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89" r:id="rId4"/>
    <p:sldId id="263" r:id="rId5"/>
    <p:sldId id="261" r:id="rId6"/>
    <p:sldId id="259" r:id="rId7"/>
    <p:sldId id="277" r:id="rId8"/>
    <p:sldId id="278" r:id="rId9"/>
    <p:sldId id="279" r:id="rId10"/>
    <p:sldId id="280" r:id="rId11"/>
    <p:sldId id="274" r:id="rId12"/>
    <p:sldId id="275" r:id="rId13"/>
    <p:sldId id="285" r:id="rId14"/>
    <p:sldId id="281" r:id="rId15"/>
    <p:sldId id="282" r:id="rId16"/>
    <p:sldId id="283" r:id="rId17"/>
    <p:sldId id="276" r:id="rId18"/>
    <p:sldId id="286" r:id="rId19"/>
    <p:sldId id="287" r:id="rId20"/>
    <p:sldId id="28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6B40-6653-4C71-ADFF-18C7024A939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10F7-702A-418E-BB2B-0B2B30FC9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895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6B40-6653-4C71-ADFF-18C7024A939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10F7-702A-418E-BB2B-0B2B30FC9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982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6B40-6653-4C71-ADFF-18C7024A939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10F7-702A-418E-BB2B-0B2B30FC9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4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6B40-6653-4C71-ADFF-18C7024A939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10F7-702A-418E-BB2B-0B2B30FC9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62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6B40-6653-4C71-ADFF-18C7024A939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10F7-702A-418E-BB2B-0B2B30FC9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804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6B40-6653-4C71-ADFF-18C7024A939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10F7-702A-418E-BB2B-0B2B30FC9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981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6B40-6653-4C71-ADFF-18C7024A939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10F7-702A-418E-BB2B-0B2B30FC9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100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6B40-6653-4C71-ADFF-18C7024A939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10F7-702A-418E-BB2B-0B2B30FC9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198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6B40-6653-4C71-ADFF-18C7024A939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10F7-702A-418E-BB2B-0B2B30FC9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35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6B40-6653-4C71-ADFF-18C7024A939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10F7-702A-418E-BB2B-0B2B30FC9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384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6B40-6653-4C71-ADFF-18C7024A939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10F7-702A-418E-BB2B-0B2B30FC9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64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66B40-6653-4C71-ADFF-18C7024A939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810F7-702A-418E-BB2B-0B2B30FC9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0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Акушерский колледж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227 лет истории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6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Теоретик и практик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931" y="273050"/>
            <a:ext cx="3467987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Н. М. </a:t>
            </a:r>
            <a:r>
              <a:rPr lang="ru-RU" dirty="0" err="1"/>
              <a:t>Амбодик</a:t>
            </a:r>
            <a:r>
              <a:rPr lang="ru-RU" dirty="0"/>
              <a:t> оказался автором капитального труда «Искусство </a:t>
            </a:r>
            <a:r>
              <a:rPr lang="ru-RU" dirty="0" err="1"/>
              <a:t>повивания</a:t>
            </a:r>
            <a:r>
              <a:rPr lang="ru-RU" dirty="0"/>
              <a:t>, или Наука о </a:t>
            </a:r>
            <a:r>
              <a:rPr lang="ru-RU" dirty="0" err="1"/>
              <a:t>бабичьем</a:t>
            </a:r>
            <a:r>
              <a:rPr lang="ru-RU" dirty="0"/>
              <a:t> деле» — первого российского руководства по акушерству, который считался лучшим трудом XVIII </a:t>
            </a:r>
            <a:r>
              <a:rPr lang="ru-RU" dirty="0" smtClean="0"/>
              <a:t>века в </a:t>
            </a:r>
            <a:r>
              <a:rPr lang="ru-RU" dirty="0"/>
              <a:t>этой области. По этому руководству обучались несколько поколений русских акушеров. Многие положения до сих пор не утратили своей актуальности, например, описанные им формы узкого таза будущих матерей легли в основу классификаций узкого таза, предложенных в дальнейшем многими авторами.</a:t>
            </a:r>
          </a:p>
          <a:p>
            <a:r>
              <a:rPr lang="ru-RU" dirty="0"/>
              <a:t>Нестор </a:t>
            </a:r>
            <a:r>
              <a:rPr lang="ru-RU" dirty="0" err="1"/>
              <a:t>Макси́мович</a:t>
            </a:r>
            <a:r>
              <a:rPr lang="ru-RU" dirty="0"/>
              <a:t> первым в России описал </a:t>
            </a:r>
            <a:r>
              <a:rPr lang="ru-RU" dirty="0" err="1"/>
              <a:t>асинклитическое</a:t>
            </a:r>
            <a:r>
              <a:rPr lang="ru-RU" dirty="0"/>
              <a:t> вставление головки плода, при котором первой вставляется передняя часть или задняя часть теменной кости. Он одним из первых в России внедрил в практику наложение акушерских </a:t>
            </a:r>
            <a:r>
              <a:rPr lang="ru-RU" dirty="0" smtClean="0"/>
              <a:t>щипцов при </a:t>
            </a:r>
            <a:r>
              <a:rPr lang="ru-RU" dirty="0"/>
              <a:t>операциях. Принцип операции при ножном </a:t>
            </a:r>
            <a:r>
              <a:rPr lang="ru-RU" dirty="0" err="1"/>
              <a:t>предлежании</a:t>
            </a:r>
            <a:r>
              <a:rPr lang="ru-RU" dirty="0"/>
              <a:t> плода актуален и сегодня.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72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 на Фонтанке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166926"/>
            <a:ext cx="5111750" cy="406536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Четырехэтажное здание в стиле классицизм, расположенное на набережной реки Фонтанки (наб. реки Фонтанки, 148), на протяжении двухсот лет играло важную роль в истории русской медицины</a:t>
            </a:r>
            <a:r>
              <a:rPr lang="ru-RU" dirty="0" smtClean="0"/>
              <a:t>.</a:t>
            </a:r>
          </a:p>
          <a:p>
            <a:r>
              <a:rPr lang="ru-RU" dirty="0"/>
              <a:t>Двухэтажный особняк был построен в период с 1787 по 1792 год для князя Я. П. Долгорукова. Позднее он перешел в руки графини Е. В. Зубовой (матери знаменитого Платона Зубова - последнего фаворита Екатерины II). </a:t>
            </a:r>
            <a:endParaRPr lang="ru-RU" dirty="0" smtClean="0"/>
          </a:p>
          <a:p>
            <a:r>
              <a:rPr lang="ru-RU" dirty="0"/>
              <a:t>В </a:t>
            </a:r>
            <a:r>
              <a:rPr lang="ru-RU" dirty="0" smtClean="0"/>
              <a:t>1812 </a:t>
            </a:r>
            <a:r>
              <a:rPr lang="ru-RU" dirty="0"/>
              <a:t>году особняк был приобретен на средства императрицы Марии Федоровны для размещения в нем Повивального института. Институт состоял из "императорской </a:t>
            </a:r>
            <a:r>
              <a:rPr lang="ru-RU" dirty="0" err="1"/>
              <a:t>родильни</a:t>
            </a:r>
            <a:r>
              <a:rPr lang="ru-RU" dirty="0"/>
              <a:t>" на 20 коек и повивальной школы на 22 </a:t>
            </a:r>
            <a:r>
              <a:rPr lang="ru-RU" dirty="0" err="1"/>
              <a:t>воспитаницы</a:t>
            </a:r>
            <a:r>
              <a:rPr lang="ru-RU" dirty="0"/>
              <a:t>. Это было первое в мире родовспомогательное, образовательное и научное учреждение, специально предназначенное для оказания помощи беременным женщинам и подготовки высококвалифицированных акушерок. За первые 30 лет работы в институте было подготовлено 512 повивальных бабок.</a:t>
            </a:r>
          </a:p>
        </p:txBody>
      </p:sp>
    </p:spTree>
    <p:extLst>
      <p:ext uri="{BB962C8B-B14F-4D97-AF65-F5344CB8AC3E}">
        <p14:creationId xmlns:p14="http://schemas.microsoft.com/office/powerpoint/2010/main" val="3630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Еленинский</a:t>
            </a:r>
            <a:r>
              <a:rPr lang="ru-RU" dirty="0" smtClean="0"/>
              <a:t> институт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924" y="1484784"/>
            <a:ext cx="4234507" cy="38884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После смерти Марии Федоровны Николай I Указом от 6 декабря 1828 года объявил Повивальный институт государственным учреждением и назначил его покровительницей великую княгиню Елену Павловну (поэтому институт иногда называют "</a:t>
            </a:r>
            <a:r>
              <a:rPr lang="ru-RU" dirty="0" err="1"/>
              <a:t>Еленинским</a:t>
            </a:r>
            <a:r>
              <a:rPr lang="ru-RU" dirty="0"/>
              <a:t>"). В 1844 году при институте открылся первый в России стационар, а в 1845 году - первая в России школа сельских повивальных бабок</a:t>
            </a:r>
            <a:r>
              <a:rPr lang="ru-RU" dirty="0" smtClean="0"/>
              <a:t>.</a:t>
            </a:r>
          </a:p>
          <a:p>
            <a:r>
              <a:rPr lang="ru-RU" dirty="0"/>
              <a:t>В середине 19-го века здание стало тесным для института и в 1851 году архитектор К. И. </a:t>
            </a:r>
            <a:r>
              <a:rPr lang="ru-RU" dirty="0" err="1"/>
              <a:t>Реймерс</a:t>
            </a:r>
            <a:r>
              <a:rPr lang="ru-RU" dirty="0"/>
              <a:t> надстроил и расширил его. В 1851-53 годах здание еще раз расширили по проекту архитектора В. И. Собольщикова, а в 1876-78 годах по бокам от основного здания были возведены два двухэтажных флигеля по проекту архитектора Р. А. </a:t>
            </a:r>
            <a:r>
              <a:rPr lang="ru-RU" dirty="0" err="1"/>
              <a:t>Гедике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316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Повивальный институт в 19 веке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560" y="273050"/>
            <a:ext cx="4194730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С годами Институт расширялся, количество кроватей постепенно увеличивалось с 20 до 90. В 1835 году открылась первая в России женская амбулатория, в 1844 — первый «лазарет» для лечения гинекологических больных, где консультировал сам Н.И. Пирогов, первая в России школа для подготовки сельских повивальных бабок. </a:t>
            </a:r>
          </a:p>
        </p:txBody>
      </p:sp>
    </p:spTree>
    <p:extLst>
      <p:ext uri="{BB962C8B-B14F-4D97-AF65-F5344CB8AC3E}">
        <p14:creationId xmlns:p14="http://schemas.microsoft.com/office/powerpoint/2010/main" val="400706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Николай Иванович Пирогов и оперативная гинекология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8" y="273050"/>
            <a:ext cx="4389834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Николай Иванович Пирогов был выдающимся хирургом: наравне с военно-полевой хирургией и научной анатомией, ему приходилось делать и гинекологические операции.</a:t>
            </a:r>
          </a:p>
          <a:p>
            <a:r>
              <a:rPr lang="ru-RU" dirty="0" smtClean="0"/>
              <a:t>Он </a:t>
            </a:r>
            <a:r>
              <a:rPr lang="ru-RU" dirty="0"/>
              <a:t>в 1842 г. ушил пузырно-влагалищный свищ, в 1847  г. выполнил 2 операции — ампутацию шейки матки (во время этой операции производился один из первых наркозов хлороформом) и экстирпацию </a:t>
            </a:r>
            <a:r>
              <a:rPr lang="ru-RU" dirty="0" smtClean="0"/>
              <a:t>раком </a:t>
            </a:r>
            <a:r>
              <a:rPr lang="ru-RU" dirty="0"/>
              <a:t>матки, в 1851 г. удалил маточный полип, в 1852 г. произвел с успехом </a:t>
            </a:r>
            <a:r>
              <a:rPr lang="ru-RU" dirty="0" err="1"/>
              <a:t>перинеопластику</a:t>
            </a:r>
            <a:r>
              <a:rPr lang="ru-RU" dirty="0"/>
              <a:t> («наложение кровавого шва на застарелую разорванную промежность»). При этом Н.И. Пирогов не проводил решительной границы между хирургией, акушерством и гинекологией и все гинекологические операции выполнял в своем отделении. Он первым приступил к научному изучению этиологии и патогенеза токсикозов. </a:t>
            </a:r>
          </a:p>
        </p:txBody>
      </p:sp>
    </p:spTree>
    <p:extLst>
      <p:ext uri="{BB962C8B-B14F-4D97-AF65-F5344CB8AC3E}">
        <p14:creationId xmlns:p14="http://schemas.microsoft.com/office/powerpoint/2010/main" val="252460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Пирогов и акушерство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59" y="273050"/>
            <a:ext cx="4923931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На </a:t>
            </a:r>
            <a:r>
              <a:rPr lang="ru-RU" dirty="0"/>
              <a:t>заседании кружка </a:t>
            </a:r>
            <a:r>
              <a:rPr lang="ru-RU" dirty="0" smtClean="0"/>
              <a:t>единомышленников, Пирогов  представил свою </a:t>
            </a:r>
            <a:r>
              <a:rPr lang="ru-RU" dirty="0"/>
              <a:t>работу «Об альбуминурии при эклампсии». Для акушеров-гинекологов представляют интерес и другие его работы по акушерской тематике, доложенные на этом обществе — «Разрывы промежности», «Внематочная беременность», «</a:t>
            </a:r>
            <a:r>
              <a:rPr lang="ru-RU" dirty="0" err="1"/>
              <a:t>Иод</a:t>
            </a:r>
            <a:r>
              <a:rPr lang="ru-RU" dirty="0"/>
              <a:t> и диета как средства для замедления развития зародыша при узком тазе беременной» и др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Н.И. Пирогов не только интересовался патологией </a:t>
            </a:r>
            <a:r>
              <a:rPr lang="ru-RU" dirty="0" smtClean="0"/>
              <a:t>беременных, а выполнял большинство </a:t>
            </a:r>
            <a:r>
              <a:rPr lang="ru-RU" dirty="0"/>
              <a:t>гинекологических операций в </a:t>
            </a:r>
            <a:r>
              <a:rPr lang="ru-RU" dirty="0" smtClean="0"/>
              <a:t>Клинике </a:t>
            </a:r>
            <a:r>
              <a:rPr lang="ru-RU" dirty="0"/>
              <a:t>акушерства и женских </a:t>
            </a:r>
            <a:r>
              <a:rPr lang="ru-RU" dirty="0" smtClean="0"/>
              <a:t>болезней.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09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 руководством профессора </a:t>
            </a:r>
            <a:r>
              <a:rPr lang="ru-RU" dirty="0" err="1" smtClean="0"/>
              <a:t>Отта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340768"/>
            <a:ext cx="3240360" cy="43204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За первые сто лет существования Повивального института было принято около 60 тысяч родов, проведено более 10 тысяч гинекологических операций, подготовлено примерно 3 тысячи бабок, сотни врачей прошли курсы повышения квалификации</a:t>
            </a:r>
            <a:r>
              <a:rPr lang="ru-RU" dirty="0" smtClean="0"/>
              <a:t>. С 1893 года его возглавляет профессор Дмитрий </a:t>
            </a:r>
            <a:r>
              <a:rPr lang="ru-RU" dirty="0" err="1"/>
              <a:t>О</a:t>
            </a:r>
            <a:r>
              <a:rPr lang="ru-RU" dirty="0" err="1" smtClean="0"/>
              <a:t>скарович</a:t>
            </a:r>
            <a:r>
              <a:rPr lang="ru-RU" dirty="0" smtClean="0"/>
              <a:t> </a:t>
            </a:r>
            <a:r>
              <a:rPr lang="ru-RU" dirty="0" err="1" smtClean="0"/>
              <a:t>Отт</a:t>
            </a:r>
            <a:r>
              <a:rPr lang="ru-RU" dirty="0" smtClean="0"/>
              <a:t>, лейб-акушер семьи Николая </a:t>
            </a:r>
            <a:r>
              <a:rPr lang="en-US" dirty="0" smtClean="0"/>
              <a:t>II</a:t>
            </a:r>
            <a:r>
              <a:rPr lang="ru-RU" dirty="0" smtClean="0"/>
              <a:t>. 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Профессор </a:t>
            </a:r>
            <a:r>
              <a:rPr lang="ru-RU" dirty="0" err="1" smtClean="0"/>
              <a:t>Отт</a:t>
            </a:r>
            <a:r>
              <a:rPr lang="ru-RU" dirty="0" smtClean="0"/>
              <a:t> </a:t>
            </a:r>
            <a:r>
              <a:rPr lang="ru-RU" dirty="0"/>
              <a:t>обладал великолепной хирургической техникой, он разработал и внедрил новые акушерские и гинекологические операции, новые инструменты, осветительные зеркала, операционные столы.</a:t>
            </a:r>
          </a:p>
        </p:txBody>
      </p:sp>
    </p:spTree>
    <p:extLst>
      <p:ext uri="{BB962C8B-B14F-4D97-AF65-F5344CB8AC3E}">
        <p14:creationId xmlns:p14="http://schemas.microsoft.com/office/powerpoint/2010/main" val="326512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Повивальный институт переезжает на Васильевский остров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924" y="1556792"/>
            <a:ext cx="4234507" cy="43204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А Повивальный   институт, в</a:t>
            </a:r>
            <a:r>
              <a:rPr lang="ru-RU" dirty="0"/>
              <a:t> 1904 </a:t>
            </a:r>
            <a:r>
              <a:rPr lang="ru-RU" dirty="0" smtClean="0"/>
              <a:t>году,  переехал </a:t>
            </a:r>
            <a:r>
              <a:rPr lang="ru-RU" dirty="0"/>
              <a:t>в новое, специально построенное здание, расположенное на Васильевском острове. Здесь он продолжает работу и в наши дни под названием "НИИ акушерства и гинекологии имени Д. О. </a:t>
            </a:r>
            <a:r>
              <a:rPr lang="ru-RU" dirty="0" err="1"/>
              <a:t>Отта</a:t>
            </a:r>
            <a:r>
              <a:rPr lang="ru-RU" dirty="0"/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344601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 1917 года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509534"/>
            <a:ext cx="5111750" cy="33801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Вскоре после Октябрьской революции 1917 </a:t>
            </a:r>
            <a:r>
              <a:rPr lang="ru-RU" dirty="0" smtClean="0"/>
              <a:t>года,  </a:t>
            </a:r>
            <a:r>
              <a:rPr lang="ru-RU" dirty="0"/>
              <a:t>Школа повивальных бабок при Повивальном институте была реорганизована в акушерскую школу и превратилась в самостоятельное учебное заведение. В дальнейшем учебное заведение несколько раз меняло название и статус, в том числе в 1954 году, когда оно было реорганизовано в 4-е Ленинградское медицинское училище. Были определены две специальности, по которым подготовка кадров осуществляется по настоящее время - акушерское дело и сестринское дело.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90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Новый этап истории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В декабре 1978 года училище получило новый учебный корпус общей площадью свыше 5600 кв</a:t>
            </a:r>
            <a:r>
              <a:rPr lang="ru-RU" dirty="0" smtClean="0"/>
              <a:t>. м</a:t>
            </a:r>
            <a:r>
              <a:rPr lang="ru-RU" dirty="0"/>
              <a:t>., расположенный на Учительской улице. </a:t>
            </a:r>
            <a:r>
              <a:rPr lang="ru-RU" dirty="0" smtClean="0"/>
              <a:t>Здание вмещает в себя лекционные залы, </a:t>
            </a:r>
            <a:r>
              <a:rPr lang="ru-RU" dirty="0"/>
              <a:t>свыше тридцати учебных аудиторий и кабинетов доклинической практики</a:t>
            </a:r>
            <a:r>
              <a:rPr lang="ru-RU" dirty="0" smtClean="0"/>
              <a:t>, компьютерные классы,  </a:t>
            </a:r>
            <a:r>
              <a:rPr lang="ru-RU" dirty="0"/>
              <a:t>а также актовый зал на 250 мест, спортивный зал, </a:t>
            </a:r>
            <a:r>
              <a:rPr lang="ru-RU" dirty="0" smtClean="0"/>
              <a:t>библиотеку, столовую.</a:t>
            </a:r>
            <a:endParaRPr lang="ru-RU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7225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рожали в старину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340768"/>
            <a:ext cx="5317430" cy="381642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Сохранившиеся до наших дней архивные документы свидетельствуют, что в России практически до второй половины XVIII века пособие в родах и помощь новорожденным в первые часы жизни оказывали только бабки- повитухи. Ими чаще всего были старые опытные женщины, которые «не ведая, основательным образом своего дела, чрез многолетнюю опытность приобрели некоторую эмпирическую способность к сей практике». В это время в обеих столицах России стали появляться и специально обученные акушерки, однако все они были иностранками, приглашенными в страну на службу царственным особам.</a:t>
            </a:r>
          </a:p>
        </p:txBody>
      </p:sp>
    </p:spTree>
    <p:extLst>
      <p:ext uri="{BB962C8B-B14F-4D97-AF65-F5344CB8AC3E}">
        <p14:creationId xmlns:p14="http://schemas.microsoft.com/office/powerpoint/2010/main" val="200542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-99392"/>
            <a:ext cx="3008313" cy="1162050"/>
          </a:xfrm>
        </p:spPr>
        <p:txBody>
          <a:bodyPr/>
          <a:lstStyle/>
          <a:p>
            <a:r>
              <a:rPr lang="ru-RU" dirty="0" smtClean="0"/>
              <a:t>В современном здании…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978" y="3478883"/>
            <a:ext cx="5389438" cy="266429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504" y="1268760"/>
            <a:ext cx="3008313" cy="4691063"/>
          </a:xfrm>
        </p:spPr>
        <p:txBody>
          <a:bodyPr/>
          <a:lstStyle/>
          <a:p>
            <a:r>
              <a:rPr lang="ru-RU" dirty="0"/>
              <a:t>В июне 1993 года 4-е медицинское училище было преобразовано в Санкт-Петербургский акушерский </a:t>
            </a:r>
            <a:r>
              <a:rPr lang="ru-RU" dirty="0" smtClean="0"/>
              <a:t>колледж. </a:t>
            </a:r>
            <a:r>
              <a:rPr lang="ru-RU" dirty="0"/>
              <a:t>О</a:t>
            </a:r>
            <a:r>
              <a:rPr lang="ru-RU" dirty="0" smtClean="0"/>
              <a:t>н </a:t>
            </a:r>
            <a:r>
              <a:rPr lang="ru-RU" dirty="0"/>
              <a:t>стал базовым учебным заведением в Российской Федерации по подготовке акушерок. С 1996 года начата подготовка акушерок с углубленной подготовкой (2-я ступень образования акушерок). Колледж ведет также повышение квалификации практикующих акушерок.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88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Воспитательный дом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68760"/>
            <a:ext cx="3456384" cy="40324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b="1" dirty="0" smtClean="0"/>
              <a:t>Иван Иванович Бецкой</a:t>
            </a:r>
            <a:r>
              <a:rPr lang="ru-RU" dirty="0"/>
              <a:t> (3 </a:t>
            </a:r>
            <a:r>
              <a:rPr lang="ru-RU" dirty="0" smtClean="0"/>
              <a:t>февраля</a:t>
            </a:r>
            <a:r>
              <a:rPr lang="ru-RU" dirty="0"/>
              <a:t> </a:t>
            </a:r>
            <a:r>
              <a:rPr lang="ru-RU" dirty="0" smtClean="0"/>
              <a:t>1704</a:t>
            </a:r>
            <a:r>
              <a:rPr lang="ru-RU" dirty="0"/>
              <a:t>  </a:t>
            </a:r>
            <a:r>
              <a:rPr lang="ru-RU" dirty="0" smtClean="0"/>
              <a:t>Стокгольм—</a:t>
            </a:r>
            <a:r>
              <a:rPr lang="ru-RU" dirty="0"/>
              <a:t> 25 августа  </a:t>
            </a:r>
            <a:r>
              <a:rPr lang="ru-RU" dirty="0" smtClean="0"/>
              <a:t>1795</a:t>
            </a:r>
            <a:r>
              <a:rPr lang="ru-RU" baseline="30000" dirty="0"/>
              <a:t> </a:t>
            </a:r>
            <a:r>
              <a:rPr lang="ru-RU" dirty="0"/>
              <a:t> Санкт-Петербург) — </a:t>
            </a:r>
            <a:r>
              <a:rPr lang="ru-RU" dirty="0" smtClean="0"/>
              <a:t>русский государственный </a:t>
            </a:r>
            <a:r>
              <a:rPr lang="ru-RU" dirty="0"/>
              <a:t>деятель, видный представитель русского Просвещения, личный секретарь императрицы Екатерины II (1762—1779), президент Императорской Академии художеств (</a:t>
            </a:r>
            <a:r>
              <a:rPr lang="ru-RU" dirty="0" smtClean="0"/>
              <a:t>1763—1794), </a:t>
            </a:r>
            <a:r>
              <a:rPr lang="ru-RU" dirty="0"/>
              <a:t>инициатор создания Смольного института (1764) и Воспитательных </a:t>
            </a:r>
            <a:r>
              <a:rPr lang="ru-RU" dirty="0" smtClean="0"/>
              <a:t>домов в Москве(1764</a:t>
            </a:r>
            <a:r>
              <a:rPr lang="ru-RU" dirty="0"/>
              <a:t>) и </a:t>
            </a:r>
            <a:r>
              <a:rPr lang="ru-RU" dirty="0" smtClean="0"/>
              <a:t>Санкт-Петербурге(1770</a:t>
            </a:r>
            <a:r>
              <a:rPr lang="ru-RU" dirty="0"/>
              <a:t>) с госпиталем для рожениц. </a:t>
            </a:r>
          </a:p>
        </p:txBody>
      </p:sp>
    </p:spTree>
    <p:extLst>
      <p:ext uri="{BB962C8B-B14F-4D97-AF65-F5344CB8AC3E}">
        <p14:creationId xmlns:p14="http://schemas.microsoft.com/office/powerpoint/2010/main" val="41140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этом месте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129196"/>
            <a:ext cx="4762872" cy="26679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Поначалу Воспитательный дом находился на </a:t>
            </a:r>
            <a:r>
              <a:rPr lang="ru-RU" dirty="0" smtClean="0"/>
              <a:t>Миллионной</a:t>
            </a:r>
            <a:r>
              <a:rPr lang="ru-RU" b="1" dirty="0" smtClean="0"/>
              <a:t> </a:t>
            </a:r>
            <a:r>
              <a:rPr lang="ru-RU" dirty="0" smtClean="0"/>
              <a:t>улице, </a:t>
            </a:r>
            <a:r>
              <a:rPr lang="ru-RU" dirty="0"/>
              <a:t>где архитектором </a:t>
            </a:r>
            <a:r>
              <a:rPr lang="ru-RU" dirty="0" smtClean="0"/>
              <a:t>Юрием </a:t>
            </a:r>
            <a:r>
              <a:rPr lang="ru-RU" dirty="0" err="1" smtClean="0"/>
              <a:t>Фельтеном</a:t>
            </a:r>
            <a:r>
              <a:rPr lang="ru-RU" dirty="0" smtClean="0"/>
              <a:t> </a:t>
            </a:r>
            <a:r>
              <a:rPr lang="ru-RU" dirty="0"/>
              <a:t>было построено специальное здание, включавшее в себя также </a:t>
            </a:r>
            <a:r>
              <a:rPr lang="ru-RU" dirty="0" smtClean="0"/>
              <a:t>ломбард.  Сейчас здесь располагается здание </a:t>
            </a:r>
            <a:r>
              <a:rPr lang="ru-RU" dirty="0"/>
              <a:t>Казарм лейб-гвардии Павловского </a:t>
            </a:r>
            <a:r>
              <a:rPr lang="ru-RU" dirty="0" smtClean="0"/>
              <a:t>полка.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Воспитательный дом принимались дети в возрасте до 2 лет и 4 месяцев и оставались там до 21 года. Воспитанники получали начальное (реже — среднее) образование.</a:t>
            </a:r>
            <a:br>
              <a:rPr lang="ru-RU" dirty="0"/>
            </a:br>
            <a:r>
              <a:rPr lang="ru-RU" dirty="0"/>
              <a:t>При Воспитательном доме Бецкой учредил вдовью и сохранную казны, в основу которых легли сделанные им щедрые пожертвования. </a:t>
            </a:r>
          </a:p>
        </p:txBody>
      </p:sp>
    </p:spTree>
    <p:extLst>
      <p:ext uri="{BB962C8B-B14F-4D97-AF65-F5344CB8AC3E}">
        <p14:creationId xmlns:p14="http://schemas.microsoft.com/office/powerpoint/2010/main" val="224984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Образование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39" y="273050"/>
            <a:ext cx="3335971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В Воспитательный дом принимались дети в возрасте до 2 лет и 4 месяцев и оставались там до 21 года. Воспитанники получали начальное (реже — среднее) образование.</a:t>
            </a:r>
            <a:br>
              <a:rPr lang="ru-RU" dirty="0"/>
            </a:br>
            <a:r>
              <a:rPr lang="ru-RU" dirty="0"/>
              <a:t>При Воспитательном доме Бецкой учредил вдовью и сохранную казны, в основу которых легли сделанные им щедрые пожертвования. </a:t>
            </a:r>
            <a:endParaRPr lang="ru-RU" dirty="0" smtClean="0"/>
          </a:p>
          <a:p>
            <a:r>
              <a:rPr lang="ru-RU" dirty="0" smtClean="0"/>
              <a:t>Управление </a:t>
            </a:r>
            <a:r>
              <a:rPr lang="ru-RU" dirty="0"/>
              <a:t>делами дома осуществлялось Опекунским советом.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093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 на Мойке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</a:t>
            </a:r>
            <a:r>
              <a:rPr lang="ru-RU" dirty="0"/>
              <a:t>1771 году</a:t>
            </a:r>
            <a:r>
              <a:rPr lang="ru-RU" b="1" dirty="0"/>
              <a:t> </a:t>
            </a:r>
            <a:r>
              <a:rPr lang="ru-RU" dirty="0"/>
              <a:t>при Воспитательном доме был создан Родильный госпиталь (с 1835 года — «Санкт-Петербургское родовспомогательное </a:t>
            </a:r>
            <a:r>
              <a:rPr lang="ru-RU" dirty="0" smtClean="0"/>
              <a:t>заведение    со </a:t>
            </a:r>
            <a:r>
              <a:rPr lang="ru-RU" dirty="0"/>
              <a:t>школой сельских повивальных бабок при нем»)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2 мая 1797 года главной начальницей над воспитательными домами была </a:t>
            </a:r>
            <a:r>
              <a:rPr lang="ru-RU" dirty="0" smtClean="0"/>
              <a:t>назначена</a:t>
            </a:r>
            <a:r>
              <a:rPr lang="ru-RU" dirty="0"/>
              <a:t> </a:t>
            </a:r>
            <a:r>
              <a:rPr lang="ru-RU" dirty="0" smtClean="0"/>
              <a:t>императрица </a:t>
            </a:r>
            <a:r>
              <a:rPr lang="ru-RU" dirty="0"/>
              <a:t>Мария Фёдоровна и Петербургский дом был переведен в бывший дворец графа К. Г. </a:t>
            </a:r>
            <a:r>
              <a:rPr lang="ru-RU" dirty="0" smtClean="0"/>
              <a:t>Разумовского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Набережная Мойки, 48, архитекторы А. Ф. </a:t>
            </a:r>
            <a:r>
              <a:rPr lang="ru-RU" dirty="0" err="1"/>
              <a:t>Кокоринов</a:t>
            </a:r>
            <a:r>
              <a:rPr lang="ru-RU" dirty="0"/>
              <a:t>, </a:t>
            </a:r>
            <a:r>
              <a:rPr lang="ru-RU" dirty="0" smtClean="0"/>
              <a:t>Ж.-Б. </a:t>
            </a:r>
            <a:r>
              <a:rPr lang="ru-RU" dirty="0" err="1" smtClean="0"/>
              <a:t>Валлен-Деламотт</a:t>
            </a:r>
            <a:r>
              <a:rPr lang="ru-RU" dirty="0" smtClean="0"/>
              <a:t>).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 </a:t>
            </a:r>
            <a:r>
              <a:rPr lang="ru-RU" dirty="0"/>
              <a:t>1811 году</a:t>
            </a:r>
            <a:r>
              <a:rPr lang="ru-RU" b="1" dirty="0"/>
              <a:t> </a:t>
            </a:r>
            <a:r>
              <a:rPr lang="ru-RU" dirty="0"/>
              <a:t>при Родильном госпитале был основан Повивальный институт.</a:t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471196"/>
            <a:ext cx="5111750" cy="3685996"/>
          </a:xfrm>
        </p:spPr>
      </p:pic>
    </p:spTree>
    <p:extLst>
      <p:ext uri="{BB962C8B-B14F-4D97-AF65-F5344CB8AC3E}">
        <p14:creationId xmlns:p14="http://schemas.microsoft.com/office/powerpoint/2010/main" val="291239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Н.М. Максимович-</a:t>
            </a:r>
            <a:r>
              <a:rPr lang="ru-RU" dirty="0" err="1" smtClean="0"/>
              <a:t>Амбодик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64704"/>
            <a:ext cx="3816424" cy="57606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Огромную роль в деятельности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Повивального  института,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развитии родовспоможения сыграл замечательный врач, основоположник русского акушерства Нестор Максимович Максимович-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Амбодик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был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первых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преподавателей в новообразованном Повивальном институте.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мая 1781 года Медицинская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Коллегия назначила Н. М.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Амбодика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возглавлять «повивальное дело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 обязанностью организовать подготовку повивальных бабок в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бабичьей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столицы.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76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Выдающийся медик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Хотя условия для работы  были не совсем удобными, места не хватало, но даже в этих обстоятельствах   </a:t>
            </a:r>
            <a:r>
              <a:rPr lang="ru-RU" dirty="0"/>
              <a:t>Н. М. </a:t>
            </a:r>
            <a:r>
              <a:rPr lang="ru-RU" dirty="0" err="1"/>
              <a:t>Амбодику</a:t>
            </a:r>
            <a:r>
              <a:rPr lang="ru-RU" dirty="0"/>
              <a:t> удалось достигнуть больших успехов. Так, родильная горячка, которая в те годы была основной причиной материнской смертности, снизилась до 5 % и держалась на таком уровне в течение многих лет</a:t>
            </a:r>
            <a:r>
              <a:rPr lang="ru-RU" dirty="0" smtClean="0"/>
              <a:t>.</a:t>
            </a:r>
          </a:p>
          <a:p>
            <a:r>
              <a:rPr lang="ru-RU" dirty="0"/>
              <a:t>Возглавив в Медицинской Коллегии империи «повивальное дело», Н. М. </a:t>
            </a:r>
            <a:r>
              <a:rPr lang="ru-RU" dirty="0" err="1"/>
              <a:t>Амбодик</a:t>
            </a:r>
            <a:r>
              <a:rPr lang="ru-RU" dirty="0"/>
              <a:t> впервые в истории государства применил системный подход к организации образования повивальных бабок. Оно включало элементы общемедицинской и хирургической подготовки, теоретическое и практическое обучение акушерству, а также азы педиатрии раннего возраста.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060" y="1018762"/>
            <a:ext cx="4958403" cy="4714494"/>
          </a:xfrm>
        </p:spPr>
      </p:pic>
    </p:spTree>
    <p:extLst>
      <p:ext uri="{BB962C8B-B14F-4D97-AF65-F5344CB8AC3E}">
        <p14:creationId xmlns:p14="http://schemas.microsoft.com/office/powerpoint/2010/main" val="104088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Реформатор акушерства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772" y="273050"/>
            <a:ext cx="3588305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Социальный </a:t>
            </a:r>
            <a:r>
              <a:rPr lang="ru-RU" dirty="0"/>
              <a:t>статус выпускниц «</a:t>
            </a:r>
            <a:r>
              <a:rPr lang="ru-RU" dirty="0" err="1"/>
              <a:t>бабичьих</a:t>
            </a:r>
            <a:r>
              <a:rPr lang="ru-RU" dirty="0"/>
              <a:t> школ» под управлением Нестора </a:t>
            </a:r>
            <a:r>
              <a:rPr lang="ru-RU" dirty="0" err="1"/>
              <a:t>Макси́мовича</a:t>
            </a:r>
            <a:r>
              <a:rPr lang="ru-RU" dirty="0"/>
              <a:t> существенно вырос, а сами школы оказались прообразом высшего женского медицинского образования, возникшего в России лишь век спустя.</a:t>
            </a:r>
          </a:p>
          <a:p>
            <a:r>
              <a:rPr lang="ru-RU" dirty="0"/>
              <a:t>В части практической подготовки повивальных бабок Нестор </a:t>
            </a:r>
            <a:r>
              <a:rPr lang="ru-RU" dirty="0" err="1"/>
              <a:t>Макси́мович</a:t>
            </a:r>
            <a:r>
              <a:rPr lang="ru-RU" dirty="0"/>
              <a:t> ввёл новые наглядные методы преподавания. Первым в России он начал проводить занятия на акушерском фантоме, применяя его для демонстрации биомеханики как нормальных, так и патологических родов, а также для обучения различным акушерским приёмам и операциям. Фантом женского таза с деревянной куклой-ребёнком, а также прямые и изогнутые стальные щипцы («клещи») с деревянными рукоятками, серебряный катетер и прочие инструменты были изготовлены по его собственным моделям и </a:t>
            </a:r>
            <a:r>
              <a:rPr lang="ru-RU" dirty="0" smtClean="0"/>
              <a:t>рисункам.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32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812</Words>
  <Application>Microsoft Office PowerPoint</Application>
  <PresentationFormat>Экран (4:3)</PresentationFormat>
  <Paragraphs>56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Акушерский колледж</vt:lpstr>
      <vt:lpstr>Как рожали в старину</vt:lpstr>
      <vt:lpstr>Воспитательный дом</vt:lpstr>
      <vt:lpstr>На этом месте</vt:lpstr>
      <vt:lpstr>Образование</vt:lpstr>
      <vt:lpstr>Дом на Мойке</vt:lpstr>
      <vt:lpstr>Н.М. Максимович-Амбодик</vt:lpstr>
      <vt:lpstr>Выдающийся медик</vt:lpstr>
      <vt:lpstr>Реформатор акушерства</vt:lpstr>
      <vt:lpstr>Теоретик и практик</vt:lpstr>
      <vt:lpstr>Дом на Фонтанке</vt:lpstr>
      <vt:lpstr>Еленинский институт</vt:lpstr>
      <vt:lpstr>Повивальный институт в 19 веке</vt:lpstr>
      <vt:lpstr>Николай Иванович Пирогов и оперативная гинекология</vt:lpstr>
      <vt:lpstr> Пирогов и акушерство</vt:lpstr>
      <vt:lpstr>Под руководством профессора Отта</vt:lpstr>
      <vt:lpstr>Повивальный институт переезжает на Васильевский остров</vt:lpstr>
      <vt:lpstr>После 1917 года</vt:lpstr>
      <vt:lpstr>Новый этап истории </vt:lpstr>
      <vt:lpstr>В современном здании…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Акушерский колледж. 125 лет истории</dc:title>
  <dc:creator>Екатерина</dc:creator>
  <cp:lastModifiedBy>user</cp:lastModifiedBy>
  <cp:revision>27</cp:revision>
  <dcterms:created xsi:type="dcterms:W3CDTF">2024-03-18T13:27:07Z</dcterms:created>
  <dcterms:modified xsi:type="dcterms:W3CDTF">2024-04-02T12:42:18Z</dcterms:modified>
</cp:coreProperties>
</file>