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image" Target="../media/image44.wmf"/><Relationship Id="rId7" Type="http://schemas.openxmlformats.org/officeDocument/2006/relationships/image" Target="../media/image48.wmf"/><Relationship Id="rId12" Type="http://schemas.openxmlformats.org/officeDocument/2006/relationships/image" Target="../media/image53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11" Type="http://schemas.openxmlformats.org/officeDocument/2006/relationships/image" Target="../media/image52.wmf"/><Relationship Id="rId5" Type="http://schemas.openxmlformats.org/officeDocument/2006/relationships/image" Target="../media/image46.wmf"/><Relationship Id="rId10" Type="http://schemas.openxmlformats.org/officeDocument/2006/relationships/image" Target="../media/image51.wmf"/><Relationship Id="rId4" Type="http://schemas.openxmlformats.org/officeDocument/2006/relationships/image" Target="../media/image45.wmf"/><Relationship Id="rId9" Type="http://schemas.openxmlformats.org/officeDocument/2006/relationships/image" Target="../media/image50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image" Target="../media/image39.wmf"/><Relationship Id="rId7" Type="http://schemas.openxmlformats.org/officeDocument/2006/relationships/image" Target="../media/image58.wmf"/><Relationship Id="rId2" Type="http://schemas.openxmlformats.org/officeDocument/2006/relationships/image" Target="../media/image35.wmf"/><Relationship Id="rId1" Type="http://schemas.openxmlformats.org/officeDocument/2006/relationships/image" Target="../media/image54.wmf"/><Relationship Id="rId6" Type="http://schemas.openxmlformats.org/officeDocument/2006/relationships/image" Target="../media/image57.wmf"/><Relationship Id="rId11" Type="http://schemas.openxmlformats.org/officeDocument/2006/relationships/image" Target="../media/image62.wmf"/><Relationship Id="rId5" Type="http://schemas.openxmlformats.org/officeDocument/2006/relationships/image" Target="../media/image56.wmf"/><Relationship Id="rId10" Type="http://schemas.openxmlformats.org/officeDocument/2006/relationships/image" Target="../media/image61.wmf"/><Relationship Id="rId4" Type="http://schemas.openxmlformats.org/officeDocument/2006/relationships/image" Target="../media/image55.wmf"/><Relationship Id="rId9" Type="http://schemas.openxmlformats.org/officeDocument/2006/relationships/image" Target="../media/image60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4" Type="http://schemas.openxmlformats.org/officeDocument/2006/relationships/image" Target="../media/image69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67.wmf"/><Relationship Id="rId1" Type="http://schemas.openxmlformats.org/officeDocument/2006/relationships/image" Target="../media/image75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7" Type="http://schemas.openxmlformats.org/officeDocument/2006/relationships/image" Target="../media/image82.wmf"/><Relationship Id="rId2" Type="http://schemas.openxmlformats.org/officeDocument/2006/relationships/image" Target="../media/image76.wmf"/><Relationship Id="rId1" Type="http://schemas.openxmlformats.org/officeDocument/2006/relationships/image" Target="../media/image77.wmf"/><Relationship Id="rId6" Type="http://schemas.openxmlformats.org/officeDocument/2006/relationships/image" Target="../media/image81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4" Type="http://schemas.openxmlformats.org/officeDocument/2006/relationships/image" Target="../media/image69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930C4-D481-4523-BBA3-69667EBA18DE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29DDF-D105-4842-8D21-0666AE407B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930C4-D481-4523-BBA3-69667EBA18DE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29DDF-D105-4842-8D21-0666AE407B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930C4-D481-4523-BBA3-69667EBA18DE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29DDF-D105-4842-8D21-0666AE407B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930C4-D481-4523-BBA3-69667EBA18DE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29DDF-D105-4842-8D21-0666AE407B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930C4-D481-4523-BBA3-69667EBA18DE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29DDF-D105-4842-8D21-0666AE407B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930C4-D481-4523-BBA3-69667EBA18DE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29DDF-D105-4842-8D21-0666AE407B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930C4-D481-4523-BBA3-69667EBA18DE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29DDF-D105-4842-8D21-0666AE407B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930C4-D481-4523-BBA3-69667EBA18DE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29DDF-D105-4842-8D21-0666AE407B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930C4-D481-4523-BBA3-69667EBA18DE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29DDF-D105-4842-8D21-0666AE407B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930C4-D481-4523-BBA3-69667EBA18DE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29DDF-D105-4842-8D21-0666AE407B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930C4-D481-4523-BBA3-69667EBA18DE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29DDF-D105-4842-8D21-0666AE407B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930C4-D481-4523-BBA3-69667EBA18DE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29DDF-D105-4842-8D21-0666AE407B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2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30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4.bin"/><Relationship Id="rId5" Type="http://schemas.openxmlformats.org/officeDocument/2006/relationships/oleObject" Target="../embeddings/oleObject33.bin"/><Relationship Id="rId10" Type="http://schemas.openxmlformats.org/officeDocument/2006/relationships/oleObject" Target="../embeddings/oleObject38.bin"/><Relationship Id="rId4" Type="http://schemas.openxmlformats.org/officeDocument/2006/relationships/oleObject" Target="../embeddings/oleObject32.bin"/><Relationship Id="rId9" Type="http://schemas.openxmlformats.org/officeDocument/2006/relationships/oleObject" Target="../embeddings/oleObject37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oleObject" Target="../embeddings/oleObject49.bin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3.bin"/><Relationship Id="rId12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2.bin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1.bin"/><Relationship Id="rId10" Type="http://schemas.openxmlformats.org/officeDocument/2006/relationships/oleObject" Target="../embeddings/oleObject46.bin"/><Relationship Id="rId4" Type="http://schemas.openxmlformats.org/officeDocument/2006/relationships/oleObject" Target="../embeddings/oleObject40.bin"/><Relationship Id="rId9" Type="http://schemas.openxmlformats.org/officeDocument/2006/relationships/oleObject" Target="../embeddings/oleObject45.bin"/><Relationship Id="rId14" Type="http://schemas.openxmlformats.org/officeDocument/2006/relationships/oleObject" Target="../embeddings/oleObject50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13" Type="http://schemas.openxmlformats.org/officeDocument/2006/relationships/oleObject" Target="../embeddings/oleObject60.bin"/><Relationship Id="rId3" Type="http://schemas.openxmlformats.org/officeDocument/2006/relationships/image" Target="../media/image63.png"/><Relationship Id="rId7" Type="http://schemas.openxmlformats.org/officeDocument/2006/relationships/oleObject" Target="../embeddings/oleObject54.bin"/><Relationship Id="rId12" Type="http://schemas.openxmlformats.org/officeDocument/2006/relationships/oleObject" Target="../embeddings/oleObject5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3.bin"/><Relationship Id="rId11" Type="http://schemas.openxmlformats.org/officeDocument/2006/relationships/oleObject" Target="../embeddings/oleObject58.bin"/><Relationship Id="rId5" Type="http://schemas.openxmlformats.org/officeDocument/2006/relationships/oleObject" Target="../embeddings/oleObject52.bin"/><Relationship Id="rId10" Type="http://schemas.openxmlformats.org/officeDocument/2006/relationships/oleObject" Target="../embeddings/oleObject57.bin"/><Relationship Id="rId4" Type="http://schemas.openxmlformats.org/officeDocument/2006/relationships/oleObject" Target="../embeddings/oleObject51.bin"/><Relationship Id="rId9" Type="http://schemas.openxmlformats.org/officeDocument/2006/relationships/oleObject" Target="../embeddings/oleObject56.bin"/><Relationship Id="rId14" Type="http://schemas.openxmlformats.org/officeDocument/2006/relationships/oleObject" Target="../embeddings/oleObject6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slide" Target="slide8.xml"/><Relationship Id="rId4" Type="http://schemas.openxmlformats.org/officeDocument/2006/relationships/oleObject" Target="../embeddings/oleObject6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7" Type="http://schemas.openxmlformats.org/officeDocument/2006/relationships/slide" Target="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7.bin"/><Relationship Id="rId5" Type="http://schemas.openxmlformats.org/officeDocument/2006/relationships/oleObject" Target="../embeddings/oleObject66.bin"/><Relationship Id="rId4" Type="http://schemas.openxmlformats.org/officeDocument/2006/relationships/oleObject" Target="../embeddings/oleObject65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3" Type="http://schemas.openxmlformats.org/officeDocument/2006/relationships/oleObject" Target="../embeddings/oleObject68.bin"/><Relationship Id="rId7" Type="http://schemas.openxmlformats.org/officeDocument/2006/relationships/slide" Target="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71.bin"/><Relationship Id="rId5" Type="http://schemas.openxmlformats.org/officeDocument/2006/relationships/oleObject" Target="../embeddings/oleObject70.bin"/><Relationship Id="rId4" Type="http://schemas.openxmlformats.org/officeDocument/2006/relationships/oleObject" Target="../embeddings/oleObject69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75.bin"/><Relationship Id="rId5" Type="http://schemas.openxmlformats.org/officeDocument/2006/relationships/slide" Target="slide8.xml"/><Relationship Id="rId4" Type="http://schemas.openxmlformats.org/officeDocument/2006/relationships/oleObject" Target="../embeddings/oleObject74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.bin"/><Relationship Id="rId3" Type="http://schemas.openxmlformats.org/officeDocument/2006/relationships/oleObject" Target="../embeddings/oleObject76.bin"/><Relationship Id="rId7" Type="http://schemas.openxmlformats.org/officeDocument/2006/relationships/oleObject" Target="../embeddings/oleObject8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79.bin"/><Relationship Id="rId5" Type="http://schemas.openxmlformats.org/officeDocument/2006/relationships/oleObject" Target="../embeddings/oleObject78.bin"/><Relationship Id="rId10" Type="http://schemas.openxmlformats.org/officeDocument/2006/relationships/slide" Target="slide8.xml"/><Relationship Id="rId4" Type="http://schemas.openxmlformats.org/officeDocument/2006/relationships/oleObject" Target="../embeddings/oleObject77.bin"/><Relationship Id="rId9" Type="http://schemas.openxmlformats.org/officeDocument/2006/relationships/oleObject" Target="../embeddings/oleObject82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10" Type="http://schemas.openxmlformats.org/officeDocument/2006/relationships/slide" Target="slide8.xml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8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slide" Target="slide8.xml"/><Relationship Id="rId5" Type="http://schemas.openxmlformats.org/officeDocument/2006/relationships/oleObject" Target="../embeddings/oleObject86.bin"/><Relationship Id="rId4" Type="http://schemas.openxmlformats.org/officeDocument/2006/relationships/oleObject" Target="../embeddings/oleObject8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slide" Target="slide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91.bin"/><Relationship Id="rId5" Type="http://schemas.openxmlformats.org/officeDocument/2006/relationships/oleObject" Target="../embeddings/oleObject90.bin"/><Relationship Id="rId4" Type="http://schemas.openxmlformats.org/officeDocument/2006/relationships/oleObject" Target="../embeddings/oleObject89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5" Type="http://schemas.openxmlformats.org/officeDocument/2006/relationships/oleObject" Target="../embeddings/oleObject95.bin"/><Relationship Id="rId4" Type="http://schemas.openxmlformats.org/officeDocument/2006/relationships/oleObject" Target="../embeddings/oleObject94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slide" Target="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gif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3.gif"/><Relationship Id="rId7" Type="http://schemas.openxmlformats.org/officeDocument/2006/relationships/image" Target="../media/image15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gif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Relationship Id="rId9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10" Type="http://schemas.openxmlformats.org/officeDocument/2006/relationships/slide" Target="slide8.xml"/><Relationship Id="rId4" Type="http://schemas.openxmlformats.org/officeDocument/2006/relationships/oleObject" Target="../embeddings/oleObject13.bin"/><Relationship Id="rId9" Type="http://schemas.openxmlformats.org/officeDocument/2006/relationships/oleObject" Target="../embeddings/oleObject1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7" Type="http://schemas.openxmlformats.org/officeDocument/2006/relationships/slide" Target="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23.bin"/><Relationship Id="rId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slide" Target="slide8.xml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rmAutofit/>
          </a:bodyPr>
          <a:lstStyle/>
          <a:p>
            <a:r>
              <a:rPr lang="ru-RU" b="1" dirty="0" smtClean="0"/>
              <a:t>Законы сохранения в механике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214555"/>
            <a:ext cx="8229600" cy="3286148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сохранения импульса.</a:t>
            </a:r>
          </a:p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сохранения энергии.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TextBox 1"/>
          <p:cNvSpPr txBox="1">
            <a:spLocks noChangeArrowheads="1"/>
          </p:cNvSpPr>
          <p:nvPr/>
        </p:nvSpPr>
        <p:spPr bwMode="auto">
          <a:xfrm>
            <a:off x="1000125" y="357188"/>
            <a:ext cx="69342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Работа может быть:</a:t>
            </a:r>
          </a:p>
          <a:p>
            <a:r>
              <a:rPr lang="ru-RU" sz="2400">
                <a:solidFill>
                  <a:srgbClr val="FF0000"/>
                </a:solidFill>
              </a:rPr>
              <a:t>положительной, </a:t>
            </a:r>
            <a:r>
              <a:rPr lang="ru-RU" sz="2400">
                <a:solidFill>
                  <a:srgbClr val="00B0F0"/>
                </a:solidFill>
              </a:rPr>
              <a:t>равной 0 и </a:t>
            </a:r>
            <a:r>
              <a:rPr lang="ru-RU" sz="2400">
                <a:solidFill>
                  <a:srgbClr val="00B050"/>
                </a:solidFill>
              </a:rPr>
              <a:t>отрицательной</a:t>
            </a:r>
            <a:r>
              <a:rPr lang="ru-RU" sz="2400">
                <a:solidFill>
                  <a:srgbClr val="FF0000"/>
                </a:solidFill>
              </a:rPr>
              <a:t> </a:t>
            </a:r>
            <a:endParaRPr lang="ru-RU" sz="240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71750" y="1357313"/>
            <a:ext cx="30718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Это зависит от угла </a:t>
            </a:r>
            <a:r>
              <a:rPr lang="el-GR" sz="2400"/>
              <a:t>α</a:t>
            </a:r>
            <a:endParaRPr lang="ru-RU" sz="240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40000" y="1857375"/>
            <a:ext cx="3429000" cy="78581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5" name="Object 9"/>
          <p:cNvGraphicFramePr>
            <a:graphicFrameLocks noChangeAspect="1"/>
          </p:cNvGraphicFramePr>
          <p:nvPr/>
        </p:nvGraphicFramePr>
        <p:xfrm>
          <a:off x="2611438" y="1928813"/>
          <a:ext cx="3108325" cy="698500"/>
        </p:xfrm>
        <a:graphic>
          <a:graphicData uri="http://schemas.openxmlformats.org/presentationml/2006/ole">
            <p:oleObj spid="_x0000_s8194" name="Формула" r:id="rId3" imgW="1130040" imgH="253800" progId="Equation.3">
              <p:embed/>
            </p:oleObj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85813" y="3000375"/>
          <a:ext cx="7429551" cy="1714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6517"/>
                <a:gridCol w="2476517"/>
                <a:gridCol w="2476517"/>
              </a:tblGrid>
              <a:tr h="62894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0°&lt;</a:t>
                      </a:r>
                      <a:r>
                        <a:rPr lang="el-GR" dirty="0" smtClean="0"/>
                        <a:t>α</a:t>
                      </a:r>
                      <a:r>
                        <a:rPr lang="en-US" dirty="0" smtClean="0"/>
                        <a:t>&lt;90°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α</a:t>
                      </a:r>
                      <a:r>
                        <a:rPr lang="ru-RU" dirty="0" smtClean="0"/>
                        <a:t>=</a:t>
                      </a:r>
                      <a:r>
                        <a:rPr lang="en-US" dirty="0" smtClean="0"/>
                        <a:t>90°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9</a:t>
                      </a:r>
                      <a:r>
                        <a:rPr lang="en-US" dirty="0" smtClean="0"/>
                        <a:t>0°&lt;</a:t>
                      </a:r>
                      <a:r>
                        <a:rPr lang="el-GR" dirty="0" smtClean="0"/>
                        <a:t>α</a:t>
                      </a:r>
                      <a:r>
                        <a:rPr lang="en-US" dirty="0" smtClean="0"/>
                        <a:t>&lt;</a:t>
                      </a:r>
                      <a:r>
                        <a:rPr lang="ru-RU" dirty="0" smtClean="0"/>
                        <a:t>18</a:t>
                      </a:r>
                      <a:r>
                        <a:rPr lang="en-US" dirty="0" smtClean="0"/>
                        <a:t>0°</a:t>
                      </a:r>
                      <a:endParaRPr lang="ru-RU" dirty="0"/>
                    </a:p>
                  </a:txBody>
                  <a:tcPr/>
                </a:tc>
              </a:tr>
              <a:tr h="108557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cos</a:t>
                      </a:r>
                      <a:r>
                        <a:rPr lang="el-GR" dirty="0" smtClean="0"/>
                        <a:t>α</a:t>
                      </a:r>
                      <a:r>
                        <a:rPr lang="en-US" dirty="0" smtClean="0"/>
                        <a:t>&gt;0</a:t>
                      </a:r>
                      <a:r>
                        <a:rPr lang="ru-RU" baseline="0" dirty="0" smtClean="0"/>
                        <a:t> (положительный)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cos</a:t>
                      </a:r>
                      <a:r>
                        <a:rPr lang="el-GR" dirty="0" smtClean="0"/>
                        <a:t>α</a:t>
                      </a:r>
                      <a:r>
                        <a:rPr lang="ru-RU" dirty="0" smtClean="0"/>
                        <a:t>=</a:t>
                      </a:r>
                      <a:r>
                        <a:rPr lang="en-US" dirty="0" smtClean="0"/>
                        <a:t>0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cos</a:t>
                      </a:r>
                      <a:r>
                        <a:rPr lang="el-GR" dirty="0" smtClean="0"/>
                        <a:t>α</a:t>
                      </a:r>
                      <a:r>
                        <a:rPr lang="en-US" dirty="0" smtClean="0"/>
                        <a:t>&lt;0</a:t>
                      </a:r>
                    </a:p>
                    <a:p>
                      <a:pPr algn="ctr"/>
                      <a:r>
                        <a:rPr lang="en-US" baseline="0" dirty="0" smtClean="0"/>
                        <a:t>(</a:t>
                      </a:r>
                      <a:r>
                        <a:rPr lang="ru-RU" baseline="0" dirty="0" smtClean="0"/>
                        <a:t>отрицательный)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 rot="5400000">
            <a:off x="1178719" y="1893094"/>
            <a:ext cx="1785937" cy="1428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>
            <a:off x="3358356" y="1999457"/>
            <a:ext cx="1855787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6200000" flipH="1">
            <a:off x="5250657" y="1750219"/>
            <a:ext cx="1714500" cy="3571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3"/>
          <p:cNvGraphicFramePr>
            <a:graphicFrameLocks noChangeAspect="1"/>
          </p:cNvGraphicFramePr>
          <p:nvPr/>
        </p:nvGraphicFramePr>
        <p:xfrm>
          <a:off x="2000250" y="4857750"/>
          <a:ext cx="4749800" cy="558800"/>
        </p:xfrm>
        <a:graphic>
          <a:graphicData uri="http://schemas.openxmlformats.org/presentationml/2006/ole">
            <p:oleObj spid="_x0000_s8195" name="Формула" r:id="rId4" imgW="172692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TextBox 1"/>
          <p:cNvSpPr txBox="1">
            <a:spLocks noChangeArrowheads="1"/>
          </p:cNvSpPr>
          <p:nvPr/>
        </p:nvSpPr>
        <p:spPr bwMode="auto">
          <a:xfrm>
            <a:off x="1000125" y="285750"/>
            <a:ext cx="76438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Работа не зависит от траектории, а зависит только от начальной и конечной точки</a:t>
            </a:r>
            <a:endParaRPr lang="ru-RU" sz="2800" b="1">
              <a:solidFill>
                <a:srgbClr val="00B0F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857250" y="1500188"/>
            <a:ext cx="3143250" cy="30718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714625" y="4429125"/>
            <a:ext cx="214313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64514" name="Object 5"/>
          <p:cNvGraphicFramePr>
            <a:graphicFrameLocks noChangeAspect="1"/>
          </p:cNvGraphicFramePr>
          <p:nvPr/>
        </p:nvGraphicFramePr>
        <p:xfrm>
          <a:off x="6357938" y="3786188"/>
          <a:ext cx="2071687" cy="1214437"/>
        </p:xfrm>
        <a:graphic>
          <a:graphicData uri="http://schemas.openxmlformats.org/presentationml/2006/ole">
            <p:oleObj spid="_x0000_s9218" name="Формула" r:id="rId3" imgW="368280" imgH="215640" progId="Equation.3">
              <p:embed/>
            </p:oleObj>
          </a:graphicData>
        </a:graphic>
      </p:graphicFrame>
      <p:graphicFrame>
        <p:nvGraphicFramePr>
          <p:cNvPr id="69640" name="Object 8"/>
          <p:cNvGraphicFramePr>
            <a:graphicFrameLocks noChangeAspect="1"/>
          </p:cNvGraphicFramePr>
          <p:nvPr/>
        </p:nvGraphicFramePr>
        <p:xfrm>
          <a:off x="4643438" y="1785938"/>
          <a:ext cx="4294187" cy="714375"/>
        </p:xfrm>
        <a:graphic>
          <a:graphicData uri="http://schemas.openxmlformats.org/presentationml/2006/ole">
            <p:oleObj spid="_x0000_s9219" name="Формула" r:id="rId4" imgW="977760" imgH="177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6" name="Text Box 2"/>
          <p:cNvSpPr txBox="1">
            <a:spLocks noChangeArrowheads="1"/>
          </p:cNvSpPr>
          <p:nvPr/>
        </p:nvSpPr>
        <p:spPr bwMode="auto">
          <a:xfrm>
            <a:off x="442913" y="285750"/>
            <a:ext cx="7969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latin typeface="Arial" charset="0"/>
              </a:rPr>
              <a:t>Графический способ задания работы.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500063" y="2000250"/>
            <a:ext cx="45720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48" name="TextBox 3"/>
          <p:cNvSpPr txBox="1">
            <a:spLocks noChangeArrowheads="1"/>
          </p:cNvSpPr>
          <p:nvPr/>
        </p:nvSpPr>
        <p:spPr bwMode="auto">
          <a:xfrm>
            <a:off x="3355975" y="1998663"/>
            <a:ext cx="5000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>
                <a:cs typeface="Times New Roman" pitchFamily="18" charset="0"/>
              </a:rPr>
              <a:t>x</a:t>
            </a:r>
            <a:r>
              <a:rPr lang="en-US" sz="2400" i="1" baseline="-25000">
                <a:cs typeface="Times New Roman" pitchFamily="18" charset="0"/>
              </a:rPr>
              <a:t>2</a:t>
            </a:r>
            <a:endParaRPr lang="ru-RU" sz="2400" i="1" baseline="-25000">
              <a:cs typeface="Times New Roman" pitchFamily="18" charset="0"/>
            </a:endParaRPr>
          </a:p>
        </p:txBody>
      </p:sp>
      <p:sp>
        <p:nvSpPr>
          <p:cNvPr id="65549" name="TextBox 4"/>
          <p:cNvSpPr txBox="1">
            <a:spLocks noChangeArrowheads="1"/>
          </p:cNvSpPr>
          <p:nvPr/>
        </p:nvSpPr>
        <p:spPr bwMode="auto">
          <a:xfrm>
            <a:off x="1570038" y="1987550"/>
            <a:ext cx="428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>
                <a:cs typeface="Times New Roman" pitchFamily="18" charset="0"/>
              </a:rPr>
              <a:t>x</a:t>
            </a:r>
            <a:r>
              <a:rPr lang="en-US" sz="2400" i="1" baseline="-25000">
                <a:cs typeface="Times New Roman" pitchFamily="18" charset="0"/>
              </a:rPr>
              <a:t>1</a:t>
            </a:r>
            <a:endParaRPr lang="ru-RU" sz="2400" i="1" baseline="-25000">
              <a:cs typeface="Times New Roman" pitchFamily="18" charset="0"/>
            </a:endParaRPr>
          </a:p>
        </p:txBody>
      </p:sp>
      <p:sp>
        <p:nvSpPr>
          <p:cNvPr id="65550" name="TextBox 5"/>
          <p:cNvSpPr txBox="1">
            <a:spLocks noChangeArrowheads="1"/>
          </p:cNvSpPr>
          <p:nvPr/>
        </p:nvSpPr>
        <p:spPr bwMode="auto">
          <a:xfrm>
            <a:off x="4713288" y="1593850"/>
            <a:ext cx="500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>
                <a:cs typeface="Times New Roman" pitchFamily="18" charset="0"/>
              </a:rPr>
              <a:t>x</a:t>
            </a:r>
            <a:endParaRPr lang="ru-RU" sz="2400" i="1" baseline="-25000"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1664493" y="1980407"/>
            <a:ext cx="23971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3449638" y="2009775"/>
            <a:ext cx="2413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 bwMode="auto">
          <a:xfrm flipV="1">
            <a:off x="1785938" y="1285875"/>
            <a:ext cx="1150937" cy="53975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 bwMode="auto">
          <a:xfrm rot="16200000" flipH="1">
            <a:off x="2689225" y="939800"/>
            <a:ext cx="11113" cy="1820863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643063" y="1714500"/>
            <a:ext cx="285750" cy="2857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429000" y="1714500"/>
            <a:ext cx="285750" cy="28575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Левая фигурная скобка 12"/>
          <p:cNvSpPr/>
          <p:nvPr/>
        </p:nvSpPr>
        <p:spPr>
          <a:xfrm rot="16200000">
            <a:off x="2500313" y="1428750"/>
            <a:ext cx="357188" cy="1785937"/>
          </a:xfrm>
          <a:prstGeom prst="leftBrac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65538" name="Object 1"/>
          <p:cNvGraphicFramePr>
            <a:graphicFrameLocks noChangeAspect="1"/>
          </p:cNvGraphicFramePr>
          <p:nvPr/>
        </p:nvGraphicFramePr>
        <p:xfrm>
          <a:off x="2428875" y="2571750"/>
          <a:ext cx="455613" cy="374650"/>
        </p:xfrm>
        <a:graphic>
          <a:graphicData uri="http://schemas.openxmlformats.org/presentationml/2006/ole">
            <p:oleObj spid="_x0000_s10242" name="Формула" r:id="rId3" imgW="215640" imgH="177480" progId="Equation.3">
              <p:embed/>
            </p:oleObj>
          </a:graphicData>
        </a:graphic>
      </p:graphicFrame>
      <p:graphicFrame>
        <p:nvGraphicFramePr>
          <p:cNvPr id="65539" name="Object 2"/>
          <p:cNvGraphicFramePr>
            <a:graphicFrameLocks noChangeAspect="1"/>
          </p:cNvGraphicFramePr>
          <p:nvPr/>
        </p:nvGraphicFramePr>
        <p:xfrm>
          <a:off x="2154238" y="785813"/>
          <a:ext cx="511175" cy="771525"/>
        </p:xfrm>
        <a:graphic>
          <a:graphicData uri="http://schemas.openxmlformats.org/presentationml/2006/ole">
            <p:oleObj spid="_x0000_s10243" name="Формула" r:id="rId4" imgW="177480" imgH="266400" progId="Equation.3">
              <p:embed/>
            </p:oleObj>
          </a:graphicData>
        </a:graphic>
      </p:graphicFrame>
      <p:graphicFrame>
        <p:nvGraphicFramePr>
          <p:cNvPr id="65540" name="Object 3"/>
          <p:cNvGraphicFramePr>
            <a:graphicFrameLocks noChangeAspect="1"/>
          </p:cNvGraphicFramePr>
          <p:nvPr/>
        </p:nvGraphicFramePr>
        <p:xfrm>
          <a:off x="2928938" y="1428750"/>
          <a:ext cx="263525" cy="406400"/>
        </p:xfrm>
        <a:graphic>
          <a:graphicData uri="http://schemas.openxmlformats.org/presentationml/2006/ole">
            <p:oleObj spid="_x0000_s10244" name="Формула" r:id="rId5" imgW="139680" imgH="215640" progId="Equation.3">
              <p:embed/>
            </p:oleObj>
          </a:graphicData>
        </a:graphic>
      </p:graphicFrame>
      <p:cxnSp>
        <p:nvCxnSpPr>
          <p:cNvPr id="17" name="Прямая со стрелкой 16"/>
          <p:cNvCxnSpPr/>
          <p:nvPr/>
        </p:nvCxnSpPr>
        <p:spPr>
          <a:xfrm rot="5400000" flipH="1" flipV="1">
            <a:off x="-328612" y="4078287"/>
            <a:ext cx="2133600" cy="31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57188" y="4572000"/>
            <a:ext cx="45720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5541" name="Object 6"/>
          <p:cNvGraphicFramePr>
            <a:graphicFrameLocks noChangeAspect="1"/>
          </p:cNvGraphicFramePr>
          <p:nvPr/>
        </p:nvGraphicFramePr>
        <p:xfrm>
          <a:off x="355600" y="2994025"/>
          <a:ext cx="346075" cy="417513"/>
        </p:xfrm>
        <a:graphic>
          <a:graphicData uri="http://schemas.openxmlformats.org/presentationml/2006/ole">
            <p:oleObj spid="_x0000_s10245" name="Формула" r:id="rId6" imgW="190440" imgH="228600" progId="Equation.3">
              <p:embed/>
            </p:oleObj>
          </a:graphicData>
        </a:graphic>
      </p:graphicFrame>
      <p:sp>
        <p:nvSpPr>
          <p:cNvPr id="65560" name="TextBox 19"/>
          <p:cNvSpPr txBox="1">
            <a:spLocks noChangeArrowheads="1"/>
          </p:cNvSpPr>
          <p:nvPr/>
        </p:nvSpPr>
        <p:spPr bwMode="auto">
          <a:xfrm>
            <a:off x="3213100" y="4570413"/>
            <a:ext cx="5000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>
                <a:cs typeface="Times New Roman" pitchFamily="18" charset="0"/>
              </a:rPr>
              <a:t>x</a:t>
            </a:r>
            <a:r>
              <a:rPr lang="en-US" sz="2400" i="1" baseline="-25000">
                <a:cs typeface="Times New Roman" pitchFamily="18" charset="0"/>
              </a:rPr>
              <a:t>2</a:t>
            </a:r>
            <a:endParaRPr lang="ru-RU" sz="2400" i="1" baseline="-25000">
              <a:cs typeface="Times New Roman" pitchFamily="18" charset="0"/>
            </a:endParaRPr>
          </a:p>
        </p:txBody>
      </p:sp>
      <p:sp>
        <p:nvSpPr>
          <p:cNvPr id="65561" name="TextBox 20"/>
          <p:cNvSpPr txBox="1">
            <a:spLocks noChangeArrowheads="1"/>
          </p:cNvSpPr>
          <p:nvPr/>
        </p:nvSpPr>
        <p:spPr bwMode="auto">
          <a:xfrm>
            <a:off x="1427163" y="4559300"/>
            <a:ext cx="428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>
                <a:cs typeface="Times New Roman" pitchFamily="18" charset="0"/>
              </a:rPr>
              <a:t>x</a:t>
            </a:r>
            <a:r>
              <a:rPr lang="en-US" sz="2400" i="1" baseline="-25000">
                <a:cs typeface="Times New Roman" pitchFamily="18" charset="0"/>
              </a:rPr>
              <a:t>1</a:t>
            </a:r>
            <a:endParaRPr lang="ru-RU" sz="2400" i="1" baseline="-25000">
              <a:cs typeface="Times New Roman" pitchFamily="18" charset="0"/>
            </a:endParaRPr>
          </a:p>
        </p:txBody>
      </p:sp>
      <p:sp>
        <p:nvSpPr>
          <p:cNvPr id="65562" name="TextBox 21"/>
          <p:cNvSpPr txBox="1">
            <a:spLocks noChangeArrowheads="1"/>
          </p:cNvSpPr>
          <p:nvPr/>
        </p:nvSpPr>
        <p:spPr bwMode="auto">
          <a:xfrm>
            <a:off x="4570413" y="4165600"/>
            <a:ext cx="500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>
                <a:cs typeface="Times New Roman" pitchFamily="18" charset="0"/>
              </a:rPr>
              <a:t>x</a:t>
            </a:r>
            <a:endParaRPr lang="ru-RU" sz="2400" i="1" baseline="-25000"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5400000">
            <a:off x="1521618" y="4552157"/>
            <a:ext cx="23971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3306763" y="4581525"/>
            <a:ext cx="2413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Левая фигурная скобка 24"/>
          <p:cNvSpPr/>
          <p:nvPr/>
        </p:nvSpPr>
        <p:spPr>
          <a:xfrm rot="16200000">
            <a:off x="2355850" y="3870325"/>
            <a:ext cx="357188" cy="1785938"/>
          </a:xfrm>
          <a:prstGeom prst="leftBrac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65542" name="Object 5"/>
          <p:cNvGraphicFramePr>
            <a:graphicFrameLocks noChangeAspect="1"/>
          </p:cNvGraphicFramePr>
          <p:nvPr/>
        </p:nvGraphicFramePr>
        <p:xfrm>
          <a:off x="2355850" y="4941888"/>
          <a:ext cx="455613" cy="374650"/>
        </p:xfrm>
        <a:graphic>
          <a:graphicData uri="http://schemas.openxmlformats.org/presentationml/2006/ole">
            <p:oleObj spid="_x0000_s10246" name="Формула" r:id="rId7" imgW="215640" imgH="177480" progId="Equation.3">
              <p:embed/>
            </p:oleObj>
          </a:graphicData>
        </a:graphic>
      </p:graphicFrame>
      <p:cxnSp>
        <p:nvCxnSpPr>
          <p:cNvPr id="27" name="Прямая соединительная линия 26"/>
          <p:cNvCxnSpPr/>
          <p:nvPr/>
        </p:nvCxnSpPr>
        <p:spPr>
          <a:xfrm>
            <a:off x="641350" y="3370263"/>
            <a:ext cx="14287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1641475" y="3370263"/>
            <a:ext cx="1785938" cy="121443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65543" name="Object 7"/>
          <p:cNvGraphicFramePr>
            <a:graphicFrameLocks noChangeAspect="1"/>
          </p:cNvGraphicFramePr>
          <p:nvPr/>
        </p:nvGraphicFramePr>
        <p:xfrm>
          <a:off x="5856288" y="6013450"/>
          <a:ext cx="1260475" cy="571500"/>
        </p:xfrm>
        <a:graphic>
          <a:graphicData uri="http://schemas.openxmlformats.org/presentationml/2006/ole">
            <p:oleObj spid="_x0000_s10247" name="Формула" r:id="rId8" imgW="393480" imgH="177480" progId="Equation.3">
              <p:embed/>
            </p:oleObj>
          </a:graphicData>
        </a:graphic>
      </p:graphicFrame>
      <p:graphicFrame>
        <p:nvGraphicFramePr>
          <p:cNvPr id="65544" name="Object 15"/>
          <p:cNvGraphicFramePr>
            <a:graphicFrameLocks noChangeAspect="1"/>
          </p:cNvGraphicFramePr>
          <p:nvPr/>
        </p:nvGraphicFramePr>
        <p:xfrm>
          <a:off x="1927225" y="3798888"/>
          <a:ext cx="1338263" cy="446087"/>
        </p:xfrm>
        <a:graphic>
          <a:graphicData uri="http://schemas.openxmlformats.org/presentationml/2006/ole">
            <p:oleObj spid="_x0000_s10248" name="Формула" r:id="rId9" imgW="685800" imgH="228600" progId="Equation.3">
              <p:embed/>
            </p:oleObj>
          </a:graphicData>
        </a:graphic>
      </p:graphicFrame>
      <p:sp>
        <p:nvSpPr>
          <p:cNvPr id="65568" name="TextBox 30"/>
          <p:cNvSpPr txBox="1">
            <a:spLocks noChangeArrowheads="1"/>
          </p:cNvSpPr>
          <p:nvPr/>
        </p:nvSpPr>
        <p:spPr bwMode="auto">
          <a:xfrm>
            <a:off x="4927600" y="3441700"/>
            <a:ext cx="38576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Работа силы </a:t>
            </a:r>
            <a:r>
              <a:rPr lang="ru-RU" sz="2400" b="1">
                <a:solidFill>
                  <a:srgbClr val="FF0000"/>
                </a:solidFill>
              </a:rPr>
              <a:t>численно</a:t>
            </a:r>
            <a:r>
              <a:rPr lang="ru-RU" sz="2400"/>
              <a:t> равна </a:t>
            </a:r>
            <a:r>
              <a:rPr lang="ru-RU" sz="2400" b="1">
                <a:solidFill>
                  <a:srgbClr val="FF0000"/>
                </a:solidFill>
              </a:rPr>
              <a:t>площади фигуры</a:t>
            </a:r>
            <a:r>
              <a:rPr lang="ru-RU" sz="2400"/>
              <a:t>, построенной под графиком этой силы, на отрезке равном перемещению тела под действием этой силы </a:t>
            </a:r>
          </a:p>
        </p:txBody>
      </p:sp>
      <p:graphicFrame>
        <p:nvGraphicFramePr>
          <p:cNvPr id="65545" name="Object 10"/>
          <p:cNvGraphicFramePr>
            <a:graphicFrameLocks noChangeAspect="1"/>
          </p:cNvGraphicFramePr>
          <p:nvPr/>
        </p:nvGraphicFramePr>
        <p:xfrm>
          <a:off x="4857750" y="2286000"/>
          <a:ext cx="2409825" cy="663575"/>
        </p:xfrm>
        <a:graphic>
          <a:graphicData uri="http://schemas.openxmlformats.org/presentationml/2006/ole">
            <p:oleObj spid="_x0000_s10249" name="Формула" r:id="rId10" imgW="876240" imgH="241200" progId="Equation.3">
              <p:embed/>
            </p:oleObj>
          </a:graphicData>
        </a:graphic>
      </p:graphicFrame>
      <p:cxnSp>
        <p:nvCxnSpPr>
          <p:cNvPr id="34" name="Прямая со стрелкой 33"/>
          <p:cNvCxnSpPr/>
          <p:nvPr/>
        </p:nvCxnSpPr>
        <p:spPr>
          <a:xfrm rot="5400000" flipH="1" flipV="1">
            <a:off x="1178719" y="4536282"/>
            <a:ext cx="1143000" cy="500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70" name="TextBox 34"/>
          <p:cNvSpPr txBox="1">
            <a:spLocks noChangeArrowheads="1"/>
          </p:cNvSpPr>
          <p:nvPr/>
        </p:nvSpPr>
        <p:spPr bwMode="auto">
          <a:xfrm>
            <a:off x="714375" y="5429250"/>
            <a:ext cx="228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площадь</a:t>
            </a:r>
          </a:p>
        </p:txBody>
      </p:sp>
      <p:cxnSp>
        <p:nvCxnSpPr>
          <p:cNvPr id="36" name="Прямая со стрелкой 35"/>
          <p:cNvCxnSpPr/>
          <p:nvPr/>
        </p:nvCxnSpPr>
        <p:spPr>
          <a:xfrm rot="10800000" flipV="1">
            <a:off x="3143250" y="1357313"/>
            <a:ext cx="785813" cy="357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72" name="TextBox 42"/>
          <p:cNvSpPr txBox="1">
            <a:spLocks noChangeArrowheads="1"/>
          </p:cNvSpPr>
          <p:nvPr/>
        </p:nvSpPr>
        <p:spPr bwMode="auto">
          <a:xfrm>
            <a:off x="4000500" y="1143000"/>
            <a:ext cx="228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перемещение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74" name="TextBox 40"/>
          <p:cNvSpPr txBox="1">
            <a:spLocks noChangeArrowheads="1"/>
          </p:cNvSpPr>
          <p:nvPr/>
        </p:nvSpPr>
        <p:spPr bwMode="auto">
          <a:xfrm>
            <a:off x="142875" y="214313"/>
            <a:ext cx="878681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Если же сила не постоянна, и перемещение происходит вдоль оси </a:t>
            </a:r>
            <a:r>
              <a:rPr lang="ru-RU" sz="2400" i="1">
                <a:cs typeface="Times New Roman" pitchFamily="18" charset="0"/>
              </a:rPr>
              <a:t>х</a:t>
            </a:r>
            <a:r>
              <a:rPr lang="ru-RU" sz="2400"/>
              <a:t>, то весь отрезок перемещения можно разбить на множество маленьких участков        , на каждом из которых сила будет постоянна.  А площадь фигуры построенная под этой силой         численно будет равна соответствующей работе. Чем меньше        , тем  меньше сумма площадей этих прямоугольников будет отличаться от площади фигуры под графиком силы. Поэтому работу любой силы (в том числе и не постоянной) можно считать как площадь фигуры под графиком этой силы.</a:t>
            </a:r>
          </a:p>
        </p:txBody>
      </p:sp>
      <p:graphicFrame>
        <p:nvGraphicFramePr>
          <p:cNvPr id="66562" name="Object 2"/>
          <p:cNvGraphicFramePr>
            <a:graphicFrameLocks noChangeAspect="1"/>
          </p:cNvGraphicFramePr>
          <p:nvPr/>
        </p:nvGraphicFramePr>
        <p:xfrm>
          <a:off x="4429125" y="928688"/>
          <a:ext cx="509588" cy="482600"/>
        </p:xfrm>
        <a:graphic>
          <a:graphicData uri="http://schemas.openxmlformats.org/presentationml/2006/ole">
            <p:oleObj spid="_x0000_s11266" name="Формула" r:id="rId3" imgW="241200" imgH="228600" progId="Equation.3">
              <p:embed/>
            </p:oleObj>
          </a:graphicData>
        </a:graphic>
      </p:graphicFrame>
      <p:cxnSp>
        <p:nvCxnSpPr>
          <p:cNvPr id="4" name="Прямая со стрелкой 3"/>
          <p:cNvCxnSpPr/>
          <p:nvPr/>
        </p:nvCxnSpPr>
        <p:spPr>
          <a:xfrm rot="16200000" flipV="1">
            <a:off x="-197644" y="4841082"/>
            <a:ext cx="2562225" cy="238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715963" y="5559425"/>
            <a:ext cx="45720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6563" name="Object 6"/>
          <p:cNvGraphicFramePr>
            <a:graphicFrameLocks noChangeAspect="1"/>
          </p:cNvGraphicFramePr>
          <p:nvPr/>
        </p:nvGraphicFramePr>
        <p:xfrm>
          <a:off x="571500" y="4143375"/>
          <a:ext cx="415925" cy="441325"/>
        </p:xfrm>
        <a:graphic>
          <a:graphicData uri="http://schemas.openxmlformats.org/presentationml/2006/ole">
            <p:oleObj spid="_x0000_s11267" name="Формула" r:id="rId4" imgW="228600" imgH="241200" progId="Equation.3">
              <p:embed/>
            </p:oleObj>
          </a:graphicData>
        </a:graphic>
      </p:graphicFrame>
      <p:sp>
        <p:nvSpPr>
          <p:cNvPr id="66577" name="TextBox 6"/>
          <p:cNvSpPr txBox="1">
            <a:spLocks noChangeArrowheads="1"/>
          </p:cNvSpPr>
          <p:nvPr/>
        </p:nvSpPr>
        <p:spPr bwMode="auto">
          <a:xfrm>
            <a:off x="3571875" y="5557838"/>
            <a:ext cx="500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>
                <a:cs typeface="Times New Roman" pitchFamily="18" charset="0"/>
              </a:rPr>
              <a:t>x</a:t>
            </a:r>
            <a:r>
              <a:rPr lang="en-US" sz="2400" i="1" baseline="-25000">
                <a:cs typeface="Times New Roman" pitchFamily="18" charset="0"/>
              </a:rPr>
              <a:t>2</a:t>
            </a:r>
            <a:endParaRPr lang="ru-RU" sz="2400" i="1" baseline="-25000">
              <a:cs typeface="Times New Roman" pitchFamily="18" charset="0"/>
            </a:endParaRPr>
          </a:p>
        </p:txBody>
      </p:sp>
      <p:sp>
        <p:nvSpPr>
          <p:cNvPr id="66578" name="TextBox 7"/>
          <p:cNvSpPr txBox="1">
            <a:spLocks noChangeArrowheads="1"/>
          </p:cNvSpPr>
          <p:nvPr/>
        </p:nvSpPr>
        <p:spPr bwMode="auto">
          <a:xfrm>
            <a:off x="1785938" y="5546725"/>
            <a:ext cx="428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>
                <a:cs typeface="Times New Roman" pitchFamily="18" charset="0"/>
              </a:rPr>
              <a:t>x</a:t>
            </a:r>
            <a:r>
              <a:rPr lang="en-US" sz="2400" i="1" baseline="-25000">
                <a:cs typeface="Times New Roman" pitchFamily="18" charset="0"/>
              </a:rPr>
              <a:t>1</a:t>
            </a:r>
            <a:endParaRPr lang="ru-RU" sz="2400" i="1" baseline="-25000"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1880393" y="5539582"/>
            <a:ext cx="23971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3665538" y="5568950"/>
            <a:ext cx="2413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Левая фигурная скобка 10"/>
          <p:cNvSpPr/>
          <p:nvPr/>
        </p:nvSpPr>
        <p:spPr>
          <a:xfrm rot="16200000">
            <a:off x="2000250" y="5572125"/>
            <a:ext cx="357188" cy="357188"/>
          </a:xfrm>
          <a:prstGeom prst="leftBrac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66564" name="Object 4"/>
          <p:cNvGraphicFramePr>
            <a:graphicFrameLocks noChangeAspect="1"/>
          </p:cNvGraphicFramePr>
          <p:nvPr/>
        </p:nvGraphicFramePr>
        <p:xfrm>
          <a:off x="1901825" y="5889625"/>
          <a:ext cx="509588" cy="455613"/>
        </p:xfrm>
        <a:graphic>
          <a:graphicData uri="http://schemas.openxmlformats.org/presentationml/2006/ole">
            <p:oleObj spid="_x0000_s11268" name="Формула" r:id="rId5" imgW="241200" imgH="215640" progId="Equation.3">
              <p:embed/>
            </p:oleObj>
          </a:graphicData>
        </a:graphic>
      </p:graphicFrame>
      <p:cxnSp>
        <p:nvCxnSpPr>
          <p:cNvPr id="13" name="Прямая соединительная линия 12"/>
          <p:cNvCxnSpPr/>
          <p:nvPr/>
        </p:nvCxnSpPr>
        <p:spPr>
          <a:xfrm>
            <a:off x="1000125" y="4357688"/>
            <a:ext cx="14287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000250" y="4357688"/>
            <a:ext cx="357188" cy="121443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66565" name="Object 15"/>
          <p:cNvGraphicFramePr>
            <a:graphicFrameLocks noChangeAspect="1"/>
          </p:cNvGraphicFramePr>
          <p:nvPr/>
        </p:nvGraphicFramePr>
        <p:xfrm>
          <a:off x="2000250" y="4714875"/>
          <a:ext cx="322263" cy="420688"/>
        </p:xfrm>
        <a:graphic>
          <a:graphicData uri="http://schemas.openxmlformats.org/presentationml/2006/ole">
            <p:oleObj spid="_x0000_s11269" name="Формула" r:id="rId6" imgW="164880" imgH="215640" progId="Equation.3">
              <p:embed/>
            </p:oleObj>
          </a:graphicData>
        </a:graphic>
      </p:graphicFrame>
      <p:sp>
        <p:nvSpPr>
          <p:cNvPr id="17" name="Левая фигурная скобка 16"/>
          <p:cNvSpPr/>
          <p:nvPr/>
        </p:nvSpPr>
        <p:spPr>
          <a:xfrm rot="16200000">
            <a:off x="2357438" y="5572125"/>
            <a:ext cx="357188" cy="357187"/>
          </a:xfrm>
          <a:prstGeom prst="leftBrac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66566" name="Object 6"/>
          <p:cNvGraphicFramePr>
            <a:graphicFrameLocks noChangeAspect="1"/>
          </p:cNvGraphicFramePr>
          <p:nvPr/>
        </p:nvGraphicFramePr>
        <p:xfrm>
          <a:off x="2357438" y="5888038"/>
          <a:ext cx="777875" cy="455612"/>
        </p:xfrm>
        <a:graphic>
          <a:graphicData uri="http://schemas.openxmlformats.org/presentationml/2006/ole">
            <p:oleObj spid="_x0000_s11270" name="Формула" r:id="rId7" imgW="368280" imgH="215640" progId="Equation.3">
              <p:embed/>
            </p:oleObj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2357438" y="4214813"/>
            <a:ext cx="357187" cy="13573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66567" name="Object 7"/>
          <p:cNvGraphicFramePr>
            <a:graphicFrameLocks noChangeAspect="1"/>
          </p:cNvGraphicFramePr>
          <p:nvPr/>
        </p:nvGraphicFramePr>
        <p:xfrm>
          <a:off x="571500" y="3857625"/>
          <a:ext cx="415925" cy="441325"/>
        </p:xfrm>
        <a:graphic>
          <a:graphicData uri="http://schemas.openxmlformats.org/presentationml/2006/ole">
            <p:oleObj spid="_x0000_s11271" name="Формула" r:id="rId8" imgW="228600" imgH="241200" progId="Equation.3">
              <p:embed/>
            </p:oleObj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3071813" y="3857625"/>
            <a:ext cx="357187" cy="17145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10800000">
            <a:off x="928688" y="4214813"/>
            <a:ext cx="1428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21" idx="0"/>
          </p:cNvCxnSpPr>
          <p:nvPr/>
        </p:nvCxnSpPr>
        <p:spPr>
          <a:xfrm rot="16200000" flipV="1">
            <a:off x="2089151" y="2697162"/>
            <a:ext cx="0" cy="2320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2714625" y="4000500"/>
            <a:ext cx="357188" cy="15716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429000" y="4071938"/>
            <a:ext cx="357188" cy="15001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66568" name="Object 8"/>
          <p:cNvGraphicFramePr>
            <a:graphicFrameLocks noChangeAspect="1"/>
          </p:cNvGraphicFramePr>
          <p:nvPr/>
        </p:nvGraphicFramePr>
        <p:xfrm>
          <a:off x="8751888" y="1335088"/>
          <a:ext cx="392112" cy="463550"/>
        </p:xfrm>
        <a:graphic>
          <a:graphicData uri="http://schemas.openxmlformats.org/presentationml/2006/ole">
            <p:oleObj spid="_x0000_s11272" name="Формула" r:id="rId9" imgW="215640" imgH="253800" progId="Equation.3">
              <p:embed/>
            </p:oleObj>
          </a:graphicData>
        </a:graphic>
      </p:graphicFrame>
      <p:sp>
        <p:nvSpPr>
          <p:cNvPr id="29" name="Левая фигурная скобка 28"/>
          <p:cNvSpPr/>
          <p:nvPr/>
        </p:nvSpPr>
        <p:spPr>
          <a:xfrm rot="16200000">
            <a:off x="3071813" y="5572125"/>
            <a:ext cx="357188" cy="357187"/>
          </a:xfrm>
          <a:prstGeom prst="leftBrac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66569" name="Object 9"/>
          <p:cNvGraphicFramePr>
            <a:graphicFrameLocks noChangeAspect="1"/>
          </p:cNvGraphicFramePr>
          <p:nvPr/>
        </p:nvGraphicFramePr>
        <p:xfrm>
          <a:off x="3071813" y="5883275"/>
          <a:ext cx="509587" cy="482600"/>
        </p:xfrm>
        <a:graphic>
          <a:graphicData uri="http://schemas.openxmlformats.org/presentationml/2006/ole">
            <p:oleObj spid="_x0000_s11273" name="Формула" r:id="rId10" imgW="241200" imgH="228600" progId="Equation.3">
              <p:embed/>
            </p:oleObj>
          </a:graphicData>
        </a:graphic>
      </p:graphicFrame>
      <p:graphicFrame>
        <p:nvGraphicFramePr>
          <p:cNvPr id="66570" name="Object 10"/>
          <p:cNvGraphicFramePr>
            <a:graphicFrameLocks noChangeAspect="1"/>
          </p:cNvGraphicFramePr>
          <p:nvPr/>
        </p:nvGraphicFramePr>
        <p:xfrm>
          <a:off x="2344738" y="4714875"/>
          <a:ext cx="347662" cy="420688"/>
        </p:xfrm>
        <a:graphic>
          <a:graphicData uri="http://schemas.openxmlformats.org/presentationml/2006/ole">
            <p:oleObj spid="_x0000_s11274" name="Формула" r:id="rId11" imgW="177480" imgH="215640" progId="Equation.3">
              <p:embed/>
            </p:oleObj>
          </a:graphicData>
        </a:graphic>
      </p:graphicFrame>
      <p:graphicFrame>
        <p:nvGraphicFramePr>
          <p:cNvPr id="66571" name="Object 11"/>
          <p:cNvGraphicFramePr>
            <a:graphicFrameLocks noChangeAspect="1"/>
          </p:cNvGraphicFramePr>
          <p:nvPr/>
        </p:nvGraphicFramePr>
        <p:xfrm>
          <a:off x="3084513" y="4703763"/>
          <a:ext cx="322262" cy="444500"/>
        </p:xfrm>
        <a:graphic>
          <a:graphicData uri="http://schemas.openxmlformats.org/presentationml/2006/ole">
            <p:oleObj spid="_x0000_s11275" name="Формула" r:id="rId12" imgW="164880" imgH="228600" progId="Equation.3">
              <p:embed/>
            </p:oleObj>
          </a:graphicData>
        </a:graphic>
      </p:graphicFrame>
      <p:sp>
        <p:nvSpPr>
          <p:cNvPr id="36" name="Полилиния 35"/>
          <p:cNvSpPr/>
          <p:nvPr/>
        </p:nvSpPr>
        <p:spPr>
          <a:xfrm>
            <a:off x="1987550" y="3790950"/>
            <a:ext cx="1844675" cy="600075"/>
          </a:xfrm>
          <a:custGeom>
            <a:avLst/>
            <a:gdLst>
              <a:gd name="connsiteX0" fmla="*/ 0 w 1845173"/>
              <a:gd name="connsiteY0" fmla="*/ 599524 h 599524"/>
              <a:gd name="connsiteX1" fmla="*/ 725474 w 1845173"/>
              <a:gd name="connsiteY1" fmla="*/ 214116 h 599524"/>
              <a:gd name="connsiteX2" fmla="*/ 1095768 w 1845173"/>
              <a:gd name="connsiteY2" fmla="*/ 62976 h 599524"/>
              <a:gd name="connsiteX3" fmla="*/ 1292251 w 1845173"/>
              <a:gd name="connsiteY3" fmla="*/ 2519 h 599524"/>
              <a:gd name="connsiteX4" fmla="*/ 1466062 w 1845173"/>
              <a:gd name="connsiteY4" fmla="*/ 78090 h 599524"/>
              <a:gd name="connsiteX5" fmla="*/ 1791014 w 1845173"/>
              <a:gd name="connsiteY5" fmla="*/ 289686 h 599524"/>
              <a:gd name="connsiteX6" fmla="*/ 1791014 w 1845173"/>
              <a:gd name="connsiteY6" fmla="*/ 297243 h 599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5173" h="599524">
                <a:moveTo>
                  <a:pt x="0" y="599524"/>
                </a:moveTo>
                <a:cubicBezTo>
                  <a:pt x="271423" y="451532"/>
                  <a:pt x="542846" y="303541"/>
                  <a:pt x="725474" y="214116"/>
                </a:cubicBezTo>
                <a:cubicBezTo>
                  <a:pt x="908102" y="124691"/>
                  <a:pt x="1001305" y="98242"/>
                  <a:pt x="1095768" y="62976"/>
                </a:cubicBezTo>
                <a:cubicBezTo>
                  <a:pt x="1190231" y="27710"/>
                  <a:pt x="1230535" y="0"/>
                  <a:pt x="1292251" y="2519"/>
                </a:cubicBezTo>
                <a:cubicBezTo>
                  <a:pt x="1353967" y="5038"/>
                  <a:pt x="1382935" y="30229"/>
                  <a:pt x="1466062" y="78090"/>
                </a:cubicBezTo>
                <a:cubicBezTo>
                  <a:pt x="1549189" y="125951"/>
                  <a:pt x="1736855" y="253160"/>
                  <a:pt x="1791014" y="289686"/>
                </a:cubicBezTo>
                <a:cubicBezTo>
                  <a:pt x="1845173" y="326212"/>
                  <a:pt x="1818093" y="311727"/>
                  <a:pt x="1791014" y="297243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66572" name="Object 12"/>
          <p:cNvGraphicFramePr>
            <a:graphicFrameLocks noChangeAspect="1"/>
          </p:cNvGraphicFramePr>
          <p:nvPr/>
        </p:nvGraphicFramePr>
        <p:xfrm>
          <a:off x="8215313" y="1676400"/>
          <a:ext cx="509587" cy="482600"/>
        </p:xfrm>
        <a:graphic>
          <a:graphicData uri="http://schemas.openxmlformats.org/presentationml/2006/ole">
            <p:oleObj spid="_x0000_s11276" name="Формула" r:id="rId13" imgW="241200" imgH="228600" progId="Equation.3">
              <p:embed/>
            </p:oleObj>
          </a:graphicData>
        </a:graphic>
      </p:graphicFrame>
      <p:graphicFrame>
        <p:nvGraphicFramePr>
          <p:cNvPr id="66573" name="Object 13"/>
          <p:cNvGraphicFramePr>
            <a:graphicFrameLocks noChangeAspect="1"/>
          </p:cNvGraphicFramePr>
          <p:nvPr/>
        </p:nvGraphicFramePr>
        <p:xfrm>
          <a:off x="3398838" y="3500438"/>
          <a:ext cx="692150" cy="417512"/>
        </p:xfrm>
        <a:graphic>
          <a:graphicData uri="http://schemas.openxmlformats.org/presentationml/2006/ole">
            <p:oleObj spid="_x0000_s11277" name="Формула" r:id="rId14" imgW="3808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642938" y="3668713"/>
            <a:ext cx="14287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598" name="Picture 13" descr="E:\Rabota\МоиДокуменеты\FIZIKA\5ЗаконСохраненияЭнергии\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2286000"/>
            <a:ext cx="2071687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Прямая со стрелкой 2"/>
          <p:cNvCxnSpPr/>
          <p:nvPr/>
        </p:nvCxnSpPr>
        <p:spPr>
          <a:xfrm rot="16200000" flipV="1">
            <a:off x="-919162" y="3490912"/>
            <a:ext cx="3289300" cy="222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/>
          <p:nvPr/>
        </p:nvCxnSpPr>
        <p:spPr>
          <a:xfrm>
            <a:off x="357188" y="4572000"/>
            <a:ext cx="45720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7586" name="Object 6"/>
          <p:cNvGraphicFramePr>
            <a:graphicFrameLocks noChangeAspect="1"/>
          </p:cNvGraphicFramePr>
          <p:nvPr/>
        </p:nvGraphicFramePr>
        <p:xfrm>
          <a:off x="263525" y="3429000"/>
          <a:ext cx="392113" cy="417513"/>
        </p:xfrm>
        <a:graphic>
          <a:graphicData uri="http://schemas.openxmlformats.org/presentationml/2006/ole">
            <p:oleObj spid="_x0000_s12290" name="Формула" r:id="rId4" imgW="215640" imgH="228600" progId="Equation.3">
              <p:embed/>
            </p:oleObj>
          </a:graphicData>
        </a:graphic>
      </p:graphicFrame>
      <p:sp>
        <p:nvSpPr>
          <p:cNvPr id="67601" name="TextBox 5"/>
          <p:cNvSpPr txBox="1">
            <a:spLocks noChangeArrowheads="1"/>
          </p:cNvSpPr>
          <p:nvPr/>
        </p:nvSpPr>
        <p:spPr bwMode="auto">
          <a:xfrm>
            <a:off x="3500438" y="4643438"/>
            <a:ext cx="500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>
                <a:cs typeface="Times New Roman" pitchFamily="18" charset="0"/>
              </a:rPr>
              <a:t>x</a:t>
            </a:r>
            <a:r>
              <a:rPr lang="en-US" sz="2400" i="1" baseline="-25000">
                <a:cs typeface="Times New Roman" pitchFamily="18" charset="0"/>
              </a:rPr>
              <a:t>2</a:t>
            </a:r>
            <a:endParaRPr lang="ru-RU" sz="2400" i="1" baseline="-25000">
              <a:cs typeface="Times New Roman" pitchFamily="18" charset="0"/>
            </a:endParaRPr>
          </a:p>
        </p:txBody>
      </p:sp>
      <p:sp>
        <p:nvSpPr>
          <p:cNvPr id="67602" name="TextBox 6"/>
          <p:cNvSpPr txBox="1">
            <a:spLocks noChangeArrowheads="1"/>
          </p:cNvSpPr>
          <p:nvPr/>
        </p:nvSpPr>
        <p:spPr bwMode="auto">
          <a:xfrm>
            <a:off x="1427163" y="4559300"/>
            <a:ext cx="428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>
                <a:cs typeface="Times New Roman" pitchFamily="18" charset="0"/>
              </a:rPr>
              <a:t>x</a:t>
            </a:r>
            <a:r>
              <a:rPr lang="en-US" sz="2400" i="1" baseline="-25000">
                <a:cs typeface="Times New Roman" pitchFamily="18" charset="0"/>
              </a:rPr>
              <a:t>1</a:t>
            </a:r>
            <a:endParaRPr lang="ru-RU" sz="2400" i="1" baseline="-25000">
              <a:cs typeface="Times New Roman" pitchFamily="18" charset="0"/>
            </a:endParaRPr>
          </a:p>
        </p:txBody>
      </p:sp>
      <p:sp>
        <p:nvSpPr>
          <p:cNvPr id="67603" name="TextBox 7"/>
          <p:cNvSpPr txBox="1">
            <a:spLocks noChangeArrowheads="1"/>
          </p:cNvSpPr>
          <p:nvPr/>
        </p:nvSpPr>
        <p:spPr bwMode="auto">
          <a:xfrm>
            <a:off x="4570413" y="4165600"/>
            <a:ext cx="500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>
                <a:cs typeface="Times New Roman" pitchFamily="18" charset="0"/>
              </a:rPr>
              <a:t>x</a:t>
            </a:r>
            <a:endParaRPr lang="ru-RU" sz="2400" i="1" baseline="-25000"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1521618" y="4552157"/>
            <a:ext cx="23971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3594894" y="4620419"/>
            <a:ext cx="2397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Левая фигурная скобка 10"/>
          <p:cNvSpPr/>
          <p:nvPr/>
        </p:nvSpPr>
        <p:spPr>
          <a:xfrm rot="16200000">
            <a:off x="2499519" y="3726656"/>
            <a:ext cx="357188" cy="2073275"/>
          </a:xfrm>
          <a:prstGeom prst="leftBrac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67587" name="Object 4"/>
          <p:cNvGraphicFramePr>
            <a:graphicFrameLocks noChangeAspect="1"/>
          </p:cNvGraphicFramePr>
          <p:nvPr/>
        </p:nvGraphicFramePr>
        <p:xfrm>
          <a:off x="2571750" y="4929188"/>
          <a:ext cx="455613" cy="374650"/>
        </p:xfrm>
        <a:graphic>
          <a:graphicData uri="http://schemas.openxmlformats.org/presentationml/2006/ole">
            <p:oleObj spid="_x0000_s12291" name="Формула" r:id="rId5" imgW="215640" imgH="177480" progId="Equation.3">
              <p:embed/>
            </p:oleObj>
          </a:graphicData>
        </a:graphic>
      </p:graphicFrame>
      <p:graphicFrame>
        <p:nvGraphicFramePr>
          <p:cNvPr id="67588" name="Object 5"/>
          <p:cNvGraphicFramePr>
            <a:graphicFrameLocks noChangeAspect="1"/>
          </p:cNvGraphicFramePr>
          <p:nvPr/>
        </p:nvGraphicFramePr>
        <p:xfrm>
          <a:off x="5856288" y="6013450"/>
          <a:ext cx="1260475" cy="571500"/>
        </p:xfrm>
        <a:graphic>
          <a:graphicData uri="http://schemas.openxmlformats.org/presentationml/2006/ole">
            <p:oleObj spid="_x0000_s12292" name="Формула" r:id="rId6" imgW="393480" imgH="177480" progId="Equation.3">
              <p:embed/>
            </p:oleObj>
          </a:graphicData>
        </a:graphic>
      </p:graphicFrame>
      <p:sp>
        <p:nvSpPr>
          <p:cNvPr id="67607" name="TextBox 16"/>
          <p:cNvSpPr txBox="1">
            <a:spLocks noChangeArrowheads="1"/>
          </p:cNvSpPr>
          <p:nvPr/>
        </p:nvSpPr>
        <p:spPr bwMode="auto">
          <a:xfrm>
            <a:off x="4927600" y="3441700"/>
            <a:ext cx="38576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Работа силы </a:t>
            </a:r>
            <a:r>
              <a:rPr lang="ru-RU" sz="2400" b="1">
                <a:solidFill>
                  <a:srgbClr val="FF0000"/>
                </a:solidFill>
              </a:rPr>
              <a:t>численно</a:t>
            </a:r>
            <a:r>
              <a:rPr lang="ru-RU" sz="2400"/>
              <a:t> равна </a:t>
            </a:r>
            <a:r>
              <a:rPr lang="ru-RU" sz="2400" b="1">
                <a:solidFill>
                  <a:srgbClr val="FF0000"/>
                </a:solidFill>
              </a:rPr>
              <a:t>площади фигуры</a:t>
            </a:r>
            <a:r>
              <a:rPr lang="ru-RU" sz="2400"/>
              <a:t>, построенной под графиком этой силы, на отрезке равном перемещению тела под действием этой силы </a:t>
            </a:r>
          </a:p>
        </p:txBody>
      </p:sp>
      <p:sp>
        <p:nvSpPr>
          <p:cNvPr id="67608" name="TextBox 18"/>
          <p:cNvSpPr txBox="1">
            <a:spLocks noChangeArrowheads="1"/>
          </p:cNvSpPr>
          <p:nvPr/>
        </p:nvSpPr>
        <p:spPr bwMode="auto">
          <a:xfrm>
            <a:off x="642938" y="5429250"/>
            <a:ext cx="36433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площадь трапеции А</a:t>
            </a:r>
            <a:r>
              <a:rPr lang="en-US" sz="2400"/>
              <a:t>B</a:t>
            </a:r>
            <a:r>
              <a:rPr lang="ru-RU" sz="2400"/>
              <a:t>С</a:t>
            </a:r>
            <a:r>
              <a:rPr lang="en-US" sz="2400"/>
              <a:t>D</a:t>
            </a:r>
            <a:endParaRPr lang="ru-RU" sz="2400"/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714375" y="2286000"/>
            <a:ext cx="30003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7589" name="Object 7"/>
          <p:cNvGraphicFramePr>
            <a:graphicFrameLocks noChangeAspect="1"/>
          </p:cNvGraphicFramePr>
          <p:nvPr/>
        </p:nvGraphicFramePr>
        <p:xfrm>
          <a:off x="285750" y="2071688"/>
          <a:ext cx="415925" cy="417512"/>
        </p:xfrm>
        <a:graphic>
          <a:graphicData uri="http://schemas.openxmlformats.org/presentationml/2006/ole">
            <p:oleObj spid="_x0000_s12293" name="Формула" r:id="rId7" imgW="228600" imgH="228600" progId="Equation.3">
              <p:embed/>
            </p:oleObj>
          </a:graphicData>
        </a:graphic>
      </p:graphicFrame>
      <p:graphicFrame>
        <p:nvGraphicFramePr>
          <p:cNvPr id="67590" name="Object 15"/>
          <p:cNvGraphicFramePr>
            <a:graphicFrameLocks noChangeAspect="1"/>
          </p:cNvGraphicFramePr>
          <p:nvPr/>
        </p:nvGraphicFramePr>
        <p:xfrm>
          <a:off x="1643063" y="3500438"/>
          <a:ext cx="2081212" cy="766762"/>
        </p:xfrm>
        <a:graphic>
          <a:graphicData uri="http://schemas.openxmlformats.org/presentationml/2006/ole">
            <p:oleObj spid="_x0000_s12294" name="Формула" r:id="rId8" imgW="1066680" imgH="393480" progId="Equation.3">
              <p:embed/>
            </p:oleObj>
          </a:graphicData>
        </a:graphic>
      </p:graphicFrame>
      <p:graphicFrame>
        <p:nvGraphicFramePr>
          <p:cNvPr id="67591" name="Object 8"/>
          <p:cNvGraphicFramePr>
            <a:graphicFrameLocks noChangeAspect="1"/>
          </p:cNvGraphicFramePr>
          <p:nvPr/>
        </p:nvGraphicFramePr>
        <p:xfrm>
          <a:off x="1357313" y="4286250"/>
          <a:ext cx="276225" cy="300038"/>
        </p:xfrm>
        <a:graphic>
          <a:graphicData uri="http://schemas.openxmlformats.org/presentationml/2006/ole">
            <p:oleObj spid="_x0000_s12295" name="Формула" r:id="rId9" imgW="152280" imgH="164880" progId="Equation.3">
              <p:embed/>
            </p:oleObj>
          </a:graphicData>
        </a:graphic>
      </p:graphicFrame>
      <p:cxnSp>
        <p:nvCxnSpPr>
          <p:cNvPr id="18" name="Прямая со стрелкой 17"/>
          <p:cNvCxnSpPr/>
          <p:nvPr/>
        </p:nvCxnSpPr>
        <p:spPr>
          <a:xfrm rot="5400000" flipH="1" flipV="1">
            <a:off x="1178719" y="4536282"/>
            <a:ext cx="1143000" cy="500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7592" name="Object 10"/>
          <p:cNvGraphicFramePr>
            <a:graphicFrameLocks noChangeAspect="1"/>
          </p:cNvGraphicFramePr>
          <p:nvPr/>
        </p:nvGraphicFramePr>
        <p:xfrm>
          <a:off x="1500188" y="3357563"/>
          <a:ext cx="276225" cy="300037"/>
        </p:xfrm>
        <a:graphic>
          <a:graphicData uri="http://schemas.openxmlformats.org/presentationml/2006/ole">
            <p:oleObj spid="_x0000_s12296" name="Формула" r:id="rId10" imgW="152280" imgH="164880" progId="Equation.3">
              <p:embed/>
            </p:oleObj>
          </a:graphicData>
        </a:graphic>
      </p:graphicFrame>
      <p:graphicFrame>
        <p:nvGraphicFramePr>
          <p:cNvPr id="67593" name="Object 11"/>
          <p:cNvGraphicFramePr>
            <a:graphicFrameLocks noChangeAspect="1"/>
          </p:cNvGraphicFramePr>
          <p:nvPr/>
        </p:nvGraphicFramePr>
        <p:xfrm>
          <a:off x="3729038" y="4286250"/>
          <a:ext cx="298450" cy="301625"/>
        </p:xfrm>
        <a:graphic>
          <a:graphicData uri="http://schemas.openxmlformats.org/presentationml/2006/ole">
            <p:oleObj spid="_x0000_s12297" name="Формула" r:id="rId11" imgW="164880" imgH="164880" progId="Equation.3">
              <p:embed/>
            </p:oleObj>
          </a:graphicData>
        </a:graphic>
      </p:graphicFrame>
      <p:graphicFrame>
        <p:nvGraphicFramePr>
          <p:cNvPr id="67594" name="Object 12"/>
          <p:cNvGraphicFramePr>
            <a:graphicFrameLocks noChangeAspect="1"/>
          </p:cNvGraphicFramePr>
          <p:nvPr/>
        </p:nvGraphicFramePr>
        <p:xfrm>
          <a:off x="3714750" y="2071688"/>
          <a:ext cx="276225" cy="323850"/>
        </p:xfrm>
        <a:graphic>
          <a:graphicData uri="http://schemas.openxmlformats.org/presentationml/2006/ole">
            <p:oleObj spid="_x0000_s12298" name="Формула" r:id="rId12" imgW="152280" imgH="177480" progId="Equation.3">
              <p:embed/>
            </p:oleObj>
          </a:graphicData>
        </a:graphic>
      </p:graphicFrame>
      <p:graphicFrame>
        <p:nvGraphicFramePr>
          <p:cNvPr id="67595" name="Object 11"/>
          <p:cNvGraphicFramePr>
            <a:graphicFrameLocks noChangeAspect="1"/>
          </p:cNvGraphicFramePr>
          <p:nvPr/>
        </p:nvGraphicFramePr>
        <p:xfrm>
          <a:off x="4749800" y="2000250"/>
          <a:ext cx="1038225" cy="417513"/>
        </p:xfrm>
        <a:graphic>
          <a:graphicData uri="http://schemas.openxmlformats.org/presentationml/2006/ole">
            <p:oleObj spid="_x0000_s12299" name="Формула" r:id="rId13" imgW="571320" imgH="228600" progId="Equation.3">
              <p:embed/>
            </p:oleObj>
          </a:graphicData>
        </a:graphic>
      </p:graphicFrame>
      <p:graphicFrame>
        <p:nvGraphicFramePr>
          <p:cNvPr id="67596" name="Object 12"/>
          <p:cNvGraphicFramePr>
            <a:graphicFrameLocks noChangeAspect="1"/>
          </p:cNvGraphicFramePr>
          <p:nvPr/>
        </p:nvGraphicFramePr>
        <p:xfrm>
          <a:off x="4786313" y="2428875"/>
          <a:ext cx="1085850" cy="417513"/>
        </p:xfrm>
        <a:graphic>
          <a:graphicData uri="http://schemas.openxmlformats.org/presentationml/2006/ole">
            <p:oleObj spid="_x0000_s12300" name="Формула" r:id="rId14" imgW="596880" imgH="228600" progId="Equation.3">
              <p:embed/>
            </p:oleObj>
          </a:graphicData>
        </a:graphic>
      </p:graphicFrame>
      <p:sp>
        <p:nvSpPr>
          <p:cNvPr id="67611" name="TextBox 56"/>
          <p:cNvSpPr txBox="1">
            <a:spLocks noChangeArrowheads="1"/>
          </p:cNvSpPr>
          <p:nvPr/>
        </p:nvSpPr>
        <p:spPr bwMode="auto">
          <a:xfrm>
            <a:off x="2214563" y="142875"/>
            <a:ext cx="535781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Сила не постоянная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Text Box 2"/>
          <p:cNvSpPr txBox="1">
            <a:spLocks noChangeArrowheads="1"/>
          </p:cNvSpPr>
          <p:nvPr/>
        </p:nvSpPr>
        <p:spPr bwMode="auto">
          <a:xfrm>
            <a:off x="2716213" y="0"/>
            <a:ext cx="2806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 b="1">
                <a:latin typeface="Arial" charset="0"/>
              </a:rPr>
              <a:t>Мощность</a:t>
            </a:r>
          </a:p>
        </p:txBody>
      </p:sp>
      <p:graphicFrame>
        <p:nvGraphicFramePr>
          <p:cNvPr id="68610" name="Object 3"/>
          <p:cNvGraphicFramePr>
            <a:graphicFrameLocks noChangeAspect="1"/>
          </p:cNvGraphicFramePr>
          <p:nvPr/>
        </p:nvGraphicFramePr>
        <p:xfrm>
          <a:off x="539750" y="1052513"/>
          <a:ext cx="1889125" cy="1889125"/>
        </p:xfrm>
        <a:graphic>
          <a:graphicData uri="http://schemas.openxmlformats.org/presentationml/2006/ole">
            <p:oleObj spid="_x0000_s13314" name="Формула" r:id="rId3" imgW="609480" imgH="609480" progId="Equation.3">
              <p:embed/>
            </p:oleObj>
          </a:graphicData>
        </a:graphic>
      </p:graphicFrame>
      <p:graphicFrame>
        <p:nvGraphicFramePr>
          <p:cNvPr id="68611" name="Object 4"/>
          <p:cNvGraphicFramePr>
            <a:graphicFrameLocks noChangeAspect="1"/>
          </p:cNvGraphicFramePr>
          <p:nvPr/>
        </p:nvGraphicFramePr>
        <p:xfrm>
          <a:off x="3519488" y="1341438"/>
          <a:ext cx="5416550" cy="1881187"/>
        </p:xfrm>
        <a:graphic>
          <a:graphicData uri="http://schemas.openxmlformats.org/presentationml/2006/ole">
            <p:oleObj spid="_x0000_s13315" name="Формула" r:id="rId4" imgW="1828800" imgH="634680" progId="Equation.3">
              <p:embed/>
            </p:oleObj>
          </a:graphicData>
        </a:graphic>
      </p:graphicFrame>
      <p:sp>
        <p:nvSpPr>
          <p:cNvPr id="68613" name="Oval 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388350" y="6381750"/>
            <a:ext cx="576263" cy="215900"/>
          </a:xfrm>
          <a:prstGeom prst="ellipse">
            <a:avLst/>
          </a:prstGeom>
          <a:gradFill rotWithShape="1">
            <a:gsLst>
              <a:gs pos="0">
                <a:srgbClr val="FFFFDB"/>
              </a:gs>
              <a:gs pos="100000">
                <a:srgbClr val="A9A99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14" name="TextBox 5"/>
          <p:cNvSpPr txBox="1">
            <a:spLocks noChangeArrowheads="1"/>
          </p:cNvSpPr>
          <p:nvPr/>
        </p:nvSpPr>
        <p:spPr bwMode="auto">
          <a:xfrm>
            <a:off x="3357563" y="3571875"/>
            <a:ext cx="52863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Зависимость мощности от скорости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8" name="Text Box 4"/>
          <p:cNvSpPr txBox="1">
            <a:spLocks noChangeArrowheads="1"/>
          </p:cNvSpPr>
          <p:nvPr/>
        </p:nvSpPr>
        <p:spPr bwMode="auto">
          <a:xfrm>
            <a:off x="3132138" y="0"/>
            <a:ext cx="22653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Arial" charset="0"/>
              </a:rPr>
              <a:t>Энергия</a:t>
            </a:r>
          </a:p>
        </p:txBody>
      </p:sp>
      <p:sp>
        <p:nvSpPr>
          <p:cNvPr id="69639" name="Text Box 5"/>
          <p:cNvSpPr txBox="1">
            <a:spLocks noChangeArrowheads="1"/>
          </p:cNvSpPr>
          <p:nvPr/>
        </p:nvSpPr>
        <p:spPr bwMode="auto">
          <a:xfrm>
            <a:off x="142875" y="642938"/>
            <a:ext cx="86614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Arial" charset="0"/>
              </a:rPr>
              <a:t>Если тело или система тел могут совершить работу, то говорят, что они обладают энергией.</a:t>
            </a:r>
          </a:p>
          <a:p>
            <a:r>
              <a:rPr lang="ru-RU" sz="2400" b="1">
                <a:latin typeface="Arial" charset="0"/>
              </a:rPr>
              <a:t>Чтобы энергия системы изменилась, нужно чтобы внешние силы подействовали на нее.</a:t>
            </a:r>
          </a:p>
        </p:txBody>
      </p:sp>
      <p:sp>
        <p:nvSpPr>
          <p:cNvPr id="69640" name="Text Box 7"/>
          <p:cNvSpPr txBox="1">
            <a:spLocks noChangeArrowheads="1"/>
          </p:cNvSpPr>
          <p:nvPr/>
        </p:nvSpPr>
        <p:spPr bwMode="auto">
          <a:xfrm>
            <a:off x="3419475" y="2286000"/>
            <a:ext cx="1847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Arial" charset="0"/>
              </a:rPr>
              <a:t>Энергия</a:t>
            </a:r>
          </a:p>
        </p:txBody>
      </p:sp>
      <p:sp>
        <p:nvSpPr>
          <p:cNvPr id="69641" name="Text Box 8"/>
          <p:cNvSpPr txBox="1">
            <a:spLocks noChangeArrowheads="1"/>
          </p:cNvSpPr>
          <p:nvPr/>
        </p:nvSpPr>
        <p:spPr bwMode="auto">
          <a:xfrm>
            <a:off x="236538" y="3128963"/>
            <a:ext cx="25749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Arial" charset="0"/>
              </a:rPr>
              <a:t>кинетическая</a:t>
            </a:r>
          </a:p>
        </p:txBody>
      </p:sp>
      <p:sp>
        <p:nvSpPr>
          <p:cNvPr id="69642" name="Text Box 9"/>
          <p:cNvSpPr txBox="1">
            <a:spLocks noChangeArrowheads="1"/>
          </p:cNvSpPr>
          <p:nvPr/>
        </p:nvSpPr>
        <p:spPr bwMode="auto">
          <a:xfrm>
            <a:off x="5867400" y="3076575"/>
            <a:ext cx="2905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Arial" charset="0"/>
              </a:rPr>
              <a:t>потенциальная</a:t>
            </a:r>
          </a:p>
        </p:txBody>
      </p:sp>
      <p:sp>
        <p:nvSpPr>
          <p:cNvPr id="69643" name="Text Box 10"/>
          <p:cNvSpPr txBox="1">
            <a:spLocks noChangeArrowheads="1"/>
          </p:cNvSpPr>
          <p:nvPr/>
        </p:nvSpPr>
        <p:spPr bwMode="auto">
          <a:xfrm>
            <a:off x="0" y="35814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/>
              <a:t>(энергия движения)</a:t>
            </a:r>
          </a:p>
        </p:txBody>
      </p:sp>
      <p:sp>
        <p:nvSpPr>
          <p:cNvPr id="69644" name="Text Box 11"/>
          <p:cNvSpPr txBox="1">
            <a:spLocks noChangeArrowheads="1"/>
          </p:cNvSpPr>
          <p:nvPr/>
        </p:nvSpPr>
        <p:spPr bwMode="auto">
          <a:xfrm>
            <a:off x="4803775" y="3581400"/>
            <a:ext cx="3803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/>
              <a:t>(энергия положения тела)</a:t>
            </a:r>
          </a:p>
        </p:txBody>
      </p:sp>
      <p:sp>
        <p:nvSpPr>
          <p:cNvPr id="69645" name="Text Box 12"/>
          <p:cNvSpPr txBox="1">
            <a:spLocks noChangeArrowheads="1"/>
          </p:cNvSpPr>
          <p:nvPr/>
        </p:nvSpPr>
        <p:spPr bwMode="auto">
          <a:xfrm>
            <a:off x="3348038" y="4437063"/>
            <a:ext cx="26130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Arial" charset="0"/>
              </a:rPr>
              <a:t>тело поднято над поверхностью Земли</a:t>
            </a:r>
          </a:p>
        </p:txBody>
      </p:sp>
      <p:sp>
        <p:nvSpPr>
          <p:cNvPr id="69646" name="Text Box 13"/>
          <p:cNvSpPr txBox="1">
            <a:spLocks noChangeArrowheads="1"/>
          </p:cNvSpPr>
          <p:nvPr/>
        </p:nvSpPr>
        <p:spPr bwMode="auto">
          <a:xfrm>
            <a:off x="6408738" y="4500563"/>
            <a:ext cx="27352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Arial" charset="0"/>
              </a:rPr>
              <a:t>тело деформировано</a:t>
            </a:r>
          </a:p>
        </p:txBody>
      </p:sp>
      <p:graphicFrame>
        <p:nvGraphicFramePr>
          <p:cNvPr id="69634" name="Object 14"/>
          <p:cNvGraphicFramePr>
            <a:graphicFrameLocks noChangeAspect="1"/>
          </p:cNvGraphicFramePr>
          <p:nvPr/>
        </p:nvGraphicFramePr>
        <p:xfrm>
          <a:off x="357188" y="4143375"/>
          <a:ext cx="1698625" cy="1077913"/>
        </p:xfrm>
        <a:graphic>
          <a:graphicData uri="http://schemas.openxmlformats.org/presentationml/2006/ole">
            <p:oleObj spid="_x0000_s14338" name="Формула" r:id="rId3" imgW="660240" imgH="419040" progId="Equation.3">
              <p:embed/>
            </p:oleObj>
          </a:graphicData>
        </a:graphic>
      </p:graphicFrame>
      <p:graphicFrame>
        <p:nvGraphicFramePr>
          <p:cNvPr id="69635" name="Object 16"/>
          <p:cNvGraphicFramePr>
            <a:graphicFrameLocks noChangeAspect="1"/>
          </p:cNvGraphicFramePr>
          <p:nvPr/>
        </p:nvGraphicFramePr>
        <p:xfrm>
          <a:off x="3563938" y="6021388"/>
          <a:ext cx="1824037" cy="669925"/>
        </p:xfrm>
        <a:graphic>
          <a:graphicData uri="http://schemas.openxmlformats.org/presentationml/2006/ole">
            <p:oleObj spid="_x0000_s14339" name="Формула" r:id="rId4" imgW="622080" imgH="228600" progId="Equation.3">
              <p:embed/>
            </p:oleObj>
          </a:graphicData>
        </a:graphic>
      </p:graphicFrame>
      <p:graphicFrame>
        <p:nvGraphicFramePr>
          <p:cNvPr id="69636" name="Object 17"/>
          <p:cNvGraphicFramePr>
            <a:graphicFrameLocks noChangeAspect="1"/>
          </p:cNvGraphicFramePr>
          <p:nvPr/>
        </p:nvGraphicFramePr>
        <p:xfrm>
          <a:off x="6948488" y="5084763"/>
          <a:ext cx="1728787" cy="1212850"/>
        </p:xfrm>
        <a:graphic>
          <a:graphicData uri="http://schemas.openxmlformats.org/presentationml/2006/ole">
            <p:oleObj spid="_x0000_s14340" name="Формула" r:id="rId5" imgW="596880" imgH="419040" progId="Equation.3">
              <p:embed/>
            </p:oleObj>
          </a:graphicData>
        </a:graphic>
      </p:graphicFrame>
      <p:graphicFrame>
        <p:nvGraphicFramePr>
          <p:cNvPr id="69637" name="Object 19"/>
          <p:cNvGraphicFramePr>
            <a:graphicFrameLocks noChangeAspect="1"/>
          </p:cNvGraphicFramePr>
          <p:nvPr/>
        </p:nvGraphicFramePr>
        <p:xfrm>
          <a:off x="6300788" y="2357438"/>
          <a:ext cx="2016125" cy="673100"/>
        </p:xfrm>
        <a:graphic>
          <a:graphicData uri="http://schemas.openxmlformats.org/presentationml/2006/ole">
            <p:oleObj spid="_x0000_s14341" name="Формула" r:id="rId6" imgW="647640" imgH="215640" progId="Equation.3">
              <p:embed/>
            </p:oleObj>
          </a:graphicData>
        </a:graphic>
      </p:graphicFrame>
      <p:sp>
        <p:nvSpPr>
          <p:cNvPr id="69647" name="Line 20"/>
          <p:cNvSpPr>
            <a:spLocks noChangeShapeType="1"/>
          </p:cNvSpPr>
          <p:nvPr/>
        </p:nvSpPr>
        <p:spPr bwMode="auto">
          <a:xfrm flipH="1">
            <a:off x="2700338" y="2862263"/>
            <a:ext cx="792162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9648" name="Line 21"/>
          <p:cNvSpPr>
            <a:spLocks noChangeShapeType="1"/>
          </p:cNvSpPr>
          <p:nvPr/>
        </p:nvSpPr>
        <p:spPr bwMode="auto">
          <a:xfrm>
            <a:off x="5076825" y="2862263"/>
            <a:ext cx="935038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9649" name="Line 22"/>
          <p:cNvSpPr>
            <a:spLocks noChangeShapeType="1"/>
          </p:cNvSpPr>
          <p:nvPr/>
        </p:nvSpPr>
        <p:spPr bwMode="auto">
          <a:xfrm flipH="1">
            <a:off x="4857750" y="4000500"/>
            <a:ext cx="655638" cy="500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9650" name="Line 23"/>
          <p:cNvSpPr>
            <a:spLocks noChangeShapeType="1"/>
          </p:cNvSpPr>
          <p:nvPr/>
        </p:nvSpPr>
        <p:spPr bwMode="auto">
          <a:xfrm>
            <a:off x="7358063" y="4000500"/>
            <a:ext cx="288925" cy="577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9651" name="Oval 24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388350" y="6381750"/>
            <a:ext cx="576263" cy="215900"/>
          </a:xfrm>
          <a:prstGeom prst="ellipse">
            <a:avLst/>
          </a:prstGeom>
          <a:gradFill rotWithShape="1">
            <a:gsLst>
              <a:gs pos="0">
                <a:srgbClr val="FFFFDB"/>
              </a:gs>
              <a:gs pos="100000">
                <a:srgbClr val="A9A99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3" name="Text Box 4"/>
          <p:cNvSpPr txBox="1">
            <a:spLocks noChangeArrowheads="1"/>
          </p:cNvSpPr>
          <p:nvPr/>
        </p:nvSpPr>
        <p:spPr bwMode="auto">
          <a:xfrm>
            <a:off x="1403350" y="0"/>
            <a:ext cx="57927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Arial" charset="0"/>
              </a:rPr>
              <a:t>Кинетическая энергия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179388" y="1268413"/>
            <a:ext cx="5062537" cy="1600200"/>
            <a:chOff x="113" y="799"/>
            <a:chExt cx="3189" cy="1008"/>
          </a:xfrm>
        </p:grpSpPr>
        <p:sp>
          <p:nvSpPr>
            <p:cNvPr id="70668" name="Line 6"/>
            <p:cNvSpPr>
              <a:spLocks noChangeShapeType="1"/>
            </p:cNvSpPr>
            <p:nvPr/>
          </p:nvSpPr>
          <p:spPr bwMode="auto">
            <a:xfrm>
              <a:off x="158" y="1253"/>
              <a:ext cx="3130" cy="0"/>
            </a:xfrm>
            <a:prstGeom prst="line">
              <a:avLst/>
            </a:prstGeom>
            <a:noFill/>
            <a:ln w="28575">
              <a:solidFill>
                <a:srgbClr val="6A2B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69" name="Oval 7"/>
            <p:cNvSpPr>
              <a:spLocks noChangeArrowheads="1"/>
            </p:cNvSpPr>
            <p:nvPr/>
          </p:nvSpPr>
          <p:spPr bwMode="auto">
            <a:xfrm>
              <a:off x="385" y="1117"/>
              <a:ext cx="272" cy="27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70" name="Oval 8"/>
            <p:cNvSpPr>
              <a:spLocks noChangeArrowheads="1"/>
            </p:cNvSpPr>
            <p:nvPr/>
          </p:nvSpPr>
          <p:spPr bwMode="auto">
            <a:xfrm>
              <a:off x="2290" y="1117"/>
              <a:ext cx="272" cy="27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71" name="Line 9"/>
            <p:cNvSpPr>
              <a:spLocks noChangeShapeType="1"/>
            </p:cNvSpPr>
            <p:nvPr/>
          </p:nvSpPr>
          <p:spPr bwMode="auto">
            <a:xfrm>
              <a:off x="521" y="1253"/>
              <a:ext cx="272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72" name="Line 10"/>
            <p:cNvSpPr>
              <a:spLocks noChangeShapeType="1"/>
            </p:cNvSpPr>
            <p:nvPr/>
          </p:nvSpPr>
          <p:spPr bwMode="auto">
            <a:xfrm>
              <a:off x="2426" y="1253"/>
              <a:ext cx="272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73" name="Line 11"/>
            <p:cNvSpPr>
              <a:spLocks noChangeShapeType="1"/>
            </p:cNvSpPr>
            <p:nvPr/>
          </p:nvSpPr>
          <p:spPr bwMode="auto">
            <a:xfrm>
              <a:off x="567" y="1253"/>
              <a:ext cx="31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74" name="Line 12"/>
            <p:cNvSpPr>
              <a:spLocks noChangeShapeType="1"/>
            </p:cNvSpPr>
            <p:nvPr/>
          </p:nvSpPr>
          <p:spPr bwMode="auto">
            <a:xfrm>
              <a:off x="2472" y="1253"/>
              <a:ext cx="49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75" name="Line 13"/>
            <p:cNvSpPr>
              <a:spLocks noChangeShapeType="1"/>
            </p:cNvSpPr>
            <p:nvPr/>
          </p:nvSpPr>
          <p:spPr bwMode="auto">
            <a:xfrm>
              <a:off x="521" y="1434"/>
              <a:ext cx="1905" cy="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76" name="Oval 14"/>
            <p:cNvSpPr>
              <a:spLocks noChangeArrowheads="1"/>
            </p:cNvSpPr>
            <p:nvPr/>
          </p:nvSpPr>
          <p:spPr bwMode="auto">
            <a:xfrm>
              <a:off x="204" y="1207"/>
              <a:ext cx="45" cy="91"/>
            </a:xfrm>
            <a:prstGeom prst="ellipse">
              <a:avLst/>
            </a:prstGeom>
            <a:solidFill>
              <a:srgbClr val="6A2B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2381" y="890"/>
              <a:ext cx="253" cy="327"/>
              <a:chOff x="1960" y="2549"/>
              <a:chExt cx="253" cy="327"/>
            </a:xfrm>
          </p:grpSpPr>
          <p:sp>
            <p:nvSpPr>
              <p:cNvPr id="70686" name="Text Box 15"/>
              <p:cNvSpPr txBox="1">
                <a:spLocks noChangeArrowheads="1"/>
              </p:cNvSpPr>
              <p:nvPr/>
            </p:nvSpPr>
            <p:spPr bwMode="auto">
              <a:xfrm>
                <a:off x="1960" y="2549"/>
                <a:ext cx="253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Arial" charset="0"/>
                  </a:rPr>
                  <a:t>F</a:t>
                </a:r>
                <a:endParaRPr lang="ru-RU" sz="2800" b="1">
                  <a:solidFill>
                    <a:srgbClr val="FF0066"/>
                  </a:solidFill>
                  <a:latin typeface="Arial" charset="0"/>
                </a:endParaRPr>
              </a:p>
            </p:txBody>
          </p:sp>
          <p:sp>
            <p:nvSpPr>
              <p:cNvPr id="70687" name="Line 16"/>
              <p:cNvSpPr>
                <a:spLocks noChangeShapeType="1"/>
              </p:cNvSpPr>
              <p:nvPr/>
            </p:nvSpPr>
            <p:spPr bwMode="auto">
              <a:xfrm>
                <a:off x="1973" y="2568"/>
                <a:ext cx="227" cy="0"/>
              </a:xfrm>
              <a:prstGeom prst="line">
                <a:avLst/>
              </a:prstGeom>
              <a:noFill/>
              <a:ln w="38100">
                <a:solidFill>
                  <a:srgbClr val="FF0066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18"/>
            <p:cNvGrpSpPr>
              <a:grpSpLocks/>
            </p:cNvGrpSpPr>
            <p:nvPr/>
          </p:nvGrpSpPr>
          <p:grpSpPr bwMode="auto">
            <a:xfrm>
              <a:off x="476" y="890"/>
              <a:ext cx="253" cy="327"/>
              <a:chOff x="1960" y="2549"/>
              <a:chExt cx="253" cy="327"/>
            </a:xfrm>
          </p:grpSpPr>
          <p:sp>
            <p:nvSpPr>
              <p:cNvPr id="70684" name="Text Box 19"/>
              <p:cNvSpPr txBox="1">
                <a:spLocks noChangeArrowheads="1"/>
              </p:cNvSpPr>
              <p:nvPr/>
            </p:nvSpPr>
            <p:spPr bwMode="auto">
              <a:xfrm>
                <a:off x="1960" y="2549"/>
                <a:ext cx="253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Arial" charset="0"/>
                  </a:rPr>
                  <a:t>F</a:t>
                </a:r>
                <a:endParaRPr lang="ru-RU" sz="2800" b="1">
                  <a:solidFill>
                    <a:srgbClr val="FF0066"/>
                  </a:solidFill>
                  <a:latin typeface="Arial" charset="0"/>
                </a:endParaRPr>
              </a:p>
            </p:txBody>
          </p:sp>
          <p:sp>
            <p:nvSpPr>
              <p:cNvPr id="70685" name="Line 20"/>
              <p:cNvSpPr>
                <a:spLocks noChangeShapeType="1"/>
              </p:cNvSpPr>
              <p:nvPr/>
            </p:nvSpPr>
            <p:spPr bwMode="auto">
              <a:xfrm>
                <a:off x="1973" y="2568"/>
                <a:ext cx="227" cy="0"/>
              </a:xfrm>
              <a:prstGeom prst="line">
                <a:avLst/>
              </a:prstGeom>
              <a:noFill/>
              <a:ln w="38100">
                <a:solidFill>
                  <a:srgbClr val="FF0066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0679" name="Text Box 21"/>
            <p:cNvSpPr txBox="1">
              <a:spLocks noChangeArrowheads="1"/>
            </p:cNvSpPr>
            <p:nvPr/>
          </p:nvSpPr>
          <p:spPr bwMode="auto">
            <a:xfrm>
              <a:off x="113" y="1344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6A2B00"/>
                  </a:solidFill>
                  <a:latin typeface="Arial" charset="0"/>
                </a:rPr>
                <a:t>0</a:t>
              </a:r>
              <a:endParaRPr lang="ru-RU" sz="2400" b="1">
                <a:solidFill>
                  <a:srgbClr val="6A2B00"/>
                </a:solidFill>
                <a:latin typeface="Arial" charset="0"/>
              </a:endParaRPr>
            </a:p>
          </p:txBody>
        </p:sp>
        <p:grpSp>
          <p:nvGrpSpPr>
            <p:cNvPr id="5" name="Group 23"/>
            <p:cNvGrpSpPr>
              <a:grpSpLocks/>
            </p:cNvGrpSpPr>
            <p:nvPr/>
          </p:nvGrpSpPr>
          <p:grpSpPr bwMode="auto">
            <a:xfrm>
              <a:off x="1610" y="1480"/>
              <a:ext cx="265" cy="327"/>
              <a:chOff x="1960" y="2549"/>
              <a:chExt cx="265" cy="327"/>
            </a:xfrm>
          </p:grpSpPr>
          <p:sp>
            <p:nvSpPr>
              <p:cNvPr id="70682" name="Text Box 24"/>
              <p:cNvSpPr txBox="1">
                <a:spLocks noChangeArrowheads="1"/>
              </p:cNvSpPr>
              <p:nvPr/>
            </p:nvSpPr>
            <p:spPr bwMode="auto">
              <a:xfrm>
                <a:off x="1960" y="2549"/>
                <a:ext cx="265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rgbClr val="CC3300"/>
                    </a:solidFill>
                    <a:latin typeface="Arial" charset="0"/>
                  </a:rPr>
                  <a:t>S</a:t>
                </a:r>
                <a:endParaRPr lang="ru-RU" sz="2800" b="1">
                  <a:solidFill>
                    <a:srgbClr val="CC3300"/>
                  </a:solidFill>
                  <a:latin typeface="Arial" charset="0"/>
                </a:endParaRPr>
              </a:p>
            </p:txBody>
          </p:sp>
          <p:sp>
            <p:nvSpPr>
              <p:cNvPr id="70683" name="Line 25"/>
              <p:cNvSpPr>
                <a:spLocks noChangeShapeType="1"/>
              </p:cNvSpPr>
              <p:nvPr/>
            </p:nvSpPr>
            <p:spPr bwMode="auto">
              <a:xfrm>
                <a:off x="1973" y="2568"/>
                <a:ext cx="227" cy="0"/>
              </a:xfrm>
              <a:prstGeom prst="line">
                <a:avLst/>
              </a:prstGeom>
              <a:noFill/>
              <a:ln w="38100">
                <a:solidFill>
                  <a:srgbClr val="CC33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aphicFrame>
          <p:nvGraphicFramePr>
            <p:cNvPr id="70661" name="Object 26"/>
            <p:cNvGraphicFramePr>
              <a:graphicFrameLocks noChangeAspect="1"/>
            </p:cNvGraphicFramePr>
            <p:nvPr/>
          </p:nvGraphicFramePr>
          <p:xfrm>
            <a:off x="748" y="845"/>
            <a:ext cx="273" cy="386"/>
          </p:xfrm>
          <a:graphic>
            <a:graphicData uri="http://schemas.openxmlformats.org/presentationml/2006/ole">
              <p:oleObj spid="_x0000_s15365" name="Формула" r:id="rId3" imgW="152280" imgH="215640" progId="Equation.3">
                <p:embed/>
              </p:oleObj>
            </a:graphicData>
          </a:graphic>
        </p:graphicFrame>
        <p:graphicFrame>
          <p:nvGraphicFramePr>
            <p:cNvPr id="70662" name="Object 27"/>
            <p:cNvGraphicFramePr>
              <a:graphicFrameLocks noChangeAspect="1"/>
            </p:cNvGraphicFramePr>
            <p:nvPr/>
          </p:nvGraphicFramePr>
          <p:xfrm>
            <a:off x="2699" y="799"/>
            <a:ext cx="355" cy="431"/>
          </p:xfrm>
          <a:graphic>
            <a:graphicData uri="http://schemas.openxmlformats.org/presentationml/2006/ole">
              <p:oleObj spid="_x0000_s15366" name="Формула" r:id="rId4" imgW="177480" imgH="215640" progId="Equation.3">
                <p:embed/>
              </p:oleObj>
            </a:graphicData>
          </a:graphic>
        </p:graphicFrame>
        <p:sp>
          <p:nvSpPr>
            <p:cNvPr id="70681" name="Text Box 29"/>
            <p:cNvSpPr txBox="1">
              <a:spLocks noChangeArrowheads="1"/>
            </p:cNvSpPr>
            <p:nvPr/>
          </p:nvSpPr>
          <p:spPr bwMode="auto">
            <a:xfrm>
              <a:off x="3061" y="1253"/>
              <a:ext cx="2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6A2B00"/>
                  </a:solidFill>
                  <a:latin typeface="Arial" charset="0"/>
                </a:rPr>
                <a:t>x</a:t>
              </a:r>
              <a:endParaRPr lang="ru-RU" sz="2800" b="1">
                <a:solidFill>
                  <a:srgbClr val="6A2B00"/>
                </a:solidFill>
                <a:latin typeface="Arial" charset="0"/>
              </a:endParaRPr>
            </a:p>
          </p:txBody>
        </p:sp>
      </p:grpSp>
      <p:graphicFrame>
        <p:nvGraphicFramePr>
          <p:cNvPr id="70658" name="Object 31"/>
          <p:cNvGraphicFramePr>
            <a:graphicFrameLocks noChangeAspect="1"/>
          </p:cNvGraphicFramePr>
          <p:nvPr/>
        </p:nvGraphicFramePr>
        <p:xfrm>
          <a:off x="6316663" y="836613"/>
          <a:ext cx="2193925" cy="2833687"/>
        </p:xfrm>
        <a:graphic>
          <a:graphicData uri="http://schemas.openxmlformats.org/presentationml/2006/ole">
            <p:oleObj spid="_x0000_s15362" name="Формула" r:id="rId5" imgW="825480" imgH="1066680" progId="Equation.3">
              <p:embed/>
            </p:oleObj>
          </a:graphicData>
        </a:graphic>
      </p:graphicFrame>
      <p:graphicFrame>
        <p:nvGraphicFramePr>
          <p:cNvPr id="70659" name="Object 32"/>
          <p:cNvGraphicFramePr>
            <a:graphicFrameLocks noChangeAspect="1"/>
          </p:cNvGraphicFramePr>
          <p:nvPr/>
        </p:nvGraphicFramePr>
        <p:xfrm>
          <a:off x="395288" y="3644900"/>
          <a:ext cx="5616575" cy="2674938"/>
        </p:xfrm>
        <a:graphic>
          <a:graphicData uri="http://schemas.openxmlformats.org/presentationml/2006/ole">
            <p:oleObj spid="_x0000_s15363" name="Формула" r:id="rId6" imgW="1866600" imgH="888840" progId="Equation.3">
              <p:embed/>
            </p:oleObj>
          </a:graphicData>
        </a:graphic>
      </p:graphicFrame>
      <p:sp>
        <p:nvSpPr>
          <p:cNvPr id="70665" name="Oval 33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388350" y="6381750"/>
            <a:ext cx="576263" cy="215900"/>
          </a:xfrm>
          <a:prstGeom prst="ellipse">
            <a:avLst/>
          </a:prstGeom>
          <a:gradFill rotWithShape="1">
            <a:gsLst>
              <a:gs pos="0">
                <a:srgbClr val="FFFFDB"/>
              </a:gs>
              <a:gs pos="100000">
                <a:srgbClr val="A9A99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70660" name="Object 29"/>
          <p:cNvGraphicFramePr>
            <a:graphicFrameLocks noChangeAspect="1"/>
          </p:cNvGraphicFramePr>
          <p:nvPr/>
        </p:nvGraphicFramePr>
        <p:xfrm>
          <a:off x="4857750" y="5072063"/>
          <a:ext cx="1947863" cy="1985962"/>
        </p:xfrm>
        <a:graphic>
          <a:graphicData uri="http://schemas.openxmlformats.org/presentationml/2006/ole">
            <p:oleObj spid="_x0000_s15364" name="Формула" r:id="rId8" imgW="647640" imgH="660240" progId="Equation.3">
              <p:embed/>
            </p:oleObj>
          </a:graphicData>
        </a:graphic>
      </p:graphicFrame>
      <p:sp>
        <p:nvSpPr>
          <p:cNvPr id="30" name="Скругленный прямоугольник 29"/>
          <p:cNvSpPr/>
          <p:nvPr/>
        </p:nvSpPr>
        <p:spPr>
          <a:xfrm>
            <a:off x="285750" y="3643313"/>
            <a:ext cx="6143625" cy="13573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357938" y="2000250"/>
            <a:ext cx="2143125" cy="12144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Text Box 2"/>
          <p:cNvSpPr txBox="1">
            <a:spLocks noChangeArrowheads="1"/>
          </p:cNvSpPr>
          <p:nvPr/>
        </p:nvSpPr>
        <p:spPr bwMode="auto">
          <a:xfrm>
            <a:off x="2143125" y="785813"/>
            <a:ext cx="6267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Arial" charset="0"/>
              </a:rPr>
              <a:t>Потенциальная энергия</a:t>
            </a:r>
          </a:p>
        </p:txBody>
      </p:sp>
      <p:graphicFrame>
        <p:nvGraphicFramePr>
          <p:cNvPr id="71682" name="Object 23"/>
          <p:cNvGraphicFramePr>
            <a:graphicFrameLocks noChangeAspect="1"/>
          </p:cNvGraphicFramePr>
          <p:nvPr/>
        </p:nvGraphicFramePr>
        <p:xfrm>
          <a:off x="2786063" y="1785938"/>
          <a:ext cx="5688012" cy="4772025"/>
        </p:xfrm>
        <a:graphic>
          <a:graphicData uri="http://schemas.openxmlformats.org/presentationml/2006/ole">
            <p:oleObj spid="_x0000_s16386" name="Формула" r:id="rId3" imgW="1892160" imgH="1587240" progId="Equation.3">
              <p:embed/>
            </p:oleObj>
          </a:graphicData>
        </a:graphic>
      </p:graphicFrame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0" y="908050"/>
            <a:ext cx="2162175" cy="3241675"/>
            <a:chOff x="0" y="572"/>
            <a:chExt cx="1362" cy="2042"/>
          </a:xfrm>
        </p:grpSpPr>
        <p:sp>
          <p:nvSpPr>
            <p:cNvPr id="71690" name="Line 4"/>
            <p:cNvSpPr>
              <a:spLocks noChangeShapeType="1"/>
            </p:cNvSpPr>
            <p:nvPr/>
          </p:nvSpPr>
          <p:spPr bwMode="auto">
            <a:xfrm>
              <a:off x="204" y="2614"/>
              <a:ext cx="108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691" name="Oval 5"/>
            <p:cNvSpPr>
              <a:spLocks noChangeArrowheads="1"/>
            </p:cNvSpPr>
            <p:nvPr/>
          </p:nvSpPr>
          <p:spPr bwMode="auto">
            <a:xfrm>
              <a:off x="340" y="572"/>
              <a:ext cx="272" cy="273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692" name="Line 6"/>
            <p:cNvSpPr>
              <a:spLocks noChangeShapeType="1"/>
            </p:cNvSpPr>
            <p:nvPr/>
          </p:nvSpPr>
          <p:spPr bwMode="auto">
            <a:xfrm>
              <a:off x="476" y="709"/>
              <a:ext cx="0" cy="19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693" name="Oval 7"/>
            <p:cNvSpPr>
              <a:spLocks noChangeArrowheads="1"/>
            </p:cNvSpPr>
            <p:nvPr/>
          </p:nvSpPr>
          <p:spPr bwMode="auto">
            <a:xfrm>
              <a:off x="431" y="1706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694" name="Oval 8"/>
            <p:cNvSpPr>
              <a:spLocks noChangeArrowheads="1"/>
            </p:cNvSpPr>
            <p:nvPr/>
          </p:nvSpPr>
          <p:spPr bwMode="auto">
            <a:xfrm>
              <a:off x="431" y="663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695" name="Line 9"/>
            <p:cNvSpPr>
              <a:spLocks noChangeShapeType="1"/>
            </p:cNvSpPr>
            <p:nvPr/>
          </p:nvSpPr>
          <p:spPr bwMode="auto">
            <a:xfrm>
              <a:off x="476" y="709"/>
              <a:ext cx="680" cy="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696" name="Line 10"/>
            <p:cNvSpPr>
              <a:spLocks noChangeShapeType="1"/>
            </p:cNvSpPr>
            <p:nvPr/>
          </p:nvSpPr>
          <p:spPr bwMode="auto">
            <a:xfrm>
              <a:off x="476" y="1752"/>
              <a:ext cx="680" cy="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697" name="Line 11"/>
            <p:cNvSpPr>
              <a:spLocks noChangeShapeType="1"/>
            </p:cNvSpPr>
            <p:nvPr/>
          </p:nvSpPr>
          <p:spPr bwMode="auto">
            <a:xfrm>
              <a:off x="657" y="709"/>
              <a:ext cx="0" cy="104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698" name="Line 12"/>
            <p:cNvSpPr>
              <a:spLocks noChangeShapeType="1"/>
            </p:cNvSpPr>
            <p:nvPr/>
          </p:nvSpPr>
          <p:spPr bwMode="auto">
            <a:xfrm>
              <a:off x="1066" y="709"/>
              <a:ext cx="0" cy="19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699" name="Text Box 13"/>
            <p:cNvSpPr txBox="1">
              <a:spLocks noChangeArrowheads="1"/>
            </p:cNvSpPr>
            <p:nvPr/>
          </p:nvSpPr>
          <p:spPr bwMode="auto">
            <a:xfrm>
              <a:off x="1020" y="1162"/>
              <a:ext cx="34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Arial" charset="0"/>
                </a:rPr>
                <a:t>h</a:t>
              </a:r>
              <a:r>
                <a:rPr lang="en-US" sz="2000" b="1">
                  <a:latin typeface="Arial" charset="0"/>
                </a:rPr>
                <a:t>1</a:t>
              </a:r>
              <a:endParaRPr lang="ru-RU" sz="2000" b="1">
                <a:latin typeface="Arial" charset="0"/>
              </a:endParaRPr>
            </a:p>
          </p:txBody>
        </p:sp>
        <p:sp>
          <p:nvSpPr>
            <p:cNvPr id="71700" name="Text Box 14"/>
            <p:cNvSpPr txBox="1">
              <a:spLocks noChangeArrowheads="1"/>
            </p:cNvSpPr>
            <p:nvPr/>
          </p:nvSpPr>
          <p:spPr bwMode="auto">
            <a:xfrm>
              <a:off x="612" y="2024"/>
              <a:ext cx="34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Arial" charset="0"/>
                </a:rPr>
                <a:t>h</a:t>
              </a:r>
              <a:r>
                <a:rPr lang="en-US" sz="2000" b="1">
                  <a:latin typeface="Arial" charset="0"/>
                </a:rPr>
                <a:t>2</a:t>
              </a:r>
              <a:endParaRPr lang="ru-RU" sz="2000" b="1">
                <a:latin typeface="Arial" charset="0"/>
              </a:endParaRPr>
            </a:p>
          </p:txBody>
        </p:sp>
        <p:sp>
          <p:nvSpPr>
            <p:cNvPr id="71701" name="Line 15"/>
            <p:cNvSpPr>
              <a:spLocks noChangeShapeType="1"/>
            </p:cNvSpPr>
            <p:nvPr/>
          </p:nvSpPr>
          <p:spPr bwMode="auto">
            <a:xfrm>
              <a:off x="657" y="1752"/>
              <a:ext cx="0" cy="8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02" name="Line 19"/>
            <p:cNvSpPr>
              <a:spLocks noChangeShapeType="1"/>
            </p:cNvSpPr>
            <p:nvPr/>
          </p:nvSpPr>
          <p:spPr bwMode="auto">
            <a:xfrm>
              <a:off x="476" y="709"/>
              <a:ext cx="0" cy="40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22"/>
            <p:cNvGrpSpPr>
              <a:grpSpLocks/>
            </p:cNvGrpSpPr>
            <p:nvPr/>
          </p:nvGrpSpPr>
          <p:grpSpPr bwMode="auto">
            <a:xfrm>
              <a:off x="0" y="845"/>
              <a:ext cx="415" cy="327"/>
              <a:chOff x="0" y="845"/>
              <a:chExt cx="415" cy="327"/>
            </a:xfrm>
          </p:grpSpPr>
          <p:sp>
            <p:nvSpPr>
              <p:cNvPr id="71706" name="Text Box 20"/>
              <p:cNvSpPr txBox="1">
                <a:spLocks noChangeArrowheads="1"/>
              </p:cNvSpPr>
              <p:nvPr/>
            </p:nvSpPr>
            <p:spPr bwMode="auto">
              <a:xfrm>
                <a:off x="0" y="845"/>
                <a:ext cx="415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chemeClr val="accent1"/>
                    </a:solidFill>
                  </a:rPr>
                  <a:t>mg</a:t>
                </a:r>
                <a:endParaRPr lang="ru-RU" sz="2800" b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1707" name="Line 21"/>
              <p:cNvSpPr>
                <a:spLocks noChangeShapeType="1"/>
              </p:cNvSpPr>
              <p:nvPr/>
            </p:nvSpPr>
            <p:spPr bwMode="auto">
              <a:xfrm>
                <a:off x="158" y="935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25"/>
            <p:cNvGrpSpPr>
              <a:grpSpLocks/>
            </p:cNvGrpSpPr>
            <p:nvPr/>
          </p:nvGrpSpPr>
          <p:grpSpPr bwMode="auto">
            <a:xfrm>
              <a:off x="657" y="1162"/>
              <a:ext cx="344" cy="327"/>
              <a:chOff x="793" y="3385"/>
              <a:chExt cx="344" cy="327"/>
            </a:xfrm>
          </p:grpSpPr>
          <p:sp>
            <p:nvSpPr>
              <p:cNvPr id="71705" name="Text Box 17"/>
              <p:cNvSpPr txBox="1">
                <a:spLocks noChangeArrowheads="1"/>
              </p:cNvSpPr>
              <p:nvPr/>
            </p:nvSpPr>
            <p:spPr bwMode="auto">
              <a:xfrm>
                <a:off x="884" y="3385"/>
                <a:ext cx="253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Arial" charset="0"/>
                  </a:rPr>
                  <a:t>h</a:t>
                </a:r>
                <a:endParaRPr lang="ru-RU" sz="2800" b="1">
                  <a:latin typeface="Arial" charset="0"/>
                </a:endParaRPr>
              </a:p>
            </p:txBody>
          </p:sp>
          <p:graphicFrame>
            <p:nvGraphicFramePr>
              <p:cNvPr id="71684" name="Object 24"/>
              <p:cNvGraphicFramePr>
                <a:graphicFrameLocks noChangeAspect="1"/>
              </p:cNvGraphicFramePr>
              <p:nvPr/>
            </p:nvGraphicFramePr>
            <p:xfrm>
              <a:off x="793" y="3430"/>
              <a:ext cx="192" cy="227"/>
            </p:xfrm>
            <a:graphic>
              <a:graphicData uri="http://schemas.openxmlformats.org/presentationml/2006/ole">
                <p:oleObj spid="_x0000_s16388" name="Формула" r:id="rId4" imgW="139680" imgH="164880" progId="Equation.3">
                  <p:embed/>
                </p:oleObj>
              </a:graphicData>
            </a:graphic>
          </p:graphicFrame>
        </p:grpSp>
      </p:grpSp>
      <p:sp>
        <p:nvSpPr>
          <p:cNvPr id="71687" name="Oval 2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970838" y="6899275"/>
            <a:ext cx="576262" cy="215900"/>
          </a:xfrm>
          <a:prstGeom prst="ellipse">
            <a:avLst/>
          </a:prstGeom>
          <a:gradFill rotWithShape="1">
            <a:gsLst>
              <a:gs pos="0">
                <a:srgbClr val="FFFFDB"/>
              </a:gs>
              <a:gs pos="100000">
                <a:srgbClr val="A9A99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688" name="Text Box 4"/>
          <p:cNvSpPr txBox="1">
            <a:spLocks noChangeArrowheads="1"/>
          </p:cNvSpPr>
          <p:nvPr/>
        </p:nvSpPr>
        <p:spPr bwMode="auto">
          <a:xfrm>
            <a:off x="1547813" y="0"/>
            <a:ext cx="56276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Arial" charset="0"/>
              </a:rPr>
              <a:t>Работа силы тяжести</a:t>
            </a:r>
          </a:p>
        </p:txBody>
      </p:sp>
      <p:graphicFrame>
        <p:nvGraphicFramePr>
          <p:cNvPr id="71683" name="Object 16"/>
          <p:cNvGraphicFramePr>
            <a:graphicFrameLocks noChangeAspect="1"/>
          </p:cNvGraphicFramePr>
          <p:nvPr/>
        </p:nvGraphicFramePr>
        <p:xfrm>
          <a:off x="357188" y="5072063"/>
          <a:ext cx="1824037" cy="669925"/>
        </p:xfrm>
        <a:graphic>
          <a:graphicData uri="http://schemas.openxmlformats.org/presentationml/2006/ole">
            <p:oleObj spid="_x0000_s16387" name="Формула" r:id="rId6" imgW="622080" imgH="228600" progId="Equation.3">
              <p:embed/>
            </p:oleObj>
          </a:graphicData>
        </a:graphic>
      </p:graphicFrame>
      <p:sp>
        <p:nvSpPr>
          <p:cNvPr id="27" name="Скругленный прямоугольник 26"/>
          <p:cNvSpPr/>
          <p:nvPr/>
        </p:nvSpPr>
        <p:spPr>
          <a:xfrm>
            <a:off x="2643188" y="4500563"/>
            <a:ext cx="6143625" cy="7143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3" name="Text Box 4"/>
          <p:cNvSpPr txBox="1">
            <a:spLocks noChangeArrowheads="1"/>
          </p:cNvSpPr>
          <p:nvPr/>
        </p:nvSpPr>
        <p:spPr bwMode="auto">
          <a:xfrm>
            <a:off x="1547813" y="0"/>
            <a:ext cx="56276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Arial" charset="0"/>
              </a:rPr>
              <a:t>Работа силы тяжести</a:t>
            </a:r>
          </a:p>
        </p:txBody>
      </p:sp>
      <p:sp>
        <p:nvSpPr>
          <p:cNvPr id="72714" name="Text Box 5"/>
          <p:cNvSpPr txBox="1">
            <a:spLocks noChangeArrowheads="1"/>
          </p:cNvSpPr>
          <p:nvPr/>
        </p:nvSpPr>
        <p:spPr bwMode="auto">
          <a:xfrm>
            <a:off x="179388" y="908050"/>
            <a:ext cx="85693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Arial" charset="0"/>
              </a:rPr>
              <a:t>Работа силы тяжести не зависит от траектории движения тела, а только от начального и конечного положения тела.</a:t>
            </a:r>
          </a:p>
        </p:txBody>
      </p:sp>
      <p:sp>
        <p:nvSpPr>
          <p:cNvPr id="89097" name="Oval 9"/>
          <p:cNvSpPr>
            <a:spLocks noChangeArrowheads="1"/>
          </p:cNvSpPr>
          <p:nvPr/>
        </p:nvSpPr>
        <p:spPr bwMode="auto">
          <a:xfrm>
            <a:off x="468313" y="2276475"/>
            <a:ext cx="287337" cy="2873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9101" name="Freeform 13"/>
          <p:cNvSpPr>
            <a:spLocks/>
          </p:cNvSpPr>
          <p:nvPr/>
        </p:nvSpPr>
        <p:spPr bwMode="auto">
          <a:xfrm>
            <a:off x="684213" y="2373313"/>
            <a:ext cx="2316162" cy="1343025"/>
          </a:xfrm>
          <a:custGeom>
            <a:avLst/>
            <a:gdLst>
              <a:gd name="T0" fmla="*/ 0 w 1459"/>
              <a:gd name="T1" fmla="*/ 2147483647 h 846"/>
              <a:gd name="T2" fmla="*/ 2147483647 w 1459"/>
              <a:gd name="T3" fmla="*/ 2147483647 h 846"/>
              <a:gd name="T4" fmla="*/ 2147483647 w 1459"/>
              <a:gd name="T5" fmla="*/ 2147483647 h 846"/>
              <a:gd name="T6" fmla="*/ 2147483647 w 1459"/>
              <a:gd name="T7" fmla="*/ 2147483647 h 846"/>
              <a:gd name="T8" fmla="*/ 2147483647 w 1459"/>
              <a:gd name="T9" fmla="*/ 2147483647 h 846"/>
              <a:gd name="T10" fmla="*/ 2147483647 w 1459"/>
              <a:gd name="T11" fmla="*/ 2147483647 h 846"/>
              <a:gd name="T12" fmla="*/ 2147483647 w 1459"/>
              <a:gd name="T13" fmla="*/ 2147483647 h 846"/>
              <a:gd name="T14" fmla="*/ 2147483647 w 1459"/>
              <a:gd name="T15" fmla="*/ 2147483647 h 846"/>
              <a:gd name="T16" fmla="*/ 2147483647 w 1459"/>
              <a:gd name="T17" fmla="*/ 2147483647 h 846"/>
              <a:gd name="T18" fmla="*/ 2147483647 w 1459"/>
              <a:gd name="T19" fmla="*/ 2147483647 h 846"/>
              <a:gd name="T20" fmla="*/ 2147483647 w 1459"/>
              <a:gd name="T21" fmla="*/ 2147483647 h 846"/>
              <a:gd name="T22" fmla="*/ 2147483647 w 1459"/>
              <a:gd name="T23" fmla="*/ 2147483647 h 846"/>
              <a:gd name="T24" fmla="*/ 2147483647 w 1459"/>
              <a:gd name="T25" fmla="*/ 2147483647 h 84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59"/>
              <a:gd name="T40" fmla="*/ 0 h 846"/>
              <a:gd name="T41" fmla="*/ 1459 w 1459"/>
              <a:gd name="T42" fmla="*/ 846 h 84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59" h="846">
                <a:moveTo>
                  <a:pt x="0" y="30"/>
                </a:moveTo>
                <a:cubicBezTo>
                  <a:pt x="64" y="15"/>
                  <a:pt x="128" y="0"/>
                  <a:pt x="181" y="30"/>
                </a:cubicBezTo>
                <a:cubicBezTo>
                  <a:pt x="234" y="60"/>
                  <a:pt x="272" y="158"/>
                  <a:pt x="317" y="211"/>
                </a:cubicBezTo>
                <a:cubicBezTo>
                  <a:pt x="362" y="264"/>
                  <a:pt x="400" y="318"/>
                  <a:pt x="453" y="348"/>
                </a:cubicBezTo>
                <a:cubicBezTo>
                  <a:pt x="506" y="378"/>
                  <a:pt x="575" y="378"/>
                  <a:pt x="635" y="393"/>
                </a:cubicBezTo>
                <a:cubicBezTo>
                  <a:pt x="695" y="408"/>
                  <a:pt x="778" y="423"/>
                  <a:pt x="816" y="438"/>
                </a:cubicBezTo>
                <a:cubicBezTo>
                  <a:pt x="854" y="453"/>
                  <a:pt x="838" y="446"/>
                  <a:pt x="861" y="484"/>
                </a:cubicBezTo>
                <a:cubicBezTo>
                  <a:pt x="884" y="522"/>
                  <a:pt x="914" y="620"/>
                  <a:pt x="952" y="665"/>
                </a:cubicBezTo>
                <a:cubicBezTo>
                  <a:pt x="990" y="710"/>
                  <a:pt x="1043" y="733"/>
                  <a:pt x="1088" y="756"/>
                </a:cubicBezTo>
                <a:cubicBezTo>
                  <a:pt x="1133" y="779"/>
                  <a:pt x="1179" y="794"/>
                  <a:pt x="1224" y="801"/>
                </a:cubicBezTo>
                <a:cubicBezTo>
                  <a:pt x="1269" y="808"/>
                  <a:pt x="1322" y="794"/>
                  <a:pt x="1360" y="801"/>
                </a:cubicBezTo>
                <a:cubicBezTo>
                  <a:pt x="1398" y="808"/>
                  <a:pt x="1443" y="846"/>
                  <a:pt x="1451" y="846"/>
                </a:cubicBezTo>
                <a:cubicBezTo>
                  <a:pt x="1459" y="846"/>
                  <a:pt x="1413" y="801"/>
                  <a:pt x="1406" y="801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9102" name="Line 14"/>
          <p:cNvSpPr>
            <a:spLocks noChangeShapeType="1"/>
          </p:cNvSpPr>
          <p:nvPr/>
        </p:nvSpPr>
        <p:spPr bwMode="auto">
          <a:xfrm>
            <a:off x="684213" y="2420938"/>
            <a:ext cx="287337" cy="0"/>
          </a:xfrm>
          <a:prstGeom prst="line">
            <a:avLst/>
          </a:prstGeom>
          <a:noFill/>
          <a:ln w="38100">
            <a:solidFill>
              <a:srgbClr val="E0007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9103" name="Line 15"/>
          <p:cNvSpPr>
            <a:spLocks noChangeShapeType="1"/>
          </p:cNvSpPr>
          <p:nvPr/>
        </p:nvSpPr>
        <p:spPr bwMode="auto">
          <a:xfrm>
            <a:off x="971550" y="2636838"/>
            <a:ext cx="144463" cy="0"/>
          </a:xfrm>
          <a:prstGeom prst="line">
            <a:avLst/>
          </a:prstGeom>
          <a:noFill/>
          <a:ln w="38100">
            <a:solidFill>
              <a:srgbClr val="E0007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9104" name="Line 16"/>
          <p:cNvSpPr>
            <a:spLocks noChangeShapeType="1"/>
          </p:cNvSpPr>
          <p:nvPr/>
        </p:nvSpPr>
        <p:spPr bwMode="auto">
          <a:xfrm>
            <a:off x="1116013" y="2781300"/>
            <a:ext cx="287337" cy="0"/>
          </a:xfrm>
          <a:prstGeom prst="line">
            <a:avLst/>
          </a:prstGeom>
          <a:noFill/>
          <a:ln w="38100">
            <a:solidFill>
              <a:srgbClr val="E0007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9105" name="Line 17"/>
          <p:cNvSpPr>
            <a:spLocks noChangeShapeType="1"/>
          </p:cNvSpPr>
          <p:nvPr/>
        </p:nvSpPr>
        <p:spPr bwMode="auto">
          <a:xfrm>
            <a:off x="1403350" y="2997200"/>
            <a:ext cx="647700" cy="0"/>
          </a:xfrm>
          <a:prstGeom prst="line">
            <a:avLst/>
          </a:prstGeom>
          <a:noFill/>
          <a:ln w="38100">
            <a:solidFill>
              <a:srgbClr val="E0007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9106" name="Line 18"/>
          <p:cNvSpPr>
            <a:spLocks noChangeShapeType="1"/>
          </p:cNvSpPr>
          <p:nvPr/>
        </p:nvSpPr>
        <p:spPr bwMode="auto">
          <a:xfrm>
            <a:off x="2051050" y="3500438"/>
            <a:ext cx="360363" cy="0"/>
          </a:xfrm>
          <a:prstGeom prst="line">
            <a:avLst/>
          </a:prstGeom>
          <a:noFill/>
          <a:ln w="38100">
            <a:solidFill>
              <a:srgbClr val="E0007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9107" name="Line 19"/>
          <p:cNvSpPr>
            <a:spLocks noChangeShapeType="1"/>
          </p:cNvSpPr>
          <p:nvPr/>
        </p:nvSpPr>
        <p:spPr bwMode="auto">
          <a:xfrm>
            <a:off x="2411413" y="3644900"/>
            <a:ext cx="504825" cy="0"/>
          </a:xfrm>
          <a:prstGeom prst="line">
            <a:avLst/>
          </a:prstGeom>
          <a:noFill/>
          <a:ln w="38100">
            <a:solidFill>
              <a:srgbClr val="E0007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9108" name="Line 20"/>
          <p:cNvSpPr>
            <a:spLocks noChangeShapeType="1"/>
          </p:cNvSpPr>
          <p:nvPr/>
        </p:nvSpPr>
        <p:spPr bwMode="auto">
          <a:xfrm>
            <a:off x="1116013" y="2636838"/>
            <a:ext cx="0" cy="144462"/>
          </a:xfrm>
          <a:prstGeom prst="line">
            <a:avLst/>
          </a:prstGeom>
          <a:noFill/>
          <a:ln w="38100">
            <a:solidFill>
              <a:srgbClr val="E0007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9109" name="Line 21"/>
          <p:cNvSpPr>
            <a:spLocks noChangeShapeType="1"/>
          </p:cNvSpPr>
          <p:nvPr/>
        </p:nvSpPr>
        <p:spPr bwMode="auto">
          <a:xfrm>
            <a:off x="1403350" y="2781300"/>
            <a:ext cx="0" cy="215900"/>
          </a:xfrm>
          <a:prstGeom prst="line">
            <a:avLst/>
          </a:prstGeom>
          <a:noFill/>
          <a:ln w="38100">
            <a:solidFill>
              <a:srgbClr val="E0007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9110" name="Line 22"/>
          <p:cNvSpPr>
            <a:spLocks noChangeShapeType="1"/>
          </p:cNvSpPr>
          <p:nvPr/>
        </p:nvSpPr>
        <p:spPr bwMode="auto">
          <a:xfrm>
            <a:off x="2051050" y="2997200"/>
            <a:ext cx="0" cy="503238"/>
          </a:xfrm>
          <a:prstGeom prst="line">
            <a:avLst/>
          </a:prstGeom>
          <a:noFill/>
          <a:ln w="38100">
            <a:solidFill>
              <a:srgbClr val="E0007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9111" name="Line 23"/>
          <p:cNvSpPr>
            <a:spLocks noChangeShapeType="1"/>
          </p:cNvSpPr>
          <p:nvPr/>
        </p:nvSpPr>
        <p:spPr bwMode="auto">
          <a:xfrm>
            <a:off x="2411413" y="3500438"/>
            <a:ext cx="0" cy="144462"/>
          </a:xfrm>
          <a:prstGeom prst="line">
            <a:avLst/>
          </a:prstGeom>
          <a:noFill/>
          <a:ln w="38100">
            <a:solidFill>
              <a:srgbClr val="E0007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9112" name="Line 24"/>
          <p:cNvSpPr>
            <a:spLocks noChangeShapeType="1"/>
          </p:cNvSpPr>
          <p:nvPr/>
        </p:nvSpPr>
        <p:spPr bwMode="auto">
          <a:xfrm>
            <a:off x="971550" y="2420938"/>
            <a:ext cx="0" cy="215900"/>
          </a:xfrm>
          <a:prstGeom prst="line">
            <a:avLst/>
          </a:prstGeom>
          <a:noFill/>
          <a:ln w="38100">
            <a:solidFill>
              <a:srgbClr val="E0007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89113" name="Object 25"/>
          <p:cNvGraphicFramePr>
            <a:graphicFrameLocks noChangeAspect="1"/>
          </p:cNvGraphicFramePr>
          <p:nvPr/>
        </p:nvGraphicFramePr>
        <p:xfrm>
          <a:off x="5292725" y="2420938"/>
          <a:ext cx="2951163" cy="730250"/>
        </p:xfrm>
        <a:graphic>
          <a:graphicData uri="http://schemas.openxmlformats.org/presentationml/2006/ole">
            <p:oleObj spid="_x0000_s17410" name="Формула" r:id="rId3" imgW="965200" imgH="241300" progId="Equation.3">
              <p:embed/>
            </p:oleObj>
          </a:graphicData>
        </a:graphic>
      </p:graphicFrame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5148263" y="3644900"/>
            <a:ext cx="3265487" cy="1239838"/>
            <a:chOff x="3152" y="1798"/>
            <a:chExt cx="2057" cy="781"/>
          </a:xfrm>
        </p:grpSpPr>
        <p:graphicFrame>
          <p:nvGraphicFramePr>
            <p:cNvPr id="72711" name="Object 27"/>
            <p:cNvGraphicFramePr>
              <a:graphicFrameLocks noChangeAspect="1"/>
            </p:cNvGraphicFramePr>
            <p:nvPr/>
          </p:nvGraphicFramePr>
          <p:xfrm>
            <a:off x="3152" y="1798"/>
            <a:ext cx="1746" cy="323"/>
          </p:xfrm>
          <a:graphic>
            <a:graphicData uri="http://schemas.openxmlformats.org/presentationml/2006/ole">
              <p:oleObj spid="_x0000_s17415" name="Формула" r:id="rId4" imgW="977760" imgH="177480" progId="Equation.3">
                <p:embed/>
              </p:oleObj>
            </a:graphicData>
          </a:graphic>
        </p:graphicFrame>
        <p:graphicFrame>
          <p:nvGraphicFramePr>
            <p:cNvPr id="72712" name="Object 28"/>
            <p:cNvGraphicFramePr>
              <a:graphicFrameLocks noChangeAspect="1"/>
            </p:cNvGraphicFramePr>
            <p:nvPr/>
          </p:nvGraphicFramePr>
          <p:xfrm>
            <a:off x="3152" y="2161"/>
            <a:ext cx="2057" cy="418"/>
          </p:xfrm>
          <a:graphic>
            <a:graphicData uri="http://schemas.openxmlformats.org/presentationml/2006/ole">
              <p:oleObj spid="_x0000_s17416" name="Формула" r:id="rId5" imgW="1168200" imgH="241200" progId="Equation.3">
                <p:embed/>
              </p:oleObj>
            </a:graphicData>
          </a:graphic>
        </p:graphicFrame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1547813" y="5013325"/>
            <a:ext cx="6176962" cy="1435100"/>
            <a:chOff x="115" y="3294"/>
            <a:chExt cx="3891" cy="904"/>
          </a:xfrm>
        </p:grpSpPr>
        <p:graphicFrame>
          <p:nvGraphicFramePr>
            <p:cNvPr id="72708" name="Object 31"/>
            <p:cNvGraphicFramePr>
              <a:graphicFrameLocks noChangeAspect="1"/>
            </p:cNvGraphicFramePr>
            <p:nvPr/>
          </p:nvGraphicFramePr>
          <p:xfrm>
            <a:off x="146" y="3294"/>
            <a:ext cx="3654" cy="463"/>
          </p:xfrm>
          <a:graphic>
            <a:graphicData uri="http://schemas.openxmlformats.org/presentationml/2006/ole">
              <p:oleObj spid="_x0000_s17412" name="Формула" r:id="rId6" imgW="1879560" imgH="241200" progId="Equation.3">
                <p:embed/>
              </p:oleObj>
            </a:graphicData>
          </a:graphic>
        </p:graphicFrame>
        <p:graphicFrame>
          <p:nvGraphicFramePr>
            <p:cNvPr id="72709" name="Object 32"/>
            <p:cNvGraphicFramePr>
              <a:graphicFrameLocks noChangeAspect="1"/>
            </p:cNvGraphicFramePr>
            <p:nvPr/>
          </p:nvGraphicFramePr>
          <p:xfrm>
            <a:off x="115" y="3793"/>
            <a:ext cx="1447" cy="405"/>
          </p:xfrm>
          <a:graphic>
            <a:graphicData uri="http://schemas.openxmlformats.org/presentationml/2006/ole">
              <p:oleObj spid="_x0000_s17413" name="Формула" r:id="rId7" imgW="850680" imgH="241200" progId="Equation.3">
                <p:embed/>
              </p:oleObj>
            </a:graphicData>
          </a:graphic>
        </p:graphicFrame>
        <p:graphicFrame>
          <p:nvGraphicFramePr>
            <p:cNvPr id="72710" name="Object 33"/>
            <p:cNvGraphicFramePr>
              <a:graphicFrameLocks noChangeAspect="1"/>
            </p:cNvGraphicFramePr>
            <p:nvPr/>
          </p:nvGraphicFramePr>
          <p:xfrm>
            <a:off x="1891" y="3793"/>
            <a:ext cx="2115" cy="390"/>
          </p:xfrm>
          <a:graphic>
            <a:graphicData uri="http://schemas.openxmlformats.org/presentationml/2006/ole">
              <p:oleObj spid="_x0000_s17414" name="Формула" r:id="rId8" imgW="1244520" imgH="228600" progId="Equation.3">
                <p:embed/>
              </p:oleObj>
            </a:graphicData>
          </a:graphic>
        </p:graphicFrame>
      </p:grpSp>
      <p:sp>
        <p:nvSpPr>
          <p:cNvPr id="72730" name="Line 38"/>
          <p:cNvSpPr>
            <a:spLocks noChangeShapeType="1"/>
          </p:cNvSpPr>
          <p:nvPr/>
        </p:nvSpPr>
        <p:spPr bwMode="auto">
          <a:xfrm>
            <a:off x="179388" y="4581525"/>
            <a:ext cx="35290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731" name="Oval 41"/>
          <p:cNvSpPr>
            <a:spLocks noChangeArrowheads="1"/>
          </p:cNvSpPr>
          <p:nvPr/>
        </p:nvSpPr>
        <p:spPr bwMode="auto">
          <a:xfrm>
            <a:off x="468313" y="2276475"/>
            <a:ext cx="287337" cy="287338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2732" name="Text Box 42"/>
          <p:cNvSpPr txBox="1">
            <a:spLocks noChangeArrowheads="1"/>
          </p:cNvSpPr>
          <p:nvPr/>
        </p:nvSpPr>
        <p:spPr bwMode="auto">
          <a:xfrm>
            <a:off x="611188" y="3573463"/>
            <a:ext cx="539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Arial" charset="0"/>
              </a:rPr>
              <a:t>h</a:t>
            </a:r>
            <a:r>
              <a:rPr lang="ru-RU" sz="1800" b="1">
                <a:latin typeface="Arial" charset="0"/>
              </a:rPr>
              <a:t>н</a:t>
            </a:r>
          </a:p>
        </p:txBody>
      </p:sp>
      <p:sp>
        <p:nvSpPr>
          <p:cNvPr id="89133" name="Line 45"/>
          <p:cNvSpPr>
            <a:spLocks noChangeShapeType="1"/>
          </p:cNvSpPr>
          <p:nvPr/>
        </p:nvSpPr>
        <p:spPr bwMode="auto">
          <a:xfrm>
            <a:off x="611188" y="2420938"/>
            <a:ext cx="2592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2987675" y="2420938"/>
            <a:ext cx="546100" cy="2160587"/>
            <a:chOff x="1882" y="1525"/>
            <a:chExt cx="344" cy="1361"/>
          </a:xfrm>
        </p:grpSpPr>
        <p:sp>
          <p:nvSpPr>
            <p:cNvPr id="72737" name="Line 40"/>
            <p:cNvSpPr>
              <a:spLocks noChangeShapeType="1"/>
            </p:cNvSpPr>
            <p:nvPr/>
          </p:nvSpPr>
          <p:spPr bwMode="auto">
            <a:xfrm>
              <a:off x="1882" y="2387"/>
              <a:ext cx="0" cy="4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738" name="Text Box 43"/>
            <p:cNvSpPr txBox="1">
              <a:spLocks noChangeArrowheads="1"/>
            </p:cNvSpPr>
            <p:nvPr/>
          </p:nvSpPr>
          <p:spPr bwMode="auto">
            <a:xfrm>
              <a:off x="1882" y="2478"/>
              <a:ext cx="32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Arial" charset="0"/>
                </a:rPr>
                <a:t>h</a:t>
              </a:r>
              <a:r>
                <a:rPr lang="ru-RU" sz="1800" b="1">
                  <a:latin typeface="Arial" charset="0"/>
                </a:rPr>
                <a:t>к</a:t>
              </a:r>
            </a:p>
          </p:txBody>
        </p:sp>
        <p:sp>
          <p:nvSpPr>
            <p:cNvPr id="72739" name="Line 46"/>
            <p:cNvSpPr>
              <a:spLocks noChangeShapeType="1"/>
            </p:cNvSpPr>
            <p:nvPr/>
          </p:nvSpPr>
          <p:spPr bwMode="auto">
            <a:xfrm>
              <a:off x="1882" y="1525"/>
              <a:ext cx="0" cy="7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" name="Group 47"/>
            <p:cNvGrpSpPr>
              <a:grpSpLocks/>
            </p:cNvGrpSpPr>
            <p:nvPr/>
          </p:nvGrpSpPr>
          <p:grpSpPr bwMode="auto">
            <a:xfrm>
              <a:off x="1882" y="1752"/>
              <a:ext cx="344" cy="327"/>
              <a:chOff x="793" y="3385"/>
              <a:chExt cx="344" cy="327"/>
            </a:xfrm>
          </p:grpSpPr>
          <p:sp>
            <p:nvSpPr>
              <p:cNvPr id="72741" name="Text Box 48"/>
              <p:cNvSpPr txBox="1">
                <a:spLocks noChangeArrowheads="1"/>
              </p:cNvSpPr>
              <p:nvPr/>
            </p:nvSpPr>
            <p:spPr bwMode="auto">
              <a:xfrm>
                <a:off x="884" y="3385"/>
                <a:ext cx="253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Arial" charset="0"/>
                  </a:rPr>
                  <a:t>h</a:t>
                </a:r>
                <a:endParaRPr lang="ru-RU" sz="2800" b="1">
                  <a:latin typeface="Arial" charset="0"/>
                </a:endParaRPr>
              </a:p>
            </p:txBody>
          </p:sp>
          <p:graphicFrame>
            <p:nvGraphicFramePr>
              <p:cNvPr id="72707" name="Object 49"/>
              <p:cNvGraphicFramePr>
                <a:graphicFrameLocks noChangeAspect="1"/>
              </p:cNvGraphicFramePr>
              <p:nvPr/>
            </p:nvGraphicFramePr>
            <p:xfrm>
              <a:off x="793" y="3430"/>
              <a:ext cx="192" cy="227"/>
            </p:xfrm>
            <a:graphic>
              <a:graphicData uri="http://schemas.openxmlformats.org/presentationml/2006/ole">
                <p:oleObj spid="_x0000_s17411" name="Формула" r:id="rId9" imgW="139680" imgH="164880" progId="Equation.3">
                  <p:embed/>
                </p:oleObj>
              </a:graphicData>
            </a:graphic>
          </p:graphicFrame>
        </p:grpSp>
      </p:grpSp>
      <p:sp>
        <p:nvSpPr>
          <p:cNvPr id="72735" name="Line 39"/>
          <p:cNvSpPr>
            <a:spLocks noChangeShapeType="1"/>
          </p:cNvSpPr>
          <p:nvPr/>
        </p:nvSpPr>
        <p:spPr bwMode="auto">
          <a:xfrm>
            <a:off x="611188" y="2420938"/>
            <a:ext cx="0" cy="2160587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2736" name="Oval 54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8388350" y="6381750"/>
            <a:ext cx="576263" cy="215900"/>
          </a:xfrm>
          <a:prstGeom prst="ellipse">
            <a:avLst/>
          </a:prstGeom>
          <a:gradFill rotWithShape="1">
            <a:gsLst>
              <a:gs pos="0">
                <a:srgbClr val="FFFFDB"/>
              </a:gs>
              <a:gs pos="100000">
                <a:srgbClr val="A9A99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.00417 C 0.01094 0.00208 0.02205 0.00023 0.03108 0.00417 C 0.0401 0.0081 0.04809 0.01967 0.05417 0.02754 C 0.06024 0.03542 0.06285 0.04352 0.06754 0.05092 C 0.07222 0.05833 0.07795 0.06736 0.08247 0.07245 C 0.08698 0.07754 0.08854 0.0794 0.09462 0.08148 C 0.10069 0.08356 0.1099 0.08194 0.11892 0.08518 C 0.12795 0.08842 0.14115 0.09444 0.14861 0.10139 C 0.15608 0.10833 0.1599 0.11944 0.16354 0.12662 C 0.16719 0.13379 0.16788 0.13935 0.17031 0.14467 C 0.17274 0.15 0.17361 0.15393 0.17847 0.15903 C 0.18333 0.16412 0.19288 0.17222 0.2 0.17523 C 0.20712 0.17824 0.21285 0.17546 0.2217 0.17708 C 0.23056 0.1787 0.24531 0.18125 0.25278 0.18426 C 0.26024 0.18727 0.26406 0.19329 0.26632 0.19514 " pathEditMode="relative" rAng="0" ptsTypes="aaaaaaaaaaaaaaA">
                                      <p:cBhvr>
                                        <p:cTn id="6" dur="20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7" grpId="0" animBg="1"/>
      <p:bldP spid="89101" grpId="0" animBg="1"/>
      <p:bldP spid="89102" grpId="0" animBg="1"/>
      <p:bldP spid="89103" grpId="0" animBg="1"/>
      <p:bldP spid="89104" grpId="0" animBg="1"/>
      <p:bldP spid="89105" grpId="0" animBg="1"/>
      <p:bldP spid="89106" grpId="0" animBg="1"/>
      <p:bldP spid="89107" grpId="0" animBg="1"/>
      <p:bldP spid="89108" grpId="0" animBg="1"/>
      <p:bldP spid="89109" grpId="0" animBg="1"/>
      <p:bldP spid="89110" grpId="0" animBg="1"/>
      <p:bldP spid="89111" grpId="0" animBg="1"/>
      <p:bldP spid="89112" grpId="0" animBg="1"/>
      <p:bldP spid="891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9" name="Text Box 4"/>
          <p:cNvSpPr txBox="1">
            <a:spLocks noChangeArrowheads="1"/>
          </p:cNvSpPr>
          <p:nvPr/>
        </p:nvSpPr>
        <p:spPr bwMode="auto">
          <a:xfrm>
            <a:off x="2916238" y="0"/>
            <a:ext cx="2559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/>
              <a:t>Импульс </a:t>
            </a:r>
          </a:p>
        </p:txBody>
      </p:sp>
      <p:graphicFrame>
        <p:nvGraphicFramePr>
          <p:cNvPr id="56322" name="Object 5"/>
          <p:cNvGraphicFramePr>
            <a:graphicFrameLocks noChangeAspect="1"/>
          </p:cNvGraphicFramePr>
          <p:nvPr/>
        </p:nvGraphicFramePr>
        <p:xfrm>
          <a:off x="455613" y="1154113"/>
          <a:ext cx="2736850" cy="3138487"/>
        </p:xfrm>
        <a:graphic>
          <a:graphicData uri="http://schemas.openxmlformats.org/presentationml/2006/ole">
            <p:oleObj spid="_x0000_s1026" name="Формула" r:id="rId3" imgW="952200" imgH="1091880" progId="Equation.3">
              <p:embed/>
            </p:oleObj>
          </a:graphicData>
        </a:graphic>
      </p:graphicFrame>
      <p:graphicFrame>
        <p:nvGraphicFramePr>
          <p:cNvPr id="56323" name="Object 6"/>
          <p:cNvGraphicFramePr>
            <a:graphicFrameLocks noChangeAspect="1"/>
          </p:cNvGraphicFramePr>
          <p:nvPr/>
        </p:nvGraphicFramePr>
        <p:xfrm>
          <a:off x="6084888" y="3644900"/>
          <a:ext cx="1800225" cy="557213"/>
        </p:xfrm>
        <a:graphic>
          <a:graphicData uri="http://schemas.openxmlformats.org/presentationml/2006/ole">
            <p:oleObj spid="_x0000_s1027" name="Формула" r:id="rId4" imgW="698400" imgH="215640" progId="Equation.3">
              <p:embed/>
            </p:oleObj>
          </a:graphicData>
        </a:graphic>
      </p:graphicFrame>
      <p:graphicFrame>
        <p:nvGraphicFramePr>
          <p:cNvPr id="56324" name="Object 8"/>
          <p:cNvGraphicFramePr>
            <a:graphicFrameLocks noChangeAspect="1"/>
          </p:cNvGraphicFramePr>
          <p:nvPr/>
        </p:nvGraphicFramePr>
        <p:xfrm>
          <a:off x="4551363" y="1227138"/>
          <a:ext cx="2344737" cy="1563687"/>
        </p:xfrm>
        <a:graphic>
          <a:graphicData uri="http://schemas.openxmlformats.org/presentationml/2006/ole">
            <p:oleObj spid="_x0000_s1028" name="Формула" r:id="rId5" imgW="723600" imgH="482400" progId="Equation.3">
              <p:embed/>
            </p:oleObj>
          </a:graphicData>
        </a:graphic>
      </p:graphicFrame>
      <p:graphicFrame>
        <p:nvGraphicFramePr>
          <p:cNvPr id="56325" name="Object 10"/>
          <p:cNvGraphicFramePr>
            <a:graphicFrameLocks noChangeAspect="1"/>
          </p:cNvGraphicFramePr>
          <p:nvPr/>
        </p:nvGraphicFramePr>
        <p:xfrm>
          <a:off x="6084888" y="4292600"/>
          <a:ext cx="1728787" cy="939800"/>
        </p:xfrm>
        <a:graphic>
          <a:graphicData uri="http://schemas.openxmlformats.org/presentationml/2006/ole">
            <p:oleObj spid="_x0000_s1029" name="Формула" r:id="rId6" imgW="723600" imgH="393480" progId="Equation.3">
              <p:embed/>
            </p:oleObj>
          </a:graphicData>
        </a:graphic>
      </p:graphicFrame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50825" y="4652963"/>
            <a:ext cx="2895600" cy="649287"/>
            <a:chOff x="524" y="2341"/>
            <a:chExt cx="1824" cy="409"/>
          </a:xfrm>
        </p:grpSpPr>
        <p:graphicFrame>
          <p:nvGraphicFramePr>
            <p:cNvPr id="56328" name="Object 11"/>
            <p:cNvGraphicFramePr>
              <a:graphicFrameLocks noChangeAspect="1"/>
            </p:cNvGraphicFramePr>
            <p:nvPr/>
          </p:nvGraphicFramePr>
          <p:xfrm>
            <a:off x="524" y="2341"/>
            <a:ext cx="384" cy="409"/>
          </p:xfrm>
          <a:graphic>
            <a:graphicData uri="http://schemas.openxmlformats.org/presentationml/2006/ole">
              <p:oleObj spid="_x0000_s1032" name="Формула" r:id="rId7" imgW="203040" imgH="215640" progId="Equation.3">
                <p:embed/>
              </p:oleObj>
            </a:graphicData>
          </a:graphic>
        </p:graphicFrame>
        <p:sp>
          <p:nvSpPr>
            <p:cNvPr id="56334" name="Text Box 12"/>
            <p:cNvSpPr txBox="1">
              <a:spLocks noChangeArrowheads="1"/>
            </p:cNvSpPr>
            <p:nvPr/>
          </p:nvSpPr>
          <p:spPr bwMode="auto">
            <a:xfrm>
              <a:off x="872" y="2445"/>
              <a:ext cx="14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/>
                <a:t>- импульс силы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50825" y="5589588"/>
            <a:ext cx="3810000" cy="628650"/>
            <a:chOff x="158" y="3022"/>
            <a:chExt cx="2400" cy="396"/>
          </a:xfrm>
        </p:grpSpPr>
        <p:graphicFrame>
          <p:nvGraphicFramePr>
            <p:cNvPr id="56327" name="Object 7"/>
            <p:cNvGraphicFramePr>
              <a:graphicFrameLocks noChangeAspect="1"/>
            </p:cNvGraphicFramePr>
            <p:nvPr/>
          </p:nvGraphicFramePr>
          <p:xfrm>
            <a:off x="158" y="3022"/>
            <a:ext cx="953" cy="396"/>
          </p:xfrm>
          <a:graphic>
            <a:graphicData uri="http://schemas.openxmlformats.org/presentationml/2006/ole">
              <p:oleObj spid="_x0000_s1031" name="Формула" r:id="rId8" imgW="520560" imgH="215640" progId="Equation.3">
                <p:embed/>
              </p:oleObj>
            </a:graphicData>
          </a:graphic>
        </p:graphicFrame>
        <p:sp>
          <p:nvSpPr>
            <p:cNvPr id="56333" name="Text Box 14"/>
            <p:cNvSpPr txBox="1">
              <a:spLocks noChangeArrowheads="1"/>
            </p:cNvSpPr>
            <p:nvPr/>
          </p:nvSpPr>
          <p:spPr bwMode="auto">
            <a:xfrm>
              <a:off x="1111" y="3113"/>
              <a:ext cx="144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>
                  <a:latin typeface="Arial" charset="0"/>
                </a:rPr>
                <a:t>- </a:t>
              </a:r>
              <a:r>
                <a:rPr lang="ru-RU" sz="2400">
                  <a:latin typeface="Arial" charset="0"/>
                </a:rPr>
                <a:t>импульс тела</a:t>
              </a:r>
            </a:p>
          </p:txBody>
        </p:sp>
      </p:grpSp>
      <p:graphicFrame>
        <p:nvGraphicFramePr>
          <p:cNvPr id="56326" name="Object 16"/>
          <p:cNvGraphicFramePr>
            <a:graphicFrameLocks noChangeAspect="1"/>
          </p:cNvGraphicFramePr>
          <p:nvPr/>
        </p:nvGraphicFramePr>
        <p:xfrm>
          <a:off x="5435600" y="5229225"/>
          <a:ext cx="3455988" cy="923925"/>
        </p:xfrm>
        <a:graphic>
          <a:graphicData uri="http://schemas.openxmlformats.org/presentationml/2006/ole">
            <p:oleObj spid="_x0000_s1030" name="Формула" r:id="rId9" imgW="1473120" imgH="393480" progId="Equation.3">
              <p:embed/>
            </p:oleObj>
          </a:graphicData>
        </a:graphic>
      </p:graphicFrame>
      <p:sp>
        <p:nvSpPr>
          <p:cNvPr id="56332" name="Oval 17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8388350" y="6381750"/>
            <a:ext cx="576263" cy="215900"/>
          </a:xfrm>
          <a:prstGeom prst="ellipse">
            <a:avLst/>
          </a:prstGeom>
          <a:gradFill rotWithShape="1">
            <a:gsLst>
              <a:gs pos="0">
                <a:srgbClr val="FFFFDB"/>
              </a:gs>
              <a:gs pos="100000">
                <a:srgbClr val="A9A99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Box 1"/>
          <p:cNvSpPr txBox="1">
            <a:spLocks noChangeArrowheads="1"/>
          </p:cNvSpPr>
          <p:nvPr/>
        </p:nvSpPr>
        <p:spPr bwMode="auto">
          <a:xfrm>
            <a:off x="357188" y="2428875"/>
            <a:ext cx="82153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Выбрать этот уровень можно совершенно произвольно, т.к. во всех физических явлениях всегда </a:t>
            </a:r>
            <a:r>
              <a:rPr lang="ru-RU" sz="2400" i="1">
                <a:solidFill>
                  <a:srgbClr val="FF0000"/>
                </a:solidFill>
              </a:rPr>
              <a:t>бывает важна не сама потенциальная энергия, а ее изменение.</a:t>
            </a:r>
          </a:p>
        </p:txBody>
      </p:sp>
      <p:sp>
        <p:nvSpPr>
          <p:cNvPr id="115715" name="TextBox 2"/>
          <p:cNvSpPr txBox="1">
            <a:spLocks noChangeArrowheads="1"/>
          </p:cNvSpPr>
          <p:nvPr/>
        </p:nvSpPr>
        <p:spPr bwMode="auto">
          <a:xfrm>
            <a:off x="285750" y="142875"/>
            <a:ext cx="821531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Потенциальная энергия тела зависит от того на сколько тело может опуститься.</a:t>
            </a:r>
          </a:p>
          <a:p>
            <a:r>
              <a:rPr lang="ru-RU" sz="2400"/>
              <a:t>Поэтому нужно условиться </a:t>
            </a:r>
            <a:r>
              <a:rPr lang="ru-RU" sz="2400">
                <a:solidFill>
                  <a:srgbClr val="FF0000"/>
                </a:solidFill>
              </a:rPr>
              <a:t>заранее</a:t>
            </a:r>
            <a:r>
              <a:rPr lang="ru-RU" sz="2400"/>
              <a:t>, от какого уровня отсчитывать высоту, а следовательно и потенциальную энергию тела. Началом отсчета можно считать пол или землю.</a:t>
            </a:r>
            <a:endParaRPr lang="ru-RU" sz="2400" i="1"/>
          </a:p>
        </p:txBody>
      </p:sp>
      <p:sp>
        <p:nvSpPr>
          <p:cNvPr id="115716" name="TextBox 3"/>
          <p:cNvSpPr txBox="1">
            <a:spLocks noChangeArrowheads="1"/>
          </p:cNvSpPr>
          <p:nvPr/>
        </p:nvSpPr>
        <p:spPr bwMode="auto">
          <a:xfrm>
            <a:off x="357188" y="3643313"/>
            <a:ext cx="821531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Если не оговорен начальный уровень отсчета: потенциальную энергию тела, лежащего на поверхности земли, считаем равной нулю.</a:t>
            </a:r>
          </a:p>
          <a:p>
            <a:endParaRPr lang="ru-RU" sz="2400" i="1"/>
          </a:p>
        </p:txBody>
      </p:sp>
      <p:sp>
        <p:nvSpPr>
          <p:cNvPr id="115717" name="Прямоугольник 4"/>
          <p:cNvSpPr>
            <a:spLocks noChangeArrowheads="1"/>
          </p:cNvSpPr>
          <p:nvPr/>
        </p:nvSpPr>
        <p:spPr bwMode="auto">
          <a:xfrm>
            <a:off x="285750" y="5143500"/>
            <a:ext cx="8143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Аналогично:</a:t>
            </a:r>
          </a:p>
          <a:p>
            <a:r>
              <a:rPr lang="ru-RU" sz="2400"/>
              <a:t>Потенциальную энергию недеформированной пружины принимаем равной нулю.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Oval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388350" y="6381750"/>
            <a:ext cx="576263" cy="215900"/>
          </a:xfrm>
          <a:prstGeom prst="ellipse">
            <a:avLst/>
          </a:prstGeom>
          <a:gradFill rotWithShape="1">
            <a:gsLst>
              <a:gs pos="0">
                <a:srgbClr val="FFFFDB"/>
              </a:gs>
              <a:gs pos="100000">
                <a:srgbClr val="A9A99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3732" name="Text Box 5"/>
          <p:cNvSpPr txBox="1">
            <a:spLocks noChangeArrowheads="1"/>
          </p:cNvSpPr>
          <p:nvPr/>
        </p:nvSpPr>
        <p:spPr bwMode="auto">
          <a:xfrm>
            <a:off x="1547813" y="0"/>
            <a:ext cx="596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Arial" charset="0"/>
              </a:rPr>
              <a:t>Консервативные силы</a:t>
            </a:r>
          </a:p>
        </p:txBody>
      </p:sp>
      <p:sp>
        <p:nvSpPr>
          <p:cNvPr id="73733" name="Text Box 6"/>
          <p:cNvSpPr txBox="1">
            <a:spLocks noChangeArrowheads="1"/>
          </p:cNvSpPr>
          <p:nvPr/>
        </p:nvSpPr>
        <p:spPr bwMode="auto">
          <a:xfrm>
            <a:off x="285750" y="785813"/>
            <a:ext cx="85693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Arial" charset="0"/>
              </a:rPr>
              <a:t>Силы, работа которых не зависит от траектории называются консервативными. (Пример: сила тяжести, сила упругости).</a:t>
            </a:r>
          </a:p>
          <a:p>
            <a:r>
              <a:rPr lang="ru-RU" sz="2400" b="1">
                <a:latin typeface="Arial" charset="0"/>
              </a:rPr>
              <a:t>Работа консервативной силы по замкнутому контуру равна нулю. Поля, в которых действуют консервативные силы называются </a:t>
            </a:r>
            <a:r>
              <a:rPr lang="ru-RU" sz="2400" b="1">
                <a:solidFill>
                  <a:srgbClr val="FF0000"/>
                </a:solidFill>
                <a:latin typeface="Arial" charset="0"/>
              </a:rPr>
              <a:t>потенциальными</a:t>
            </a:r>
            <a:r>
              <a:rPr lang="ru-RU" sz="2400" b="1">
                <a:latin typeface="Arial" charset="0"/>
              </a:rPr>
              <a:t>.</a:t>
            </a:r>
          </a:p>
        </p:txBody>
      </p:sp>
      <p:graphicFrame>
        <p:nvGraphicFramePr>
          <p:cNvPr id="91143" name="Object 7"/>
          <p:cNvGraphicFramePr>
            <a:graphicFrameLocks noChangeAspect="1"/>
          </p:cNvGraphicFramePr>
          <p:nvPr/>
        </p:nvGraphicFramePr>
        <p:xfrm>
          <a:off x="4572000" y="3316288"/>
          <a:ext cx="2568575" cy="3208337"/>
        </p:xfrm>
        <a:graphic>
          <a:graphicData uri="http://schemas.openxmlformats.org/presentationml/2006/ole">
            <p:oleObj spid="_x0000_s18434" name="Формула" r:id="rId4" imgW="888840" imgH="1143000" progId="Equation.3">
              <p:embed/>
            </p:oleObj>
          </a:graphicData>
        </a:graphic>
      </p:graphicFrame>
      <p:sp>
        <p:nvSpPr>
          <p:cNvPr id="73734" name="Line 8"/>
          <p:cNvSpPr>
            <a:spLocks noChangeShapeType="1"/>
          </p:cNvSpPr>
          <p:nvPr/>
        </p:nvSpPr>
        <p:spPr bwMode="auto">
          <a:xfrm>
            <a:off x="323850" y="6092825"/>
            <a:ext cx="2952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3735" name="Line 9"/>
          <p:cNvSpPr>
            <a:spLocks noChangeShapeType="1"/>
          </p:cNvSpPr>
          <p:nvPr/>
        </p:nvSpPr>
        <p:spPr bwMode="auto">
          <a:xfrm>
            <a:off x="611188" y="3933825"/>
            <a:ext cx="0" cy="21590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3736" name="Text Box 10"/>
          <p:cNvSpPr txBox="1">
            <a:spLocks noChangeArrowheads="1"/>
          </p:cNvSpPr>
          <p:nvPr/>
        </p:nvSpPr>
        <p:spPr bwMode="auto">
          <a:xfrm>
            <a:off x="250825" y="3789363"/>
            <a:ext cx="4016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Arial" charset="0"/>
              </a:rPr>
              <a:t>h</a:t>
            </a:r>
            <a:endParaRPr lang="ru-RU" sz="2000" b="1">
              <a:latin typeface="Arial" charset="0"/>
            </a:endParaRPr>
          </a:p>
        </p:txBody>
      </p:sp>
      <p:sp>
        <p:nvSpPr>
          <p:cNvPr id="73737" name="Line 13"/>
          <p:cNvSpPr>
            <a:spLocks noChangeShapeType="1"/>
          </p:cNvSpPr>
          <p:nvPr/>
        </p:nvSpPr>
        <p:spPr bwMode="auto">
          <a:xfrm>
            <a:off x="611188" y="3933825"/>
            <a:ext cx="2016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1151" name="Oval 15"/>
          <p:cNvSpPr>
            <a:spLocks noChangeArrowheads="1"/>
          </p:cNvSpPr>
          <p:nvPr/>
        </p:nvSpPr>
        <p:spPr bwMode="auto">
          <a:xfrm>
            <a:off x="1187450" y="3789363"/>
            <a:ext cx="287338" cy="287337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3739" name="Oval 16"/>
          <p:cNvSpPr>
            <a:spLocks noChangeArrowheads="1"/>
          </p:cNvSpPr>
          <p:nvPr/>
        </p:nvSpPr>
        <p:spPr bwMode="auto">
          <a:xfrm>
            <a:off x="1187450" y="3789363"/>
            <a:ext cx="287338" cy="287337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1153" name="Oval 17"/>
          <p:cNvSpPr>
            <a:spLocks noChangeArrowheads="1"/>
          </p:cNvSpPr>
          <p:nvPr/>
        </p:nvSpPr>
        <p:spPr bwMode="auto">
          <a:xfrm>
            <a:off x="1187450" y="5805488"/>
            <a:ext cx="287338" cy="287337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3741" name="Text Box 18"/>
          <p:cNvSpPr txBox="1">
            <a:spLocks noChangeArrowheads="1"/>
          </p:cNvSpPr>
          <p:nvPr/>
        </p:nvSpPr>
        <p:spPr bwMode="auto">
          <a:xfrm>
            <a:off x="250825" y="5589588"/>
            <a:ext cx="382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Arial" charset="0"/>
              </a:rPr>
              <a:t>0</a:t>
            </a:r>
            <a:endParaRPr lang="ru-RU" sz="2000" b="1">
              <a:latin typeface="Arial" charset="0"/>
            </a:endParaRPr>
          </a:p>
        </p:txBody>
      </p:sp>
      <p:sp>
        <p:nvSpPr>
          <p:cNvPr id="73742" name="Text Box 22"/>
          <p:cNvSpPr txBox="1">
            <a:spLocks noChangeArrowheads="1"/>
          </p:cNvSpPr>
          <p:nvPr/>
        </p:nvSpPr>
        <p:spPr bwMode="auto">
          <a:xfrm>
            <a:off x="1116013" y="6122988"/>
            <a:ext cx="3825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Arial" charset="0"/>
              </a:rPr>
              <a:t>2</a:t>
            </a:r>
            <a:endParaRPr lang="ru-RU" sz="2000" b="1">
              <a:latin typeface="Arial" charset="0"/>
            </a:endParaRPr>
          </a:p>
        </p:txBody>
      </p:sp>
      <p:sp>
        <p:nvSpPr>
          <p:cNvPr id="73743" name="Text Box 23"/>
          <p:cNvSpPr txBox="1">
            <a:spLocks noChangeArrowheads="1"/>
          </p:cNvSpPr>
          <p:nvPr/>
        </p:nvSpPr>
        <p:spPr bwMode="auto">
          <a:xfrm>
            <a:off x="1116013" y="3357563"/>
            <a:ext cx="3825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Arial" charset="0"/>
              </a:rPr>
              <a:t>1</a:t>
            </a:r>
            <a:endParaRPr lang="ru-RU" sz="2000" b="1">
              <a:latin typeface="Arial" charset="0"/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755650" y="3933825"/>
            <a:ext cx="1130300" cy="2008188"/>
            <a:chOff x="476" y="2614"/>
            <a:chExt cx="712" cy="1265"/>
          </a:xfrm>
        </p:grpSpPr>
        <p:sp>
          <p:nvSpPr>
            <p:cNvPr id="73745" name="Arc 24"/>
            <p:cNvSpPr>
              <a:spLocks/>
            </p:cNvSpPr>
            <p:nvPr/>
          </p:nvSpPr>
          <p:spPr bwMode="auto">
            <a:xfrm rot="-5400000">
              <a:off x="63" y="3027"/>
              <a:ext cx="1265" cy="440"/>
            </a:xfrm>
            <a:custGeom>
              <a:avLst/>
              <a:gdLst>
                <a:gd name="T0" fmla="*/ 0 w 42029"/>
                <a:gd name="T1" fmla="*/ 0 h 21600"/>
                <a:gd name="T2" fmla="*/ 0 w 42029"/>
                <a:gd name="T3" fmla="*/ 0 h 21600"/>
                <a:gd name="T4" fmla="*/ 0 w 42029"/>
                <a:gd name="T5" fmla="*/ 0 h 21600"/>
                <a:gd name="T6" fmla="*/ 0 60000 65536"/>
                <a:gd name="T7" fmla="*/ 0 60000 65536"/>
                <a:gd name="T8" fmla="*/ 0 60000 65536"/>
                <a:gd name="T9" fmla="*/ 0 w 42029"/>
                <a:gd name="T10" fmla="*/ 0 h 21600"/>
                <a:gd name="T11" fmla="*/ 42029 w 4202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029" h="21600" fill="none" extrusionOk="0">
                  <a:moveTo>
                    <a:pt x="0" y="16194"/>
                  </a:moveTo>
                  <a:cubicBezTo>
                    <a:pt x="2464" y="6660"/>
                    <a:pt x="11065" y="-1"/>
                    <a:pt x="20913" y="0"/>
                  </a:cubicBezTo>
                  <a:cubicBezTo>
                    <a:pt x="31090" y="0"/>
                    <a:pt x="39887" y="7104"/>
                    <a:pt x="42029" y="17053"/>
                  </a:cubicBezTo>
                </a:path>
                <a:path w="42029" h="21600" stroke="0" extrusionOk="0">
                  <a:moveTo>
                    <a:pt x="0" y="16194"/>
                  </a:moveTo>
                  <a:cubicBezTo>
                    <a:pt x="2464" y="6660"/>
                    <a:pt x="11065" y="-1"/>
                    <a:pt x="20913" y="0"/>
                  </a:cubicBezTo>
                  <a:cubicBezTo>
                    <a:pt x="31090" y="0"/>
                    <a:pt x="39887" y="7104"/>
                    <a:pt x="42029" y="17053"/>
                  </a:cubicBezTo>
                  <a:lnTo>
                    <a:pt x="20913" y="21600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prstDash val="sysDot"/>
              <a:round/>
              <a:headEnd type="stealth" w="lg" len="lg"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746" name="Arc 25"/>
            <p:cNvSpPr>
              <a:spLocks/>
            </p:cNvSpPr>
            <p:nvPr/>
          </p:nvSpPr>
          <p:spPr bwMode="auto">
            <a:xfrm rot="5400000">
              <a:off x="335" y="3027"/>
              <a:ext cx="1265" cy="440"/>
            </a:xfrm>
            <a:custGeom>
              <a:avLst/>
              <a:gdLst>
                <a:gd name="T0" fmla="*/ 0 w 42029"/>
                <a:gd name="T1" fmla="*/ 0 h 21600"/>
                <a:gd name="T2" fmla="*/ 0 w 42029"/>
                <a:gd name="T3" fmla="*/ 0 h 21600"/>
                <a:gd name="T4" fmla="*/ 0 w 42029"/>
                <a:gd name="T5" fmla="*/ 0 h 21600"/>
                <a:gd name="T6" fmla="*/ 0 60000 65536"/>
                <a:gd name="T7" fmla="*/ 0 60000 65536"/>
                <a:gd name="T8" fmla="*/ 0 60000 65536"/>
                <a:gd name="T9" fmla="*/ 0 w 42029"/>
                <a:gd name="T10" fmla="*/ 0 h 21600"/>
                <a:gd name="T11" fmla="*/ 42029 w 4202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029" h="21600" fill="none" extrusionOk="0">
                  <a:moveTo>
                    <a:pt x="0" y="16194"/>
                  </a:moveTo>
                  <a:cubicBezTo>
                    <a:pt x="2464" y="6660"/>
                    <a:pt x="11065" y="-1"/>
                    <a:pt x="20913" y="0"/>
                  </a:cubicBezTo>
                  <a:cubicBezTo>
                    <a:pt x="31090" y="0"/>
                    <a:pt x="39887" y="7104"/>
                    <a:pt x="42029" y="17053"/>
                  </a:cubicBezTo>
                </a:path>
                <a:path w="42029" h="21600" stroke="0" extrusionOk="0">
                  <a:moveTo>
                    <a:pt x="0" y="16194"/>
                  </a:moveTo>
                  <a:cubicBezTo>
                    <a:pt x="2464" y="6660"/>
                    <a:pt x="11065" y="-1"/>
                    <a:pt x="20913" y="0"/>
                  </a:cubicBezTo>
                  <a:cubicBezTo>
                    <a:pt x="31090" y="0"/>
                    <a:pt x="39887" y="7104"/>
                    <a:pt x="42029" y="17053"/>
                  </a:cubicBezTo>
                  <a:lnTo>
                    <a:pt x="20913" y="21600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prstDash val="sysDot"/>
              <a:round/>
              <a:headEnd type="stealth" w="lg" len="lg"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7 C 0.03472 3.7037E-7 0.06319 0.06597 0.06319 0.14699 C 0.06319 0.22801 0.03472 0.29421 3.88889E-6 0.29421 C -0.03473 0.29421 -0.06285 0.22801 -0.06285 0.14699 C -0.06285 0.06597 -0.03473 3.7037E-7 3.88889E-6 3.7037E-7 Z " pathEditMode="relative" rAng="0" ptsTypes="fffff">
                                      <p:cBhvr>
                                        <p:cTn id="6" dur="5000" spd="-100000" fill="hold"/>
                                        <p:tgtEl>
                                          <p:spTgt spid="91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51" grpId="0" animBg="1"/>
      <p:bldP spid="9115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Text Box 2"/>
          <p:cNvSpPr txBox="1">
            <a:spLocks noChangeArrowheads="1"/>
          </p:cNvSpPr>
          <p:nvPr/>
        </p:nvSpPr>
        <p:spPr bwMode="auto">
          <a:xfrm>
            <a:off x="1619250" y="0"/>
            <a:ext cx="6267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Arial" charset="0"/>
              </a:rPr>
              <a:t>Потенциальная энергия</a:t>
            </a:r>
          </a:p>
        </p:txBody>
      </p:sp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250825" y="692150"/>
            <a:ext cx="3706813" cy="3671888"/>
            <a:chOff x="158" y="663"/>
            <a:chExt cx="2335" cy="2313"/>
          </a:xfrm>
        </p:grpSpPr>
        <p:sp>
          <p:nvSpPr>
            <p:cNvPr id="74761" name="Line 31"/>
            <p:cNvSpPr>
              <a:spLocks noChangeShapeType="1"/>
            </p:cNvSpPr>
            <p:nvPr/>
          </p:nvSpPr>
          <p:spPr bwMode="auto">
            <a:xfrm flipV="1">
              <a:off x="225" y="2246"/>
              <a:ext cx="2268" cy="17"/>
            </a:xfrm>
            <a:prstGeom prst="line">
              <a:avLst/>
            </a:prstGeom>
            <a:noFill/>
            <a:ln w="76200">
              <a:solidFill>
                <a:srgbClr val="E5AB1B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762" name="Rectangle 5" descr="Широкий диагональный 1"/>
            <p:cNvSpPr>
              <a:spLocks noChangeArrowheads="1"/>
            </p:cNvSpPr>
            <p:nvPr/>
          </p:nvSpPr>
          <p:spPr bwMode="auto">
            <a:xfrm>
              <a:off x="158" y="663"/>
              <a:ext cx="67" cy="728"/>
            </a:xfrm>
            <a:prstGeom prst="rect">
              <a:avLst/>
            </a:prstGeom>
            <a:pattFill prst="wdDnDiag">
              <a:fgClr>
                <a:srgbClr val="993300"/>
              </a:fgClr>
              <a:bgClr>
                <a:srgbClr val="F0D6B4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763" name="Line 6"/>
            <p:cNvSpPr>
              <a:spLocks noChangeShapeType="1"/>
            </p:cNvSpPr>
            <p:nvPr/>
          </p:nvSpPr>
          <p:spPr bwMode="auto">
            <a:xfrm flipV="1">
              <a:off x="225" y="1248"/>
              <a:ext cx="2268" cy="17"/>
            </a:xfrm>
            <a:prstGeom prst="line">
              <a:avLst/>
            </a:prstGeom>
            <a:noFill/>
            <a:ln w="76200">
              <a:solidFill>
                <a:srgbClr val="E5AB1B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225" y="989"/>
              <a:ext cx="726" cy="250"/>
              <a:chOff x="884" y="3521"/>
              <a:chExt cx="4083" cy="453"/>
            </a:xfrm>
          </p:grpSpPr>
          <p:sp>
            <p:nvSpPr>
              <p:cNvPr id="74801" name="Line 10"/>
              <p:cNvSpPr>
                <a:spLocks noChangeShapeType="1"/>
              </p:cNvSpPr>
              <p:nvPr/>
            </p:nvSpPr>
            <p:spPr bwMode="auto">
              <a:xfrm flipV="1">
                <a:off x="1066" y="3521"/>
                <a:ext cx="453" cy="45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802" name="Line 11"/>
              <p:cNvSpPr>
                <a:spLocks noChangeShapeType="1"/>
              </p:cNvSpPr>
              <p:nvPr/>
            </p:nvSpPr>
            <p:spPr bwMode="auto">
              <a:xfrm>
                <a:off x="1519" y="3521"/>
                <a:ext cx="454" cy="45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803" name="Line 12"/>
              <p:cNvSpPr>
                <a:spLocks noChangeShapeType="1"/>
              </p:cNvSpPr>
              <p:nvPr/>
            </p:nvSpPr>
            <p:spPr bwMode="auto">
              <a:xfrm flipV="1">
                <a:off x="1973" y="3521"/>
                <a:ext cx="453" cy="45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804" name="Line 13"/>
              <p:cNvSpPr>
                <a:spLocks noChangeShapeType="1"/>
              </p:cNvSpPr>
              <p:nvPr/>
            </p:nvSpPr>
            <p:spPr bwMode="auto">
              <a:xfrm>
                <a:off x="2426" y="3521"/>
                <a:ext cx="454" cy="45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805" name="Line 14"/>
              <p:cNvSpPr>
                <a:spLocks noChangeShapeType="1"/>
              </p:cNvSpPr>
              <p:nvPr/>
            </p:nvSpPr>
            <p:spPr bwMode="auto">
              <a:xfrm flipV="1">
                <a:off x="2880" y="3521"/>
                <a:ext cx="454" cy="45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806" name="Line 15"/>
              <p:cNvSpPr>
                <a:spLocks noChangeShapeType="1"/>
              </p:cNvSpPr>
              <p:nvPr/>
            </p:nvSpPr>
            <p:spPr bwMode="auto">
              <a:xfrm>
                <a:off x="3334" y="3521"/>
                <a:ext cx="453" cy="45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807" name="Line 16"/>
              <p:cNvSpPr>
                <a:spLocks noChangeShapeType="1"/>
              </p:cNvSpPr>
              <p:nvPr/>
            </p:nvSpPr>
            <p:spPr bwMode="auto">
              <a:xfrm flipV="1">
                <a:off x="3787" y="3521"/>
                <a:ext cx="454" cy="45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808" name="Line 17"/>
              <p:cNvSpPr>
                <a:spLocks noChangeShapeType="1"/>
              </p:cNvSpPr>
              <p:nvPr/>
            </p:nvSpPr>
            <p:spPr bwMode="auto">
              <a:xfrm flipH="1" flipV="1">
                <a:off x="884" y="3748"/>
                <a:ext cx="182" cy="22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809" name="Line 18"/>
              <p:cNvSpPr>
                <a:spLocks noChangeShapeType="1"/>
              </p:cNvSpPr>
              <p:nvPr/>
            </p:nvSpPr>
            <p:spPr bwMode="auto">
              <a:xfrm>
                <a:off x="4241" y="3521"/>
                <a:ext cx="453" cy="45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810" name="Line 19"/>
              <p:cNvSpPr>
                <a:spLocks noChangeShapeType="1"/>
              </p:cNvSpPr>
              <p:nvPr/>
            </p:nvSpPr>
            <p:spPr bwMode="auto">
              <a:xfrm flipV="1">
                <a:off x="4694" y="3702"/>
                <a:ext cx="273" cy="2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4765" name="Line 7"/>
            <p:cNvSpPr>
              <a:spLocks noChangeShapeType="1"/>
            </p:cNvSpPr>
            <p:nvPr/>
          </p:nvSpPr>
          <p:spPr bwMode="auto">
            <a:xfrm flipH="1">
              <a:off x="2290" y="1071"/>
              <a:ext cx="0" cy="19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766" name="Rectangle 8"/>
            <p:cNvSpPr>
              <a:spLocks noChangeArrowheads="1"/>
            </p:cNvSpPr>
            <p:nvPr/>
          </p:nvSpPr>
          <p:spPr bwMode="auto">
            <a:xfrm>
              <a:off x="951" y="976"/>
              <a:ext cx="182" cy="27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767" name="Line 24"/>
            <p:cNvSpPr>
              <a:spLocks noChangeShapeType="1"/>
            </p:cNvSpPr>
            <p:nvPr/>
          </p:nvSpPr>
          <p:spPr bwMode="auto">
            <a:xfrm flipH="1">
              <a:off x="951" y="1112"/>
              <a:ext cx="544" cy="0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51"/>
            <p:cNvGrpSpPr>
              <a:grpSpLocks/>
            </p:cNvGrpSpPr>
            <p:nvPr/>
          </p:nvGrpSpPr>
          <p:grpSpPr bwMode="auto">
            <a:xfrm>
              <a:off x="1314" y="704"/>
              <a:ext cx="395" cy="386"/>
              <a:chOff x="1474" y="2296"/>
              <a:chExt cx="395" cy="386"/>
            </a:xfrm>
          </p:grpSpPr>
          <p:sp>
            <p:nvSpPr>
              <p:cNvPr id="74798" name="Text Box 22"/>
              <p:cNvSpPr txBox="1">
                <a:spLocks noChangeArrowheads="1"/>
              </p:cNvSpPr>
              <p:nvPr/>
            </p:nvSpPr>
            <p:spPr bwMode="auto">
              <a:xfrm>
                <a:off x="1564" y="2432"/>
                <a:ext cx="30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000" b="1">
                    <a:solidFill>
                      <a:srgbClr val="FF0066"/>
                    </a:solidFill>
                    <a:latin typeface="Arial" charset="0"/>
                  </a:rPr>
                  <a:t>У</a:t>
                </a:r>
                <a:r>
                  <a:rPr lang="en-US" sz="2000" b="1">
                    <a:solidFill>
                      <a:srgbClr val="FF0066"/>
                    </a:solidFill>
                    <a:latin typeface="Arial" charset="0"/>
                  </a:rPr>
                  <a:t>1</a:t>
                </a:r>
                <a:endParaRPr lang="ru-RU" sz="2000" b="1">
                  <a:solidFill>
                    <a:srgbClr val="FF0066"/>
                  </a:solidFill>
                  <a:latin typeface="Arial" charset="0"/>
                </a:endParaRPr>
              </a:p>
            </p:txBody>
          </p:sp>
          <p:sp>
            <p:nvSpPr>
              <p:cNvPr id="74799" name="Text Box 25"/>
              <p:cNvSpPr txBox="1">
                <a:spLocks noChangeArrowheads="1"/>
              </p:cNvSpPr>
              <p:nvPr/>
            </p:nvSpPr>
            <p:spPr bwMode="auto">
              <a:xfrm>
                <a:off x="1474" y="2296"/>
                <a:ext cx="253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Arial" charset="0"/>
                  </a:rPr>
                  <a:t>F</a:t>
                </a:r>
                <a:endParaRPr lang="ru-RU" sz="2800" b="1">
                  <a:solidFill>
                    <a:srgbClr val="FF0066"/>
                  </a:solidFill>
                  <a:latin typeface="Arial" charset="0"/>
                </a:endParaRPr>
              </a:p>
            </p:txBody>
          </p:sp>
          <p:sp>
            <p:nvSpPr>
              <p:cNvPr id="74800" name="Line 26"/>
              <p:cNvSpPr>
                <a:spLocks noChangeShapeType="1"/>
              </p:cNvSpPr>
              <p:nvPr/>
            </p:nvSpPr>
            <p:spPr bwMode="auto">
              <a:xfrm>
                <a:off x="1520" y="2296"/>
                <a:ext cx="173" cy="11"/>
              </a:xfrm>
              <a:prstGeom prst="line">
                <a:avLst/>
              </a:prstGeom>
              <a:noFill/>
              <a:ln w="38100">
                <a:solidFill>
                  <a:srgbClr val="FF0066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4769" name="Text Box 29"/>
            <p:cNvSpPr txBox="1">
              <a:spLocks noChangeArrowheads="1"/>
            </p:cNvSpPr>
            <p:nvPr/>
          </p:nvSpPr>
          <p:spPr bwMode="auto">
            <a:xfrm>
              <a:off x="2245" y="2568"/>
              <a:ext cx="2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Arial" charset="0"/>
                </a:rPr>
                <a:t>0</a:t>
              </a:r>
              <a:endParaRPr lang="ru-RU" sz="2800" b="1">
                <a:latin typeface="Arial" charset="0"/>
              </a:endParaRPr>
            </a:p>
          </p:txBody>
        </p:sp>
        <p:sp>
          <p:nvSpPr>
            <p:cNvPr id="74770" name="Rectangle 30" descr="Широкий диагональный 1"/>
            <p:cNvSpPr>
              <a:spLocks noChangeArrowheads="1"/>
            </p:cNvSpPr>
            <p:nvPr/>
          </p:nvSpPr>
          <p:spPr bwMode="auto">
            <a:xfrm>
              <a:off x="158" y="1661"/>
              <a:ext cx="67" cy="728"/>
            </a:xfrm>
            <a:prstGeom prst="rect">
              <a:avLst/>
            </a:prstGeom>
            <a:pattFill prst="wdDnDiag">
              <a:fgClr>
                <a:srgbClr val="993300"/>
              </a:fgClr>
              <a:bgClr>
                <a:srgbClr val="F0D6B4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" name="Group 34"/>
            <p:cNvGrpSpPr>
              <a:grpSpLocks/>
            </p:cNvGrpSpPr>
            <p:nvPr/>
          </p:nvGrpSpPr>
          <p:grpSpPr bwMode="auto">
            <a:xfrm>
              <a:off x="225" y="1987"/>
              <a:ext cx="1406" cy="250"/>
              <a:chOff x="884" y="3521"/>
              <a:chExt cx="4083" cy="453"/>
            </a:xfrm>
          </p:grpSpPr>
          <p:sp>
            <p:nvSpPr>
              <p:cNvPr id="74788" name="Line 35"/>
              <p:cNvSpPr>
                <a:spLocks noChangeShapeType="1"/>
              </p:cNvSpPr>
              <p:nvPr/>
            </p:nvSpPr>
            <p:spPr bwMode="auto">
              <a:xfrm flipV="1">
                <a:off x="1066" y="3521"/>
                <a:ext cx="453" cy="45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789" name="Line 36"/>
              <p:cNvSpPr>
                <a:spLocks noChangeShapeType="1"/>
              </p:cNvSpPr>
              <p:nvPr/>
            </p:nvSpPr>
            <p:spPr bwMode="auto">
              <a:xfrm>
                <a:off x="1519" y="3521"/>
                <a:ext cx="454" cy="45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790" name="Line 37"/>
              <p:cNvSpPr>
                <a:spLocks noChangeShapeType="1"/>
              </p:cNvSpPr>
              <p:nvPr/>
            </p:nvSpPr>
            <p:spPr bwMode="auto">
              <a:xfrm flipV="1">
                <a:off x="1973" y="3521"/>
                <a:ext cx="453" cy="45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791" name="Line 38"/>
              <p:cNvSpPr>
                <a:spLocks noChangeShapeType="1"/>
              </p:cNvSpPr>
              <p:nvPr/>
            </p:nvSpPr>
            <p:spPr bwMode="auto">
              <a:xfrm>
                <a:off x="2426" y="3521"/>
                <a:ext cx="454" cy="45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792" name="Line 39"/>
              <p:cNvSpPr>
                <a:spLocks noChangeShapeType="1"/>
              </p:cNvSpPr>
              <p:nvPr/>
            </p:nvSpPr>
            <p:spPr bwMode="auto">
              <a:xfrm flipV="1">
                <a:off x="2880" y="3521"/>
                <a:ext cx="454" cy="45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793" name="Line 40"/>
              <p:cNvSpPr>
                <a:spLocks noChangeShapeType="1"/>
              </p:cNvSpPr>
              <p:nvPr/>
            </p:nvSpPr>
            <p:spPr bwMode="auto">
              <a:xfrm>
                <a:off x="3334" y="3521"/>
                <a:ext cx="453" cy="45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794" name="Line 41"/>
              <p:cNvSpPr>
                <a:spLocks noChangeShapeType="1"/>
              </p:cNvSpPr>
              <p:nvPr/>
            </p:nvSpPr>
            <p:spPr bwMode="auto">
              <a:xfrm flipV="1">
                <a:off x="3787" y="3521"/>
                <a:ext cx="454" cy="45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795" name="Line 42"/>
              <p:cNvSpPr>
                <a:spLocks noChangeShapeType="1"/>
              </p:cNvSpPr>
              <p:nvPr/>
            </p:nvSpPr>
            <p:spPr bwMode="auto">
              <a:xfrm flipH="1" flipV="1">
                <a:off x="884" y="3748"/>
                <a:ext cx="182" cy="22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796" name="Line 43"/>
              <p:cNvSpPr>
                <a:spLocks noChangeShapeType="1"/>
              </p:cNvSpPr>
              <p:nvPr/>
            </p:nvSpPr>
            <p:spPr bwMode="auto">
              <a:xfrm>
                <a:off x="4241" y="3521"/>
                <a:ext cx="453" cy="45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797" name="Line 44"/>
              <p:cNvSpPr>
                <a:spLocks noChangeShapeType="1"/>
              </p:cNvSpPr>
              <p:nvPr/>
            </p:nvSpPr>
            <p:spPr bwMode="auto">
              <a:xfrm flipV="1">
                <a:off x="4694" y="3702"/>
                <a:ext cx="273" cy="2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53"/>
            <p:cNvGrpSpPr>
              <a:grpSpLocks/>
            </p:cNvGrpSpPr>
            <p:nvPr/>
          </p:nvGrpSpPr>
          <p:grpSpPr bwMode="auto">
            <a:xfrm>
              <a:off x="1631" y="1657"/>
              <a:ext cx="577" cy="588"/>
              <a:chOff x="1791" y="3249"/>
              <a:chExt cx="577" cy="588"/>
            </a:xfrm>
          </p:grpSpPr>
          <p:sp>
            <p:nvSpPr>
              <p:cNvPr id="74782" name="Rectangle 33"/>
              <p:cNvSpPr>
                <a:spLocks noChangeArrowheads="1"/>
              </p:cNvSpPr>
              <p:nvPr/>
            </p:nvSpPr>
            <p:spPr bwMode="auto">
              <a:xfrm>
                <a:off x="1791" y="3566"/>
                <a:ext cx="182" cy="27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783" name="Line 45"/>
              <p:cNvSpPr>
                <a:spLocks noChangeShapeType="1"/>
              </p:cNvSpPr>
              <p:nvPr/>
            </p:nvSpPr>
            <p:spPr bwMode="auto">
              <a:xfrm flipH="1">
                <a:off x="1791" y="3702"/>
                <a:ext cx="340" cy="0"/>
              </a:xfrm>
              <a:prstGeom prst="line">
                <a:avLst/>
              </a:prstGeom>
              <a:noFill/>
              <a:ln w="76200">
                <a:solidFill>
                  <a:srgbClr val="FF0066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" name="Group 46"/>
              <p:cNvGrpSpPr>
                <a:grpSpLocks/>
              </p:cNvGrpSpPr>
              <p:nvPr/>
            </p:nvGrpSpPr>
            <p:grpSpPr bwMode="auto">
              <a:xfrm>
                <a:off x="1973" y="3249"/>
                <a:ext cx="395" cy="386"/>
                <a:chOff x="2427" y="2296"/>
                <a:chExt cx="395" cy="386"/>
              </a:xfrm>
            </p:grpSpPr>
            <p:sp>
              <p:nvSpPr>
                <p:cNvPr id="74785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2517" y="2432"/>
                  <a:ext cx="305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2000" b="1">
                      <a:solidFill>
                        <a:srgbClr val="FF0066"/>
                      </a:solidFill>
                      <a:latin typeface="Arial" charset="0"/>
                    </a:rPr>
                    <a:t>У</a:t>
                  </a:r>
                  <a:r>
                    <a:rPr lang="en-US" sz="2000" b="1">
                      <a:solidFill>
                        <a:srgbClr val="FF0066"/>
                      </a:solidFill>
                      <a:latin typeface="Arial" charset="0"/>
                    </a:rPr>
                    <a:t>2</a:t>
                  </a:r>
                  <a:endParaRPr lang="ru-RU" sz="2000" b="1">
                    <a:solidFill>
                      <a:srgbClr val="FF0066"/>
                    </a:solidFill>
                    <a:latin typeface="Arial" charset="0"/>
                  </a:endParaRPr>
                </a:p>
              </p:txBody>
            </p:sp>
            <p:sp>
              <p:nvSpPr>
                <p:cNvPr id="74786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2427" y="2296"/>
                  <a:ext cx="253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Arial" charset="0"/>
                    </a:rPr>
                    <a:t>F</a:t>
                  </a:r>
                  <a:endParaRPr lang="ru-RU" sz="2800" b="1">
                    <a:solidFill>
                      <a:srgbClr val="FF0066"/>
                    </a:solidFill>
                    <a:latin typeface="Arial" charset="0"/>
                  </a:endParaRPr>
                </a:p>
              </p:txBody>
            </p:sp>
            <p:sp>
              <p:nvSpPr>
                <p:cNvPr id="74787" name="Line 49"/>
                <p:cNvSpPr>
                  <a:spLocks noChangeShapeType="1"/>
                </p:cNvSpPr>
                <p:nvPr/>
              </p:nvSpPr>
              <p:spPr bwMode="auto">
                <a:xfrm>
                  <a:off x="2473" y="2296"/>
                  <a:ext cx="173" cy="11"/>
                </a:xfrm>
                <a:prstGeom prst="line">
                  <a:avLst/>
                </a:prstGeom>
                <a:noFill/>
                <a:ln w="38100">
                  <a:solidFill>
                    <a:srgbClr val="FF0066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74773" name="Line 55"/>
            <p:cNvSpPr>
              <a:spLocks noChangeShapeType="1"/>
            </p:cNvSpPr>
            <p:nvPr/>
          </p:nvSpPr>
          <p:spPr bwMode="auto">
            <a:xfrm>
              <a:off x="1020" y="1253"/>
              <a:ext cx="0" cy="172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774" name="Line 56"/>
            <p:cNvSpPr>
              <a:spLocks noChangeShapeType="1"/>
            </p:cNvSpPr>
            <p:nvPr/>
          </p:nvSpPr>
          <p:spPr bwMode="auto">
            <a:xfrm>
              <a:off x="1701" y="2251"/>
              <a:ext cx="0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775" name="Line 57"/>
            <p:cNvSpPr>
              <a:spLocks noChangeShapeType="1"/>
            </p:cNvSpPr>
            <p:nvPr/>
          </p:nvSpPr>
          <p:spPr bwMode="auto">
            <a:xfrm>
              <a:off x="1020" y="2886"/>
              <a:ext cx="12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776" name="Line 58"/>
            <p:cNvSpPr>
              <a:spLocks noChangeShapeType="1"/>
            </p:cNvSpPr>
            <p:nvPr/>
          </p:nvSpPr>
          <p:spPr bwMode="auto">
            <a:xfrm>
              <a:off x="1020" y="2568"/>
              <a:ext cx="68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777" name="Line 59"/>
            <p:cNvSpPr>
              <a:spLocks noChangeShapeType="1"/>
            </p:cNvSpPr>
            <p:nvPr/>
          </p:nvSpPr>
          <p:spPr bwMode="auto">
            <a:xfrm>
              <a:off x="1701" y="2523"/>
              <a:ext cx="5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778" name="Text Box 61"/>
            <p:cNvSpPr txBox="1">
              <a:spLocks noChangeArrowheads="1"/>
            </p:cNvSpPr>
            <p:nvPr/>
          </p:nvSpPr>
          <p:spPr bwMode="auto">
            <a:xfrm>
              <a:off x="1519" y="2614"/>
              <a:ext cx="3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800" b="1">
                  <a:latin typeface="Arial" charset="0"/>
                </a:rPr>
                <a:t>Х</a:t>
              </a:r>
              <a:r>
                <a:rPr lang="ru-RU" sz="1600" b="1">
                  <a:latin typeface="Arial" charset="0"/>
                </a:rPr>
                <a:t>1</a:t>
              </a:r>
            </a:p>
          </p:txBody>
        </p:sp>
        <p:sp>
          <p:nvSpPr>
            <p:cNvPr id="74779" name="Text Box 62"/>
            <p:cNvSpPr txBox="1">
              <a:spLocks noChangeArrowheads="1"/>
            </p:cNvSpPr>
            <p:nvPr/>
          </p:nvSpPr>
          <p:spPr bwMode="auto">
            <a:xfrm>
              <a:off x="1791" y="2251"/>
              <a:ext cx="3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800" b="1">
                  <a:latin typeface="Arial" charset="0"/>
                </a:rPr>
                <a:t>Х</a:t>
              </a:r>
              <a:r>
                <a:rPr lang="ru-RU" sz="1600" b="1">
                  <a:latin typeface="Arial" charset="0"/>
                </a:rPr>
                <a:t>2</a:t>
              </a:r>
            </a:p>
          </p:txBody>
        </p:sp>
        <p:grpSp>
          <p:nvGrpSpPr>
            <p:cNvPr id="8" name="Group 64"/>
            <p:cNvGrpSpPr>
              <a:grpSpLocks/>
            </p:cNvGrpSpPr>
            <p:nvPr/>
          </p:nvGrpSpPr>
          <p:grpSpPr bwMode="auto">
            <a:xfrm>
              <a:off x="1156" y="2296"/>
              <a:ext cx="401" cy="327"/>
              <a:chOff x="2880" y="2115"/>
              <a:chExt cx="401" cy="327"/>
            </a:xfrm>
          </p:grpSpPr>
          <p:sp>
            <p:nvSpPr>
              <p:cNvPr id="74781" name="Text Box 60"/>
              <p:cNvSpPr txBox="1">
                <a:spLocks noChangeArrowheads="1"/>
              </p:cNvSpPr>
              <p:nvPr/>
            </p:nvSpPr>
            <p:spPr bwMode="auto">
              <a:xfrm>
                <a:off x="3016" y="2115"/>
                <a:ext cx="265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800" b="1">
                    <a:latin typeface="Arial" charset="0"/>
                  </a:rPr>
                  <a:t>Х</a:t>
                </a:r>
                <a:endParaRPr lang="ru-RU" sz="1600" b="1">
                  <a:latin typeface="Arial" charset="0"/>
                </a:endParaRPr>
              </a:p>
            </p:txBody>
          </p:sp>
          <p:graphicFrame>
            <p:nvGraphicFramePr>
              <p:cNvPr id="74756" name="Object 63"/>
              <p:cNvGraphicFramePr>
                <a:graphicFrameLocks noChangeAspect="1"/>
              </p:cNvGraphicFramePr>
              <p:nvPr/>
            </p:nvGraphicFramePr>
            <p:xfrm>
              <a:off x="2880" y="2160"/>
              <a:ext cx="192" cy="227"/>
            </p:xfrm>
            <a:graphic>
              <a:graphicData uri="http://schemas.openxmlformats.org/presentationml/2006/ole">
                <p:oleObj spid="_x0000_s19460" name="Формула" r:id="rId3" imgW="139680" imgH="164880" progId="Equation.3">
                  <p:embed/>
                </p:oleObj>
              </a:graphicData>
            </a:graphic>
          </p:graphicFrame>
        </p:grpSp>
      </p:grpSp>
      <p:graphicFrame>
        <p:nvGraphicFramePr>
          <p:cNvPr id="74754" name="Object 66"/>
          <p:cNvGraphicFramePr>
            <a:graphicFrameLocks noChangeAspect="1"/>
          </p:cNvGraphicFramePr>
          <p:nvPr/>
        </p:nvGraphicFramePr>
        <p:xfrm>
          <a:off x="395288" y="4437063"/>
          <a:ext cx="2665412" cy="2293937"/>
        </p:xfrm>
        <a:graphic>
          <a:graphicData uri="http://schemas.openxmlformats.org/presentationml/2006/ole">
            <p:oleObj spid="_x0000_s19458" name="Формула" r:id="rId4" imgW="1002960" imgH="863280" progId="Equation.3">
              <p:embed/>
            </p:oleObj>
          </a:graphicData>
        </a:graphic>
      </p:graphicFrame>
      <p:graphicFrame>
        <p:nvGraphicFramePr>
          <p:cNvPr id="74755" name="Object 67"/>
          <p:cNvGraphicFramePr>
            <a:graphicFrameLocks noChangeAspect="1"/>
          </p:cNvGraphicFramePr>
          <p:nvPr/>
        </p:nvGraphicFramePr>
        <p:xfrm>
          <a:off x="4356100" y="1052513"/>
          <a:ext cx="4608513" cy="4824412"/>
        </p:xfrm>
        <a:graphic>
          <a:graphicData uri="http://schemas.openxmlformats.org/presentationml/2006/ole">
            <p:oleObj spid="_x0000_s19459" name="Формула" r:id="rId5" imgW="1726920" imgH="1688760" progId="Equation.3">
              <p:embed/>
            </p:oleObj>
          </a:graphicData>
        </a:graphic>
      </p:graphicFrame>
      <p:sp>
        <p:nvSpPr>
          <p:cNvPr id="74759" name="Oval 6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6381750"/>
            <a:ext cx="576263" cy="215900"/>
          </a:xfrm>
          <a:prstGeom prst="ellipse">
            <a:avLst/>
          </a:prstGeom>
          <a:gradFill rotWithShape="1">
            <a:gsLst>
              <a:gs pos="0">
                <a:srgbClr val="FFFFDB"/>
              </a:gs>
              <a:gs pos="100000">
                <a:srgbClr val="A9A99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4143375" y="3357563"/>
            <a:ext cx="4786313" cy="12144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Text Box 2"/>
          <p:cNvSpPr txBox="1">
            <a:spLocks noChangeArrowheads="1"/>
          </p:cNvSpPr>
          <p:nvPr/>
        </p:nvSpPr>
        <p:spPr bwMode="auto">
          <a:xfrm>
            <a:off x="1187450" y="0"/>
            <a:ext cx="6924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Arial" charset="0"/>
              </a:rPr>
              <a:t>Закон сохранения энергии</a:t>
            </a:r>
          </a:p>
        </p:txBody>
      </p:sp>
      <p:graphicFrame>
        <p:nvGraphicFramePr>
          <p:cNvPr id="75778" name="Object 4"/>
          <p:cNvGraphicFramePr>
            <a:graphicFrameLocks noChangeAspect="1"/>
          </p:cNvGraphicFramePr>
          <p:nvPr/>
        </p:nvGraphicFramePr>
        <p:xfrm>
          <a:off x="928688" y="1428750"/>
          <a:ext cx="7286625" cy="2798763"/>
        </p:xfrm>
        <a:graphic>
          <a:graphicData uri="http://schemas.openxmlformats.org/presentationml/2006/ole">
            <p:oleObj spid="_x0000_s20482" name="Формула" r:id="rId3" imgW="1752480" imgH="672840" progId="Equation.3">
              <p:embed/>
            </p:oleObj>
          </a:graphicData>
        </a:graphic>
      </p:graphicFrame>
      <p:sp>
        <p:nvSpPr>
          <p:cNvPr id="75780" name="Text Box 5"/>
          <p:cNvSpPr txBox="1">
            <a:spLocks noChangeArrowheads="1"/>
          </p:cNvSpPr>
          <p:nvPr/>
        </p:nvSpPr>
        <p:spPr bwMode="auto">
          <a:xfrm>
            <a:off x="928688" y="4500563"/>
            <a:ext cx="77724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Arial" charset="0"/>
              </a:rPr>
              <a:t>- закон сохранения энергии для замкнутой системы, в которой действуют только консервативные силы или по другому в – потенциальных полях.</a:t>
            </a:r>
          </a:p>
        </p:txBody>
      </p:sp>
      <p:sp>
        <p:nvSpPr>
          <p:cNvPr id="75781" name="Oval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388350" y="6381750"/>
            <a:ext cx="576263" cy="215900"/>
          </a:xfrm>
          <a:prstGeom prst="ellipse">
            <a:avLst/>
          </a:prstGeom>
          <a:gradFill rotWithShape="1">
            <a:gsLst>
              <a:gs pos="0">
                <a:srgbClr val="FFFFDB"/>
              </a:gs>
              <a:gs pos="100000">
                <a:srgbClr val="A9A99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2938" y="1357313"/>
            <a:ext cx="7786687" cy="9286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http://static7.depositphotos.com/1000998/793/i/950/depositphotos_7936140-Little-girl-in-red-shirt-pour-out-water-from-one-glass-to-oth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785813"/>
            <a:ext cx="7608887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39" name="TextBox 2"/>
          <p:cNvSpPr txBox="1">
            <a:spLocks noChangeArrowheads="1"/>
          </p:cNvSpPr>
          <p:nvPr/>
        </p:nvSpPr>
        <p:spPr bwMode="auto">
          <a:xfrm>
            <a:off x="1785938" y="5929313"/>
            <a:ext cx="55721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V=const </a:t>
            </a:r>
            <a:r>
              <a:rPr lang="ru-RU"/>
              <a:t>или</a:t>
            </a:r>
            <a:r>
              <a:rPr lang="en-US"/>
              <a:t> ∆V=0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58261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Закон сохранения механической энергии.</a:t>
            </a:r>
          </a:p>
        </p:txBody>
      </p:sp>
      <p:sp>
        <p:nvSpPr>
          <p:cNvPr id="117763" name="Text Box 11"/>
          <p:cNvSpPr txBox="1">
            <a:spLocks noChangeArrowheads="1"/>
          </p:cNvSpPr>
          <p:nvPr/>
        </p:nvSpPr>
        <p:spPr bwMode="auto">
          <a:xfrm>
            <a:off x="285750" y="4000500"/>
            <a:ext cx="8710613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Подбрасывая вверх мяч, мы сообщаем ему энергию движения – кинетическую энергию. Чем выше поднимается мяч, тем меньше у него кинетической энергии и больше потенциальной. В самой верхней точке мяч останавливается. В момент остановки (в верхней точке) вся кинетическая энергия полностью превращается в потенциальную. Затем мяч начинает падать. При движении тела вниз происходит обратный процесс.</a:t>
            </a:r>
          </a:p>
        </p:txBody>
      </p:sp>
      <p:pic>
        <p:nvPicPr>
          <p:cNvPr id="117764" name="Picture 5" descr="http://www.3dtotal.ru/lesson/review/pixar/2_files/20frames3ball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000125"/>
            <a:ext cx="390525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4" descr="http://patana.ac.th/secondary/science/anrophysics/ntopic4/images/tech_springmas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785813"/>
            <a:ext cx="1876425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7" name="Text Box 11"/>
          <p:cNvSpPr txBox="1">
            <a:spLocks noChangeArrowheads="1"/>
          </p:cNvSpPr>
          <p:nvPr/>
        </p:nvSpPr>
        <p:spPr bwMode="auto">
          <a:xfrm>
            <a:off x="2928938" y="285750"/>
            <a:ext cx="5710237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Оттягивая пружину вниз, заряжаем систему энергией. В самом нижнем положении система обладает только потенциальной энергией, которая по мере ослабления растяжки пружины переходит в кинетическую энергию, в момент прохождения состояния равновесия пружины шарик прицепленный к концу пружины будет иметь наибольшую скорость, а вся потенциальная энергия перейдет в кинетическую. Чем больше будет сжиматься пружина, тем меньше будет кинетическая энергия и больше потенциальная.  При максимальном сжатии пружины шарик остановится  и вся кинетическая энергия перейдет в потенциальную.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6" name="TextBox 1"/>
          <p:cNvSpPr txBox="1">
            <a:spLocks noChangeArrowheads="1"/>
          </p:cNvSpPr>
          <p:nvPr/>
        </p:nvSpPr>
        <p:spPr bwMode="auto">
          <a:xfrm>
            <a:off x="2214563" y="0"/>
            <a:ext cx="46434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Выводы:</a:t>
            </a:r>
          </a:p>
        </p:txBody>
      </p:sp>
      <p:sp>
        <p:nvSpPr>
          <p:cNvPr id="76807" name="Прямоугольник 3"/>
          <p:cNvSpPr>
            <a:spLocks noChangeArrowheads="1"/>
          </p:cNvSpPr>
          <p:nvPr/>
        </p:nvSpPr>
        <p:spPr bwMode="auto">
          <a:xfrm>
            <a:off x="357188" y="571500"/>
            <a:ext cx="850106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Arial" charset="0"/>
              </a:rPr>
              <a:t>Энергия характеризует способности тела совершать работу.</a:t>
            </a:r>
          </a:p>
          <a:p>
            <a:r>
              <a:rPr lang="ru-RU" sz="2800" b="1">
                <a:latin typeface="Arial" charset="0"/>
              </a:rPr>
              <a:t>Это величина скалярная. </a:t>
            </a:r>
          </a:p>
          <a:p>
            <a:r>
              <a:rPr lang="ru-RU" sz="2800" b="1">
                <a:latin typeface="Arial" charset="0"/>
              </a:rPr>
              <a:t>В замкнутой системе энергия постоянная</a:t>
            </a:r>
            <a:endParaRPr lang="ru-RU" sz="2800"/>
          </a:p>
        </p:txBody>
      </p:sp>
      <p:sp>
        <p:nvSpPr>
          <p:cNvPr id="76808" name="Text Box 7"/>
          <p:cNvSpPr txBox="1">
            <a:spLocks noChangeArrowheads="1"/>
          </p:cNvSpPr>
          <p:nvPr/>
        </p:nvSpPr>
        <p:spPr bwMode="auto">
          <a:xfrm>
            <a:off x="3419475" y="2286000"/>
            <a:ext cx="1847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Arial" charset="0"/>
              </a:rPr>
              <a:t>Энергия</a:t>
            </a:r>
          </a:p>
        </p:txBody>
      </p:sp>
      <p:sp>
        <p:nvSpPr>
          <p:cNvPr id="76809" name="Text Box 8"/>
          <p:cNvSpPr txBox="1">
            <a:spLocks noChangeArrowheads="1"/>
          </p:cNvSpPr>
          <p:nvPr/>
        </p:nvSpPr>
        <p:spPr bwMode="auto">
          <a:xfrm>
            <a:off x="236538" y="3128963"/>
            <a:ext cx="25749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Arial" charset="0"/>
              </a:rPr>
              <a:t>кинетическая</a:t>
            </a:r>
          </a:p>
        </p:txBody>
      </p:sp>
      <p:sp>
        <p:nvSpPr>
          <p:cNvPr id="76810" name="Text Box 9"/>
          <p:cNvSpPr txBox="1">
            <a:spLocks noChangeArrowheads="1"/>
          </p:cNvSpPr>
          <p:nvPr/>
        </p:nvSpPr>
        <p:spPr bwMode="auto">
          <a:xfrm>
            <a:off x="5867400" y="3076575"/>
            <a:ext cx="2905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Arial" charset="0"/>
              </a:rPr>
              <a:t>потенциальная</a:t>
            </a:r>
          </a:p>
        </p:txBody>
      </p:sp>
      <p:sp>
        <p:nvSpPr>
          <p:cNvPr id="76811" name="Text Box 10"/>
          <p:cNvSpPr txBox="1">
            <a:spLocks noChangeArrowheads="1"/>
          </p:cNvSpPr>
          <p:nvPr/>
        </p:nvSpPr>
        <p:spPr bwMode="auto">
          <a:xfrm>
            <a:off x="0" y="35814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/>
              <a:t>(энергия движения)</a:t>
            </a:r>
          </a:p>
        </p:txBody>
      </p:sp>
      <p:sp>
        <p:nvSpPr>
          <p:cNvPr id="76812" name="Text Box 11"/>
          <p:cNvSpPr txBox="1">
            <a:spLocks noChangeArrowheads="1"/>
          </p:cNvSpPr>
          <p:nvPr/>
        </p:nvSpPr>
        <p:spPr bwMode="auto">
          <a:xfrm>
            <a:off x="4803775" y="3581400"/>
            <a:ext cx="3803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/>
              <a:t>(энергия положения тела)</a:t>
            </a:r>
          </a:p>
        </p:txBody>
      </p:sp>
      <p:sp>
        <p:nvSpPr>
          <p:cNvPr id="76813" name="Text Box 12"/>
          <p:cNvSpPr txBox="1">
            <a:spLocks noChangeArrowheads="1"/>
          </p:cNvSpPr>
          <p:nvPr/>
        </p:nvSpPr>
        <p:spPr bwMode="auto">
          <a:xfrm>
            <a:off x="3348038" y="4437063"/>
            <a:ext cx="26130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Arial" charset="0"/>
              </a:rPr>
              <a:t>тело поднято над поверхностью Земли</a:t>
            </a:r>
          </a:p>
        </p:txBody>
      </p:sp>
      <p:sp>
        <p:nvSpPr>
          <p:cNvPr id="76814" name="Text Box 13"/>
          <p:cNvSpPr txBox="1">
            <a:spLocks noChangeArrowheads="1"/>
          </p:cNvSpPr>
          <p:nvPr/>
        </p:nvSpPr>
        <p:spPr bwMode="auto">
          <a:xfrm>
            <a:off x="6408738" y="4500563"/>
            <a:ext cx="27352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Arial" charset="0"/>
              </a:rPr>
              <a:t>тело деформировано</a:t>
            </a:r>
          </a:p>
        </p:txBody>
      </p:sp>
      <p:graphicFrame>
        <p:nvGraphicFramePr>
          <p:cNvPr id="76802" name="Object 14"/>
          <p:cNvGraphicFramePr>
            <a:graphicFrameLocks noChangeAspect="1"/>
          </p:cNvGraphicFramePr>
          <p:nvPr/>
        </p:nvGraphicFramePr>
        <p:xfrm>
          <a:off x="357188" y="4143375"/>
          <a:ext cx="1698625" cy="1077913"/>
        </p:xfrm>
        <a:graphic>
          <a:graphicData uri="http://schemas.openxmlformats.org/presentationml/2006/ole">
            <p:oleObj spid="_x0000_s21506" name="Формула" r:id="rId3" imgW="660240" imgH="419040" progId="Equation.3">
              <p:embed/>
            </p:oleObj>
          </a:graphicData>
        </a:graphic>
      </p:graphicFrame>
      <p:graphicFrame>
        <p:nvGraphicFramePr>
          <p:cNvPr id="76803" name="Object 16"/>
          <p:cNvGraphicFramePr>
            <a:graphicFrameLocks noChangeAspect="1"/>
          </p:cNvGraphicFramePr>
          <p:nvPr/>
        </p:nvGraphicFramePr>
        <p:xfrm>
          <a:off x="3563938" y="6021388"/>
          <a:ext cx="1824037" cy="669925"/>
        </p:xfrm>
        <a:graphic>
          <a:graphicData uri="http://schemas.openxmlformats.org/presentationml/2006/ole">
            <p:oleObj spid="_x0000_s21507" name="Формула" r:id="rId4" imgW="622080" imgH="228600" progId="Equation.3">
              <p:embed/>
            </p:oleObj>
          </a:graphicData>
        </a:graphic>
      </p:graphicFrame>
      <p:graphicFrame>
        <p:nvGraphicFramePr>
          <p:cNvPr id="76804" name="Object 17"/>
          <p:cNvGraphicFramePr>
            <a:graphicFrameLocks noChangeAspect="1"/>
          </p:cNvGraphicFramePr>
          <p:nvPr/>
        </p:nvGraphicFramePr>
        <p:xfrm>
          <a:off x="6948488" y="5084763"/>
          <a:ext cx="1728787" cy="1212850"/>
        </p:xfrm>
        <a:graphic>
          <a:graphicData uri="http://schemas.openxmlformats.org/presentationml/2006/ole">
            <p:oleObj spid="_x0000_s21508" name="Формула" r:id="rId5" imgW="596880" imgH="419040" progId="Equation.3">
              <p:embed/>
            </p:oleObj>
          </a:graphicData>
        </a:graphic>
      </p:graphicFrame>
      <p:graphicFrame>
        <p:nvGraphicFramePr>
          <p:cNvPr id="76805" name="Object 19"/>
          <p:cNvGraphicFramePr>
            <a:graphicFrameLocks noChangeAspect="1"/>
          </p:cNvGraphicFramePr>
          <p:nvPr/>
        </p:nvGraphicFramePr>
        <p:xfrm>
          <a:off x="5500688" y="1357313"/>
          <a:ext cx="2016125" cy="673100"/>
        </p:xfrm>
        <a:graphic>
          <a:graphicData uri="http://schemas.openxmlformats.org/presentationml/2006/ole">
            <p:oleObj spid="_x0000_s21509" name="Формула" r:id="rId6" imgW="647640" imgH="215640" progId="Equation.3">
              <p:embed/>
            </p:oleObj>
          </a:graphicData>
        </a:graphic>
      </p:graphicFrame>
      <p:sp>
        <p:nvSpPr>
          <p:cNvPr id="76815" name="Line 20"/>
          <p:cNvSpPr>
            <a:spLocks noChangeShapeType="1"/>
          </p:cNvSpPr>
          <p:nvPr/>
        </p:nvSpPr>
        <p:spPr bwMode="auto">
          <a:xfrm flipH="1">
            <a:off x="2700338" y="2862263"/>
            <a:ext cx="792162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6816" name="Line 21"/>
          <p:cNvSpPr>
            <a:spLocks noChangeShapeType="1"/>
          </p:cNvSpPr>
          <p:nvPr/>
        </p:nvSpPr>
        <p:spPr bwMode="auto">
          <a:xfrm>
            <a:off x="5076825" y="2862263"/>
            <a:ext cx="935038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6817" name="Line 22"/>
          <p:cNvSpPr>
            <a:spLocks noChangeShapeType="1"/>
          </p:cNvSpPr>
          <p:nvPr/>
        </p:nvSpPr>
        <p:spPr bwMode="auto">
          <a:xfrm flipH="1">
            <a:off x="4857750" y="4000500"/>
            <a:ext cx="655638" cy="500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6818" name="Line 23"/>
          <p:cNvSpPr>
            <a:spLocks noChangeShapeType="1"/>
          </p:cNvSpPr>
          <p:nvPr/>
        </p:nvSpPr>
        <p:spPr bwMode="auto">
          <a:xfrm>
            <a:off x="7358063" y="4000500"/>
            <a:ext cx="288925" cy="577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Прямоугольник 1"/>
          <p:cNvSpPr>
            <a:spLocks noChangeArrowheads="1"/>
          </p:cNvSpPr>
          <p:nvPr/>
        </p:nvSpPr>
        <p:spPr bwMode="auto">
          <a:xfrm>
            <a:off x="357188" y="571500"/>
            <a:ext cx="8501062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Начальным уровнем отсчета потенциальной энергии можно выбирать произвольно. Если начальный уровень отсчета не оговорен, то потенциальную энергию тела, лежащего на поверхности земли, считаем равной нулю.</a:t>
            </a:r>
            <a:endParaRPr lang="ru-RU" sz="2800" i="1"/>
          </a:p>
        </p:txBody>
      </p:sp>
      <p:sp>
        <p:nvSpPr>
          <p:cNvPr id="77828" name="Прямоугольник 2"/>
          <p:cNvSpPr>
            <a:spLocks noChangeArrowheads="1"/>
          </p:cNvSpPr>
          <p:nvPr/>
        </p:nvSpPr>
        <p:spPr bwMode="auto">
          <a:xfrm>
            <a:off x="357188" y="2928938"/>
            <a:ext cx="81438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Потенциальную энергию недеформированной пружины принимаем равной нулю.</a:t>
            </a:r>
          </a:p>
        </p:txBody>
      </p:sp>
      <p:graphicFrame>
        <p:nvGraphicFramePr>
          <p:cNvPr id="77826" name="Object 4"/>
          <p:cNvGraphicFramePr>
            <a:graphicFrameLocks noChangeAspect="1"/>
          </p:cNvGraphicFramePr>
          <p:nvPr/>
        </p:nvGraphicFramePr>
        <p:xfrm>
          <a:off x="357188" y="4143375"/>
          <a:ext cx="7286625" cy="950913"/>
        </p:xfrm>
        <a:graphic>
          <a:graphicData uri="http://schemas.openxmlformats.org/presentationml/2006/ole">
            <p:oleObj spid="_x0000_s22530" name="Формула" r:id="rId3" imgW="1752480" imgH="228600" progId="Equation.3">
              <p:embed/>
            </p:oleObj>
          </a:graphicData>
        </a:graphic>
      </p:graphicFrame>
      <p:sp>
        <p:nvSpPr>
          <p:cNvPr id="77829" name="Прямоугольник 4"/>
          <p:cNvSpPr>
            <a:spLocks noChangeArrowheads="1"/>
          </p:cNvSpPr>
          <p:nvPr/>
        </p:nvSpPr>
        <p:spPr bwMode="auto">
          <a:xfrm>
            <a:off x="214313" y="5286375"/>
            <a:ext cx="85010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закон сохранения энергии справедлив только для замкнутой системы действует только в потенциальных полях.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50" name="Object 32"/>
          <p:cNvGraphicFramePr>
            <a:graphicFrameLocks noChangeAspect="1"/>
          </p:cNvGraphicFramePr>
          <p:nvPr/>
        </p:nvGraphicFramePr>
        <p:xfrm>
          <a:off x="357188" y="642938"/>
          <a:ext cx="3017837" cy="1262062"/>
        </p:xfrm>
        <a:graphic>
          <a:graphicData uri="http://schemas.openxmlformats.org/presentationml/2006/ole">
            <p:oleObj spid="_x0000_s23554" name="Формула" r:id="rId3" imgW="1002960" imgH="419040" progId="Equation.3">
              <p:embed/>
            </p:oleObj>
          </a:graphicData>
        </a:graphic>
      </p:graphicFrame>
      <p:graphicFrame>
        <p:nvGraphicFramePr>
          <p:cNvPr id="78851" name="Object 67"/>
          <p:cNvGraphicFramePr>
            <a:graphicFrameLocks noChangeAspect="1"/>
          </p:cNvGraphicFramePr>
          <p:nvPr/>
        </p:nvGraphicFramePr>
        <p:xfrm>
          <a:off x="3786188" y="642938"/>
          <a:ext cx="2576512" cy="1196975"/>
        </p:xfrm>
        <a:graphic>
          <a:graphicData uri="http://schemas.openxmlformats.org/presentationml/2006/ole">
            <p:oleObj spid="_x0000_s23555" name="Формула" r:id="rId4" imgW="965160" imgH="419040" progId="Equation.3">
              <p:embed/>
            </p:oleObj>
          </a:graphicData>
        </a:graphic>
      </p:graphicFrame>
      <p:graphicFrame>
        <p:nvGraphicFramePr>
          <p:cNvPr id="78852" name="Object 4"/>
          <p:cNvGraphicFramePr>
            <a:graphicFrameLocks noChangeAspect="1"/>
          </p:cNvGraphicFramePr>
          <p:nvPr/>
        </p:nvGraphicFramePr>
        <p:xfrm>
          <a:off x="357188" y="2071688"/>
          <a:ext cx="3017837" cy="1262062"/>
        </p:xfrm>
        <a:graphic>
          <a:graphicData uri="http://schemas.openxmlformats.org/presentationml/2006/ole">
            <p:oleObj spid="_x0000_s23556" name="Формула" r:id="rId5" imgW="1002960" imgH="419040" progId="Equation.3">
              <p:embed/>
            </p:oleObj>
          </a:graphicData>
        </a:graphic>
      </p:graphicFrame>
      <p:sp>
        <p:nvSpPr>
          <p:cNvPr id="78853" name="TextBox 4"/>
          <p:cNvSpPr txBox="1">
            <a:spLocks noChangeArrowheads="1"/>
          </p:cNvSpPr>
          <p:nvPr/>
        </p:nvSpPr>
        <p:spPr bwMode="auto">
          <a:xfrm>
            <a:off x="642938" y="3429000"/>
            <a:ext cx="692943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Работа, совершенная  силой, действующей на тело в течении промежутка времени , численно равна  изменению энергии этого тела за этот промежуток времени.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71500" y="2643188"/>
            <a:ext cx="8077200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Замкнутая система тел</a:t>
            </a:r>
            <a:r>
              <a:rPr lang="ru-RU" sz="3200" dirty="0"/>
              <a:t> – это два или несколько тел взаимодействующих только между собой, и невзаимодействующих с другими телами.</a:t>
            </a:r>
          </a:p>
        </p:txBody>
      </p:sp>
      <p:sp>
        <p:nvSpPr>
          <p:cNvPr id="114691" name="Text Box 2"/>
          <p:cNvSpPr txBox="1">
            <a:spLocks noChangeArrowheads="1"/>
          </p:cNvSpPr>
          <p:nvPr/>
        </p:nvSpPr>
        <p:spPr bwMode="auto">
          <a:xfrm>
            <a:off x="900113" y="0"/>
            <a:ext cx="73580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/>
              <a:t>Закон сохранения импульса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2938" y="857250"/>
            <a:ext cx="80772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выполняется только для замкнутой системы тел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58261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Закон сохранения механической энергии.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28625" y="1714500"/>
            <a:ext cx="8353425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ПОДБРАСЫВАЯ ВВЕРХ МЯЧ, МЫ СООБЩАЕМ ЕМУ ЭНЕРГИЮ ДВИЖЕНИЯ – КИНЕТИЧЕСКУЮ ЭНЕРГИЮ. ПОДНЯВШИСЬ, МЯЧ ОСТАНАВЛИВАЕТСЯ, А ЗАТЕМ НАЧИНАЕТ ПАДАТЬ. В МОМЕНТ ОСТАНОВКИ (В ВЕРХНЕЙ ТОЧКЕ) ВСЯ КИНЕТИЧЕСКАЯ ЭНЕРГИЯ ПОЛНОСТЬЮ ПРЕВРАЩАЕТСЯ В ПОТЕНЦИАЛЬНУЮ. ПРИ ДВИЖЕНИИ ТЕЛА ВНИЗ ПРОИСХОДИТ ОБРАТНЫЙ ПРОЦЕСС.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3" descr="E:\Rabota\МоиДокуменеты\FIZIKA\5ЗаконСохраненияЭнергии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1500188"/>
            <a:ext cx="64262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5" name="TextBox 6"/>
          <p:cNvSpPr txBox="1">
            <a:spLocks noChangeArrowheads="1"/>
          </p:cNvSpPr>
          <p:nvPr/>
        </p:nvSpPr>
        <p:spPr bwMode="auto">
          <a:xfrm>
            <a:off x="1000125" y="1071563"/>
            <a:ext cx="357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1</a:t>
            </a:r>
            <a:endParaRPr lang="ru-RU" sz="2400"/>
          </a:p>
        </p:txBody>
      </p:sp>
      <p:sp>
        <p:nvSpPr>
          <p:cNvPr id="120836" name="TextBox 7"/>
          <p:cNvSpPr txBox="1">
            <a:spLocks noChangeArrowheads="1"/>
          </p:cNvSpPr>
          <p:nvPr/>
        </p:nvSpPr>
        <p:spPr bwMode="auto">
          <a:xfrm>
            <a:off x="2428875" y="1214438"/>
            <a:ext cx="357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2</a:t>
            </a:r>
            <a:endParaRPr lang="ru-RU" sz="2400"/>
          </a:p>
        </p:txBody>
      </p:sp>
      <p:sp>
        <p:nvSpPr>
          <p:cNvPr id="120837" name="TextBox 9"/>
          <p:cNvSpPr txBox="1">
            <a:spLocks noChangeArrowheads="1"/>
          </p:cNvSpPr>
          <p:nvPr/>
        </p:nvSpPr>
        <p:spPr bwMode="auto">
          <a:xfrm>
            <a:off x="4357688" y="2714625"/>
            <a:ext cx="357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3</a:t>
            </a:r>
            <a:endParaRPr lang="ru-RU" sz="2400"/>
          </a:p>
        </p:txBody>
      </p:sp>
      <p:sp>
        <p:nvSpPr>
          <p:cNvPr id="120838" name="TextBox 10"/>
          <p:cNvSpPr txBox="1">
            <a:spLocks noChangeArrowheads="1"/>
          </p:cNvSpPr>
          <p:nvPr/>
        </p:nvSpPr>
        <p:spPr bwMode="auto">
          <a:xfrm>
            <a:off x="5000625" y="3643313"/>
            <a:ext cx="357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4</a:t>
            </a:r>
            <a:endParaRPr lang="ru-RU" sz="2400"/>
          </a:p>
        </p:txBody>
      </p:sp>
      <p:sp>
        <p:nvSpPr>
          <p:cNvPr id="120839" name="TextBox 11"/>
          <p:cNvSpPr txBox="1">
            <a:spLocks noChangeArrowheads="1"/>
          </p:cNvSpPr>
          <p:nvPr/>
        </p:nvSpPr>
        <p:spPr bwMode="auto">
          <a:xfrm>
            <a:off x="5643563" y="4714875"/>
            <a:ext cx="357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5</a:t>
            </a:r>
            <a:endParaRPr lang="ru-RU" sz="2400"/>
          </a:p>
        </p:txBody>
      </p:sp>
      <p:sp>
        <p:nvSpPr>
          <p:cNvPr id="120840" name="TextBox 12"/>
          <p:cNvSpPr txBox="1">
            <a:spLocks noChangeArrowheads="1"/>
          </p:cNvSpPr>
          <p:nvPr/>
        </p:nvSpPr>
        <p:spPr bwMode="auto">
          <a:xfrm>
            <a:off x="7286625" y="5000625"/>
            <a:ext cx="357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6</a:t>
            </a:r>
            <a:endParaRPr lang="ru-RU" sz="2400"/>
          </a:p>
        </p:txBody>
      </p:sp>
      <p:sp>
        <p:nvSpPr>
          <p:cNvPr id="14" name="TextBox 13"/>
          <p:cNvSpPr txBox="1"/>
          <p:nvPr/>
        </p:nvSpPr>
        <p:spPr>
          <a:xfrm>
            <a:off x="428625" y="1714500"/>
            <a:ext cx="1000125" cy="919163"/>
          </a:xfrm>
          <a:prstGeom prst="roundRect">
            <a:avLst/>
          </a:prstGeom>
          <a:ln>
            <a:solidFill>
              <a:srgbClr val="FF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E=E</a:t>
            </a:r>
            <a:r>
              <a:rPr lang="ru-RU" sz="2400" dirty="0" err="1"/>
              <a:t>п</a:t>
            </a:r>
            <a:endParaRPr lang="ru-RU" sz="2400" dirty="0"/>
          </a:p>
          <a:p>
            <a:pPr>
              <a:defRPr/>
            </a:pPr>
            <a:r>
              <a:rPr lang="ru-RU" sz="2400" dirty="0"/>
              <a:t>Ек=0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71625" y="1857375"/>
            <a:ext cx="1785938" cy="511175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E=E</a:t>
            </a:r>
            <a:r>
              <a:rPr lang="ru-RU" sz="2400" dirty="0" err="1"/>
              <a:t>п</a:t>
            </a:r>
            <a:r>
              <a:rPr lang="en-US" sz="2400" baseline="-25000" dirty="0"/>
              <a:t>2</a:t>
            </a:r>
            <a:r>
              <a:rPr lang="en-US" sz="2400" dirty="0"/>
              <a:t>+E</a:t>
            </a:r>
            <a:r>
              <a:rPr lang="ru-RU" sz="2400" dirty="0"/>
              <a:t>к</a:t>
            </a:r>
            <a:r>
              <a:rPr lang="en-US" sz="2400" baseline="-25000" dirty="0"/>
              <a:t>2</a:t>
            </a:r>
            <a:endParaRPr lang="ru-RU" sz="2400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4714875" y="1285875"/>
            <a:ext cx="3500438" cy="20097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E=E</a:t>
            </a:r>
            <a:r>
              <a:rPr lang="ru-RU" sz="2400" dirty="0" err="1"/>
              <a:t>п</a:t>
            </a:r>
            <a:r>
              <a:rPr lang="en-US" sz="2400" baseline="-25000" dirty="0"/>
              <a:t>3</a:t>
            </a:r>
            <a:r>
              <a:rPr lang="en-US" sz="2400" dirty="0"/>
              <a:t>+E</a:t>
            </a:r>
            <a:r>
              <a:rPr lang="ru-RU" sz="2400" dirty="0"/>
              <a:t>к</a:t>
            </a:r>
            <a:r>
              <a:rPr lang="en-US" sz="2400" baseline="-25000" dirty="0"/>
              <a:t>3</a:t>
            </a:r>
            <a:endParaRPr lang="ru-RU" sz="2400" baseline="-25000" dirty="0"/>
          </a:p>
          <a:p>
            <a:pPr>
              <a:defRPr/>
            </a:pPr>
            <a:r>
              <a:rPr lang="en-US" sz="2400" dirty="0"/>
              <a:t>E</a:t>
            </a:r>
            <a:r>
              <a:rPr lang="ru-RU" sz="2400" dirty="0" err="1"/>
              <a:t>п</a:t>
            </a:r>
            <a:r>
              <a:rPr lang="en-US" sz="2400" baseline="-25000" dirty="0"/>
              <a:t>3</a:t>
            </a:r>
            <a:r>
              <a:rPr lang="ru-RU" sz="2400" dirty="0"/>
              <a:t>=0,5</a:t>
            </a:r>
            <a:r>
              <a:rPr lang="en-US" sz="2400" dirty="0"/>
              <a:t>E</a:t>
            </a:r>
            <a:endParaRPr lang="ru-RU" sz="2400" dirty="0"/>
          </a:p>
          <a:p>
            <a:pPr>
              <a:defRPr/>
            </a:pPr>
            <a:r>
              <a:rPr lang="en-US" sz="2400" dirty="0"/>
              <a:t>E</a:t>
            </a:r>
            <a:r>
              <a:rPr lang="ru-RU" sz="2400" dirty="0" err="1"/>
              <a:t>п</a:t>
            </a:r>
            <a:r>
              <a:rPr lang="en-US" sz="2400" baseline="-25000" dirty="0"/>
              <a:t>3</a:t>
            </a:r>
            <a:r>
              <a:rPr lang="ru-RU" sz="2400" dirty="0"/>
              <a:t>=</a:t>
            </a:r>
            <a:r>
              <a:rPr lang="en-US" sz="2400" dirty="0"/>
              <a:t>E</a:t>
            </a:r>
            <a:r>
              <a:rPr lang="ru-RU" sz="2400" dirty="0"/>
              <a:t>к</a:t>
            </a:r>
            <a:r>
              <a:rPr lang="en-US" sz="2400" baseline="-25000" dirty="0"/>
              <a:t>3</a:t>
            </a:r>
            <a:r>
              <a:rPr lang="ru-RU" sz="2400" dirty="0"/>
              <a:t>=0,5</a:t>
            </a:r>
            <a:r>
              <a:rPr lang="en-US" sz="2400" dirty="0"/>
              <a:t>E</a:t>
            </a:r>
            <a:endParaRPr lang="ru-RU" sz="2400" baseline="-25000" dirty="0"/>
          </a:p>
          <a:p>
            <a:pPr>
              <a:defRPr/>
            </a:pPr>
            <a:r>
              <a:rPr lang="ru-RU" sz="2400" baseline="-25000" dirty="0"/>
              <a:t>или</a:t>
            </a:r>
          </a:p>
          <a:p>
            <a:pPr>
              <a:defRPr/>
            </a:pPr>
            <a:r>
              <a:rPr lang="en-US" sz="2400" dirty="0"/>
              <a:t>E=</a:t>
            </a:r>
            <a:r>
              <a:rPr lang="ru-RU" sz="2400" dirty="0"/>
              <a:t>2</a:t>
            </a:r>
            <a:r>
              <a:rPr lang="en-US" sz="2400" dirty="0"/>
              <a:t>E</a:t>
            </a:r>
            <a:r>
              <a:rPr lang="ru-RU" sz="2400" dirty="0" err="1"/>
              <a:t>п</a:t>
            </a:r>
            <a:r>
              <a:rPr lang="en-US" sz="2400" baseline="-25000" dirty="0"/>
              <a:t>3</a:t>
            </a:r>
            <a:r>
              <a:rPr lang="ru-RU" sz="2400" dirty="0"/>
              <a:t>=2</a:t>
            </a:r>
            <a:r>
              <a:rPr lang="en-US" sz="2400" dirty="0"/>
              <a:t>E</a:t>
            </a:r>
            <a:r>
              <a:rPr lang="ru-RU" sz="2400" dirty="0"/>
              <a:t>к</a:t>
            </a:r>
            <a:r>
              <a:rPr lang="en-US" sz="2400" baseline="-25000" dirty="0"/>
              <a:t>3</a:t>
            </a:r>
            <a:endParaRPr lang="ru-RU" sz="2400" baseline="-25000" dirty="0"/>
          </a:p>
        </p:txBody>
      </p:sp>
      <p:sp>
        <p:nvSpPr>
          <p:cNvPr id="18" name="Овал 17"/>
          <p:cNvSpPr/>
          <p:nvPr/>
        </p:nvSpPr>
        <p:spPr>
          <a:xfrm>
            <a:off x="4286250" y="3000375"/>
            <a:ext cx="214313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cxnSp>
        <p:nvCxnSpPr>
          <p:cNvPr id="20" name="Прямая со стрелкой 19"/>
          <p:cNvCxnSpPr/>
          <p:nvPr/>
        </p:nvCxnSpPr>
        <p:spPr>
          <a:xfrm rot="5400000" flipH="1" flipV="1">
            <a:off x="-1573212" y="3143250"/>
            <a:ext cx="38592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63525" y="5000625"/>
            <a:ext cx="7380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85750" y="1500188"/>
            <a:ext cx="214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848" name="TextBox 27"/>
          <p:cNvSpPr txBox="1">
            <a:spLocks noChangeArrowheads="1"/>
          </p:cNvSpPr>
          <p:nvPr/>
        </p:nvSpPr>
        <p:spPr bwMode="auto">
          <a:xfrm>
            <a:off x="357188" y="4643438"/>
            <a:ext cx="4905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0</a:t>
            </a:r>
          </a:p>
        </p:txBody>
      </p:sp>
      <p:sp>
        <p:nvSpPr>
          <p:cNvPr id="120849" name="TextBox 29"/>
          <p:cNvSpPr txBox="1">
            <a:spLocks noChangeArrowheads="1"/>
          </p:cNvSpPr>
          <p:nvPr/>
        </p:nvSpPr>
        <p:spPr bwMode="auto">
          <a:xfrm>
            <a:off x="500063" y="1285875"/>
            <a:ext cx="357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h</a:t>
            </a:r>
            <a:endParaRPr lang="ru-RU" sz="2400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rot="10800000">
            <a:off x="357188" y="3143250"/>
            <a:ext cx="38576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851" name="TextBox 33"/>
          <p:cNvSpPr txBox="1">
            <a:spLocks noChangeArrowheads="1"/>
          </p:cNvSpPr>
          <p:nvPr/>
        </p:nvSpPr>
        <p:spPr bwMode="auto">
          <a:xfrm>
            <a:off x="357188" y="3143250"/>
            <a:ext cx="7858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h/2</a:t>
            </a:r>
            <a:endParaRPr lang="ru-RU" sz="2400"/>
          </a:p>
        </p:txBody>
      </p:sp>
      <p:sp>
        <p:nvSpPr>
          <p:cNvPr id="38" name="Овал 37"/>
          <p:cNvSpPr/>
          <p:nvPr/>
        </p:nvSpPr>
        <p:spPr>
          <a:xfrm>
            <a:off x="1000125" y="1428750"/>
            <a:ext cx="214313" cy="214313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39" name="Овал 38"/>
          <p:cNvSpPr/>
          <p:nvPr/>
        </p:nvSpPr>
        <p:spPr>
          <a:xfrm>
            <a:off x="2428875" y="1571625"/>
            <a:ext cx="214313" cy="21431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40" name="Овал 39"/>
          <p:cNvSpPr/>
          <p:nvPr/>
        </p:nvSpPr>
        <p:spPr>
          <a:xfrm>
            <a:off x="5072063" y="4000500"/>
            <a:ext cx="214312" cy="21431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41" name="Овал 40"/>
          <p:cNvSpPr/>
          <p:nvPr/>
        </p:nvSpPr>
        <p:spPr>
          <a:xfrm>
            <a:off x="5786438" y="4500563"/>
            <a:ext cx="214312" cy="21431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42" name="Овал 41"/>
          <p:cNvSpPr/>
          <p:nvPr/>
        </p:nvSpPr>
        <p:spPr>
          <a:xfrm>
            <a:off x="7286625" y="4857750"/>
            <a:ext cx="214313" cy="21431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43" name="TextBox 42"/>
          <p:cNvSpPr txBox="1"/>
          <p:nvPr/>
        </p:nvSpPr>
        <p:spPr>
          <a:xfrm>
            <a:off x="5500688" y="3357563"/>
            <a:ext cx="3143250" cy="919162"/>
          </a:xfrm>
          <a:prstGeom prst="roundRect">
            <a:avLst/>
          </a:prstGeom>
          <a:ln>
            <a:solidFill>
              <a:srgbClr val="FF9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E=E</a:t>
            </a:r>
            <a:r>
              <a:rPr lang="ru-RU" sz="2400" dirty="0" err="1"/>
              <a:t>п</a:t>
            </a:r>
            <a:r>
              <a:rPr lang="en-US" sz="2400" baseline="-25000" dirty="0"/>
              <a:t>4</a:t>
            </a:r>
            <a:r>
              <a:rPr lang="en-US" sz="2400" dirty="0"/>
              <a:t>+E</a:t>
            </a:r>
            <a:r>
              <a:rPr lang="ru-RU" sz="2400" dirty="0"/>
              <a:t>к</a:t>
            </a:r>
            <a:r>
              <a:rPr lang="en-US" sz="2400" baseline="-25000" dirty="0"/>
              <a:t>4</a:t>
            </a:r>
            <a:endParaRPr lang="ru-RU" sz="2400" baseline="-25000" dirty="0"/>
          </a:p>
          <a:p>
            <a:pPr>
              <a:defRPr/>
            </a:pPr>
            <a:r>
              <a:rPr lang="en-US" sz="2400" dirty="0"/>
              <a:t>E</a:t>
            </a:r>
            <a:r>
              <a:rPr lang="ru-RU" sz="2400" dirty="0" err="1"/>
              <a:t>п</a:t>
            </a:r>
            <a:r>
              <a:rPr lang="en-US" sz="2400" baseline="-25000" dirty="0"/>
              <a:t>4</a:t>
            </a:r>
            <a:r>
              <a:rPr lang="ru-RU" sz="2400" dirty="0"/>
              <a:t>=1/4</a:t>
            </a:r>
            <a:r>
              <a:rPr lang="en-US" sz="2400" dirty="0"/>
              <a:t>E</a:t>
            </a:r>
            <a:r>
              <a:rPr lang="ru-RU" sz="2400" dirty="0"/>
              <a:t>;   </a:t>
            </a:r>
            <a:r>
              <a:rPr lang="en-US" sz="2400" dirty="0"/>
              <a:t>E</a:t>
            </a:r>
            <a:r>
              <a:rPr lang="ru-RU" sz="2400" dirty="0"/>
              <a:t>к</a:t>
            </a:r>
            <a:r>
              <a:rPr lang="en-US" sz="2400" baseline="-25000" dirty="0"/>
              <a:t>4</a:t>
            </a:r>
            <a:r>
              <a:rPr lang="ru-RU" sz="2400" dirty="0"/>
              <a:t>=3/4</a:t>
            </a:r>
            <a:r>
              <a:rPr lang="en-US" sz="2400" dirty="0"/>
              <a:t>E</a:t>
            </a:r>
            <a:r>
              <a:rPr lang="ru-RU" sz="2400" dirty="0"/>
              <a:t>;</a:t>
            </a:r>
            <a:endParaRPr lang="ru-RU" sz="2400" baseline="-25000" dirty="0"/>
          </a:p>
        </p:txBody>
      </p:sp>
      <p:sp>
        <p:nvSpPr>
          <p:cNvPr id="45" name="TextBox 44"/>
          <p:cNvSpPr txBox="1"/>
          <p:nvPr/>
        </p:nvSpPr>
        <p:spPr>
          <a:xfrm>
            <a:off x="4143375" y="4429125"/>
            <a:ext cx="1500188" cy="919163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E=E</a:t>
            </a:r>
            <a:r>
              <a:rPr lang="ru-RU" sz="2400" dirty="0" err="1"/>
              <a:t>п</a:t>
            </a:r>
            <a:r>
              <a:rPr lang="en-US" sz="2400" baseline="-25000" dirty="0"/>
              <a:t>5</a:t>
            </a:r>
            <a:r>
              <a:rPr lang="en-US" sz="2400" dirty="0"/>
              <a:t>+E</a:t>
            </a:r>
            <a:r>
              <a:rPr lang="ru-RU" sz="2400" dirty="0"/>
              <a:t>к</a:t>
            </a:r>
            <a:r>
              <a:rPr lang="en-US" sz="2400" baseline="-25000" dirty="0"/>
              <a:t>5</a:t>
            </a:r>
            <a:endParaRPr lang="ru-RU" sz="2400" baseline="-25000" dirty="0"/>
          </a:p>
        </p:txBody>
      </p:sp>
      <p:sp>
        <p:nvSpPr>
          <p:cNvPr id="46" name="TextBox 45"/>
          <p:cNvSpPr txBox="1"/>
          <p:nvPr/>
        </p:nvSpPr>
        <p:spPr>
          <a:xfrm>
            <a:off x="7572375" y="4714875"/>
            <a:ext cx="1000125" cy="91916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E=E</a:t>
            </a:r>
            <a:r>
              <a:rPr lang="ru-RU" sz="2400" dirty="0"/>
              <a:t>к</a:t>
            </a:r>
          </a:p>
          <a:p>
            <a:pPr>
              <a:defRPr/>
            </a:pPr>
            <a:r>
              <a:rPr lang="ru-RU" sz="2400" dirty="0"/>
              <a:t>Еп=0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357188" y="4143375"/>
            <a:ext cx="46434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861" name="TextBox 50"/>
          <p:cNvSpPr txBox="1">
            <a:spLocks noChangeArrowheads="1"/>
          </p:cNvSpPr>
          <p:nvPr/>
        </p:nvSpPr>
        <p:spPr bwMode="auto">
          <a:xfrm>
            <a:off x="357188" y="4071938"/>
            <a:ext cx="7858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h/</a:t>
            </a:r>
            <a:r>
              <a:rPr lang="ru-RU" sz="240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ext Box 4"/>
          <p:cNvSpPr txBox="1">
            <a:spLocks noChangeArrowheads="1"/>
          </p:cNvSpPr>
          <p:nvPr/>
        </p:nvSpPr>
        <p:spPr bwMode="auto">
          <a:xfrm>
            <a:off x="231775" y="927100"/>
            <a:ext cx="8661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Arial" charset="0"/>
              </a:rPr>
              <a:t>Если присутствуют неконсервативные силы (диссипативные: например силы трения), то закон сохранения энергии имеет вид:</a:t>
            </a:r>
          </a:p>
        </p:txBody>
      </p:sp>
      <p:graphicFrame>
        <p:nvGraphicFramePr>
          <p:cNvPr id="79874" name="Object 5"/>
          <p:cNvGraphicFramePr>
            <a:graphicFrameLocks noChangeAspect="1"/>
          </p:cNvGraphicFramePr>
          <p:nvPr/>
        </p:nvGraphicFramePr>
        <p:xfrm>
          <a:off x="1979613" y="2852738"/>
          <a:ext cx="4867275" cy="1509712"/>
        </p:xfrm>
        <a:graphic>
          <a:graphicData uri="http://schemas.openxmlformats.org/presentationml/2006/ole">
            <p:oleObj spid="_x0000_s24578" name="Формула" r:id="rId3" imgW="1638000" imgH="507960" progId="Equation.3">
              <p:embed/>
            </p:oleObj>
          </a:graphicData>
        </a:graphic>
      </p:graphicFrame>
      <p:sp>
        <p:nvSpPr>
          <p:cNvPr id="79876" name="Oval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388350" y="6381750"/>
            <a:ext cx="576263" cy="215900"/>
          </a:xfrm>
          <a:prstGeom prst="ellipse">
            <a:avLst/>
          </a:prstGeom>
          <a:gradFill rotWithShape="1">
            <a:gsLst>
              <a:gs pos="0">
                <a:srgbClr val="FFFFDB"/>
              </a:gs>
              <a:gs pos="100000">
                <a:srgbClr val="A9A99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9877" name="Text Box 7"/>
          <p:cNvSpPr txBox="1">
            <a:spLocks noChangeArrowheads="1"/>
          </p:cNvSpPr>
          <p:nvPr/>
        </p:nvSpPr>
        <p:spPr bwMode="auto">
          <a:xfrm>
            <a:off x="1042988" y="0"/>
            <a:ext cx="6924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Arial" charset="0"/>
              </a:rPr>
              <a:t>Закон сохранения энергии</a:t>
            </a:r>
          </a:p>
        </p:txBody>
      </p:sp>
      <p:sp>
        <p:nvSpPr>
          <p:cNvPr id="79878" name="Прямоугольник 5"/>
          <p:cNvSpPr>
            <a:spLocks noChangeArrowheads="1"/>
          </p:cNvSpPr>
          <p:nvPr/>
        </p:nvSpPr>
        <p:spPr bwMode="auto">
          <a:xfrm>
            <a:off x="500063" y="4929188"/>
            <a:ext cx="83581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C00000"/>
                </a:solidFill>
              </a:rPr>
              <a:t>Работа против сил трения превращается в </a:t>
            </a:r>
            <a:r>
              <a:rPr lang="ru-RU" sz="2800" b="1">
                <a:solidFill>
                  <a:srgbClr val="C00000"/>
                </a:solidFill>
              </a:rPr>
              <a:t>тепловую энергию</a:t>
            </a:r>
            <a:r>
              <a:rPr lang="ru-RU" sz="2800">
                <a:solidFill>
                  <a:srgbClr val="C0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8" name="Picture 6" descr="Coll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4292600"/>
            <a:ext cx="295275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Text Box 2"/>
          <p:cNvSpPr txBox="1">
            <a:spLocks noChangeArrowheads="1"/>
          </p:cNvSpPr>
          <p:nvPr/>
        </p:nvSpPr>
        <p:spPr bwMode="auto">
          <a:xfrm>
            <a:off x="900113" y="0"/>
            <a:ext cx="73580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/>
              <a:t>Закон сохранения импульса</a:t>
            </a:r>
          </a:p>
        </p:txBody>
      </p:sp>
      <p:graphicFrame>
        <p:nvGraphicFramePr>
          <p:cNvPr id="57346" name="Object 3"/>
          <p:cNvGraphicFramePr>
            <a:graphicFrameLocks noChangeAspect="1"/>
          </p:cNvGraphicFramePr>
          <p:nvPr/>
        </p:nvGraphicFramePr>
        <p:xfrm>
          <a:off x="179388" y="1125538"/>
          <a:ext cx="5688012" cy="2935287"/>
        </p:xfrm>
        <a:graphic>
          <a:graphicData uri="http://schemas.openxmlformats.org/presentationml/2006/ole">
            <p:oleObj spid="_x0000_s2050" name="Формула" r:id="rId4" imgW="1866600" imgH="965160" progId="Equation.3">
              <p:embed/>
            </p:oleObj>
          </a:graphicData>
        </a:graphic>
      </p:graphicFrame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468313" y="4508500"/>
          <a:ext cx="4176712" cy="993775"/>
        </p:xfrm>
        <a:graphic>
          <a:graphicData uri="http://schemas.openxmlformats.org/presentationml/2006/ole">
            <p:oleObj spid="_x0000_s2051" name="Формула" r:id="rId5" imgW="1066680" imgH="253800" progId="Equation.3">
              <p:embed/>
            </p:oleObj>
          </a:graphicData>
        </a:graphic>
      </p:graphicFrame>
      <p:pic>
        <p:nvPicPr>
          <p:cNvPr id="33797" name="Picture 5" descr="Ball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1863" y="1125538"/>
            <a:ext cx="295275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1" name="Rectangle 8"/>
          <p:cNvSpPr>
            <a:spLocks noChangeArrowheads="1"/>
          </p:cNvSpPr>
          <p:nvPr/>
        </p:nvSpPr>
        <p:spPr bwMode="auto">
          <a:xfrm>
            <a:off x="6011863" y="1125538"/>
            <a:ext cx="2952750" cy="2232025"/>
          </a:xfrm>
          <a:prstGeom prst="rect">
            <a:avLst/>
          </a:prstGeom>
          <a:noFill/>
          <a:ln w="28575">
            <a:pattFill prst="lgConfetti">
              <a:fgClr>
                <a:srgbClr val="162C00"/>
              </a:fgClr>
              <a:bgClr>
                <a:srgbClr val="FFFFDB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352" name="Rectangle 9"/>
          <p:cNvSpPr>
            <a:spLocks noChangeArrowheads="1"/>
          </p:cNvSpPr>
          <p:nvPr/>
        </p:nvSpPr>
        <p:spPr bwMode="auto">
          <a:xfrm>
            <a:off x="6011863" y="4292600"/>
            <a:ext cx="2952750" cy="2232025"/>
          </a:xfrm>
          <a:prstGeom prst="rect">
            <a:avLst/>
          </a:prstGeom>
          <a:noFill/>
          <a:ln w="28575">
            <a:pattFill prst="lgConfetti">
              <a:fgClr>
                <a:srgbClr val="162C00"/>
              </a:fgClr>
              <a:bgClr>
                <a:srgbClr val="FFFFDB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353" name="Oval 10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388350" y="6381750"/>
            <a:ext cx="576263" cy="215900"/>
          </a:xfrm>
          <a:prstGeom prst="ellipse">
            <a:avLst/>
          </a:prstGeom>
          <a:gradFill rotWithShape="1">
            <a:gsLst>
              <a:gs pos="0">
                <a:srgbClr val="FFFFDB"/>
              </a:gs>
              <a:gs pos="100000">
                <a:srgbClr val="A9A99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5" name="Picture 9" descr="Coll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2781300"/>
            <a:ext cx="4752975" cy="350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3" name="Text Box 4"/>
          <p:cNvSpPr txBox="1">
            <a:spLocks noChangeArrowheads="1"/>
          </p:cNvSpPr>
          <p:nvPr/>
        </p:nvSpPr>
        <p:spPr bwMode="auto">
          <a:xfrm>
            <a:off x="900113" y="0"/>
            <a:ext cx="73580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/>
              <a:t>Закон сохранения импульса</a:t>
            </a:r>
          </a:p>
        </p:txBody>
      </p:sp>
      <p:graphicFrame>
        <p:nvGraphicFramePr>
          <p:cNvPr id="58370" name="Object 5"/>
          <p:cNvGraphicFramePr>
            <a:graphicFrameLocks noChangeAspect="1"/>
          </p:cNvGraphicFramePr>
          <p:nvPr/>
        </p:nvGraphicFramePr>
        <p:xfrm>
          <a:off x="250825" y="1196975"/>
          <a:ext cx="5145088" cy="695325"/>
        </p:xfrm>
        <a:graphic>
          <a:graphicData uri="http://schemas.openxmlformats.org/presentationml/2006/ole">
            <p:oleObj spid="_x0000_s3074" name="Формула" r:id="rId4" imgW="1688760" imgH="228600" progId="Equation.3">
              <p:embed/>
            </p:oleObj>
          </a:graphicData>
        </a:graphic>
      </p:graphicFrame>
      <p:graphicFrame>
        <p:nvGraphicFramePr>
          <p:cNvPr id="58371" name="Object 6"/>
          <p:cNvGraphicFramePr>
            <a:graphicFrameLocks noChangeAspect="1"/>
          </p:cNvGraphicFramePr>
          <p:nvPr/>
        </p:nvGraphicFramePr>
        <p:xfrm>
          <a:off x="323850" y="1916113"/>
          <a:ext cx="3382963" cy="804862"/>
        </p:xfrm>
        <a:graphic>
          <a:graphicData uri="http://schemas.openxmlformats.org/presentationml/2006/ole">
            <p:oleObj spid="_x0000_s3075" name="Формула" r:id="rId5" imgW="1066680" imgH="253800" progId="Equation.3">
              <p:embed/>
            </p:oleObj>
          </a:graphicData>
        </a:graphic>
      </p:graphicFrame>
      <p:pic>
        <p:nvPicPr>
          <p:cNvPr id="29706" name="Picture 10" descr="Collc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1050" y="2781300"/>
            <a:ext cx="4752975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8" descr="Colla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51050" y="2781300"/>
            <a:ext cx="475297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Picture 11" descr="Colld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51050" y="2781300"/>
            <a:ext cx="4752975" cy="350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7" name="Text Box 12"/>
          <p:cNvSpPr txBox="1">
            <a:spLocks noChangeArrowheads="1"/>
          </p:cNvSpPr>
          <p:nvPr/>
        </p:nvSpPr>
        <p:spPr bwMode="auto">
          <a:xfrm>
            <a:off x="6443663" y="2205038"/>
            <a:ext cx="2198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Arial" charset="0"/>
              </a:rPr>
              <a:t>упругий удар</a:t>
            </a:r>
          </a:p>
        </p:txBody>
      </p:sp>
      <p:sp>
        <p:nvSpPr>
          <p:cNvPr id="58378" name="Rectangle 13"/>
          <p:cNvSpPr>
            <a:spLocks noChangeArrowheads="1"/>
          </p:cNvSpPr>
          <p:nvPr/>
        </p:nvSpPr>
        <p:spPr bwMode="auto">
          <a:xfrm>
            <a:off x="2051050" y="2781300"/>
            <a:ext cx="4752975" cy="3671888"/>
          </a:xfrm>
          <a:prstGeom prst="rect">
            <a:avLst/>
          </a:prstGeom>
          <a:noFill/>
          <a:ln w="38100">
            <a:pattFill prst="lgConfetti">
              <a:fgClr>
                <a:srgbClr val="162C00"/>
              </a:fgClr>
              <a:bgClr>
                <a:srgbClr val="FFFFDB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379" name="Oval 14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8388350" y="6381750"/>
            <a:ext cx="576263" cy="215900"/>
          </a:xfrm>
          <a:prstGeom prst="ellipse">
            <a:avLst/>
          </a:prstGeom>
          <a:gradFill rotWithShape="1">
            <a:gsLst>
              <a:gs pos="0">
                <a:srgbClr val="FFFFDB"/>
              </a:gs>
              <a:gs pos="100000">
                <a:srgbClr val="A9A99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3203575" y="765175"/>
            <a:ext cx="1365250" cy="1008063"/>
            <a:chOff x="2026" y="1253"/>
            <a:chExt cx="860" cy="635"/>
          </a:xfrm>
        </p:grpSpPr>
        <p:sp>
          <p:nvSpPr>
            <p:cNvPr id="59419" name="Oval 16"/>
            <p:cNvSpPr>
              <a:spLocks noChangeArrowheads="1"/>
            </p:cNvSpPr>
            <p:nvPr/>
          </p:nvSpPr>
          <p:spPr bwMode="auto">
            <a:xfrm>
              <a:off x="2154" y="1570"/>
              <a:ext cx="317" cy="31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59400" name="Object 20"/>
            <p:cNvGraphicFramePr>
              <a:graphicFrameLocks noChangeAspect="1"/>
            </p:cNvGraphicFramePr>
            <p:nvPr/>
          </p:nvGraphicFramePr>
          <p:xfrm>
            <a:off x="2026" y="1253"/>
            <a:ext cx="860" cy="324"/>
          </p:xfrm>
          <a:graphic>
            <a:graphicData uri="http://schemas.openxmlformats.org/presentationml/2006/ole">
              <p:oleObj spid="_x0000_s4104" name="Формула" r:id="rId3" imgW="571320" imgH="215640" progId="Equation.3">
                <p:embed/>
              </p:oleObj>
            </a:graphicData>
          </a:graphic>
        </p:graphicFrame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1403350" y="836613"/>
            <a:ext cx="1274763" cy="936625"/>
            <a:chOff x="884" y="1298"/>
            <a:chExt cx="803" cy="590"/>
          </a:xfrm>
        </p:grpSpPr>
        <p:sp>
          <p:nvSpPr>
            <p:cNvPr id="59416" name="Oval 15"/>
            <p:cNvSpPr>
              <a:spLocks noChangeArrowheads="1"/>
            </p:cNvSpPr>
            <p:nvPr/>
          </p:nvSpPr>
          <p:spPr bwMode="auto">
            <a:xfrm>
              <a:off x="884" y="1525"/>
              <a:ext cx="363" cy="36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" name="Group 17"/>
            <p:cNvGrpSpPr>
              <a:grpSpLocks/>
            </p:cNvGrpSpPr>
            <p:nvPr/>
          </p:nvGrpSpPr>
          <p:grpSpPr bwMode="auto">
            <a:xfrm>
              <a:off x="1066" y="1298"/>
              <a:ext cx="621" cy="409"/>
              <a:chOff x="1066" y="935"/>
              <a:chExt cx="621" cy="409"/>
            </a:xfrm>
          </p:grpSpPr>
          <p:sp>
            <p:nvSpPr>
              <p:cNvPr id="59418" name="Line 18"/>
              <p:cNvSpPr>
                <a:spLocks noChangeShapeType="1"/>
              </p:cNvSpPr>
              <p:nvPr/>
            </p:nvSpPr>
            <p:spPr bwMode="auto">
              <a:xfrm>
                <a:off x="1066" y="1344"/>
                <a:ext cx="40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graphicFrame>
            <p:nvGraphicFramePr>
              <p:cNvPr id="59399" name="Object 19"/>
              <p:cNvGraphicFramePr>
                <a:graphicFrameLocks noChangeAspect="1"/>
              </p:cNvGraphicFramePr>
              <p:nvPr/>
            </p:nvGraphicFramePr>
            <p:xfrm>
              <a:off x="1228" y="935"/>
              <a:ext cx="459" cy="324"/>
            </p:xfrm>
            <a:graphic>
              <a:graphicData uri="http://schemas.openxmlformats.org/presentationml/2006/ole">
                <p:oleObj spid="_x0000_s4103" name="Формула" r:id="rId4" imgW="304560" imgH="215640" progId="Equation.3">
                  <p:embed/>
                </p:oleObj>
              </a:graphicData>
            </a:graphic>
          </p:graphicFrame>
        </p:grpSp>
      </p:grpSp>
      <p:sp>
        <p:nvSpPr>
          <p:cNvPr id="59403" name="Text Box 2"/>
          <p:cNvSpPr txBox="1">
            <a:spLocks noChangeArrowheads="1"/>
          </p:cNvSpPr>
          <p:nvPr/>
        </p:nvSpPr>
        <p:spPr bwMode="auto">
          <a:xfrm>
            <a:off x="900113" y="0"/>
            <a:ext cx="73580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/>
              <a:t>Закон сохранения импульса</a:t>
            </a:r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250825" y="3213100"/>
          <a:ext cx="4991100" cy="1390650"/>
        </p:xfrm>
        <a:graphic>
          <a:graphicData uri="http://schemas.openxmlformats.org/presentationml/2006/ole">
            <p:oleObj spid="_x0000_s4098" name="Формула" r:id="rId5" imgW="1638000" imgH="457200" progId="Equation.3">
              <p:embed/>
            </p:oleObj>
          </a:graphicData>
        </a:graphic>
      </p:graphicFrame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250825" y="4652963"/>
          <a:ext cx="3457575" cy="1644650"/>
        </p:xfrm>
        <a:graphic>
          <a:graphicData uri="http://schemas.openxmlformats.org/presentationml/2006/ole">
            <p:oleObj spid="_x0000_s4099" name="Формула" r:id="rId6" imgW="1066680" imgH="507960" progId="Equation.3">
              <p:embed/>
            </p:oleObj>
          </a:graphicData>
        </a:graphic>
      </p:graphicFrame>
      <p:sp>
        <p:nvSpPr>
          <p:cNvPr id="59404" name="Line 6"/>
          <p:cNvSpPr>
            <a:spLocks noChangeShapeType="1"/>
          </p:cNvSpPr>
          <p:nvPr/>
        </p:nvSpPr>
        <p:spPr bwMode="auto">
          <a:xfrm>
            <a:off x="971550" y="1773238"/>
            <a:ext cx="5761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2775" name="Oval 7"/>
          <p:cNvSpPr>
            <a:spLocks noChangeArrowheads="1"/>
          </p:cNvSpPr>
          <p:nvPr/>
        </p:nvSpPr>
        <p:spPr bwMode="auto">
          <a:xfrm>
            <a:off x="1403350" y="1196975"/>
            <a:ext cx="576263" cy="57626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6" name="Oval 8"/>
          <p:cNvSpPr>
            <a:spLocks noChangeArrowheads="1"/>
          </p:cNvSpPr>
          <p:nvPr/>
        </p:nvSpPr>
        <p:spPr bwMode="auto">
          <a:xfrm>
            <a:off x="3419475" y="1268413"/>
            <a:ext cx="503238" cy="5048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1692275" y="836613"/>
            <a:ext cx="985838" cy="649287"/>
            <a:chOff x="1066" y="935"/>
            <a:chExt cx="621" cy="409"/>
          </a:xfrm>
        </p:grpSpPr>
        <p:sp>
          <p:nvSpPr>
            <p:cNvPr id="59415" name="Line 9"/>
            <p:cNvSpPr>
              <a:spLocks noChangeShapeType="1"/>
            </p:cNvSpPr>
            <p:nvPr/>
          </p:nvSpPr>
          <p:spPr bwMode="auto">
            <a:xfrm>
              <a:off x="1066" y="1344"/>
              <a:ext cx="4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59398" name="Object 10"/>
            <p:cNvGraphicFramePr>
              <a:graphicFrameLocks noChangeAspect="1"/>
            </p:cNvGraphicFramePr>
            <p:nvPr/>
          </p:nvGraphicFramePr>
          <p:xfrm>
            <a:off x="1228" y="935"/>
            <a:ext cx="459" cy="324"/>
          </p:xfrm>
          <a:graphic>
            <a:graphicData uri="http://schemas.openxmlformats.org/presentationml/2006/ole">
              <p:oleObj spid="_x0000_s4102" name="Формула" r:id="rId7" imgW="304560" imgH="215640" progId="Equation.3">
                <p:embed/>
              </p:oleObj>
            </a:graphicData>
          </a:graphic>
        </p:graphicFrame>
      </p:grpSp>
      <p:graphicFrame>
        <p:nvGraphicFramePr>
          <p:cNvPr id="32780" name="Object 12"/>
          <p:cNvGraphicFramePr>
            <a:graphicFrameLocks noChangeAspect="1"/>
          </p:cNvGraphicFramePr>
          <p:nvPr/>
        </p:nvGraphicFramePr>
        <p:xfrm>
          <a:off x="3203575" y="765175"/>
          <a:ext cx="1365250" cy="514350"/>
        </p:xfrm>
        <a:graphic>
          <a:graphicData uri="http://schemas.openxmlformats.org/presentationml/2006/ole">
            <p:oleObj spid="_x0000_s4100" name="Формула" r:id="rId8" imgW="571320" imgH="215640" progId="Equation.3">
              <p:embed/>
            </p:oleObj>
          </a:graphicData>
        </a:graphic>
      </p:graphicFrame>
      <p:sp>
        <p:nvSpPr>
          <p:cNvPr id="59408" name="Line 14"/>
          <p:cNvSpPr>
            <a:spLocks noChangeShapeType="1"/>
          </p:cNvSpPr>
          <p:nvPr/>
        </p:nvSpPr>
        <p:spPr bwMode="auto">
          <a:xfrm>
            <a:off x="971550" y="2997200"/>
            <a:ext cx="5761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4643438" y="1989138"/>
            <a:ext cx="1862137" cy="1008062"/>
            <a:chOff x="2925" y="1253"/>
            <a:chExt cx="1173" cy="635"/>
          </a:xfrm>
        </p:grpSpPr>
        <p:sp>
          <p:nvSpPr>
            <p:cNvPr id="59412" name="Oval 24"/>
            <p:cNvSpPr>
              <a:spLocks noChangeArrowheads="1"/>
            </p:cNvSpPr>
            <p:nvPr/>
          </p:nvSpPr>
          <p:spPr bwMode="auto">
            <a:xfrm>
              <a:off x="2925" y="1525"/>
              <a:ext cx="363" cy="36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413" name="Oval 26"/>
            <p:cNvSpPr>
              <a:spLocks noChangeArrowheads="1"/>
            </p:cNvSpPr>
            <p:nvPr/>
          </p:nvSpPr>
          <p:spPr bwMode="auto">
            <a:xfrm>
              <a:off x="3280" y="1570"/>
              <a:ext cx="317" cy="31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59397" name="Object 27"/>
            <p:cNvGraphicFramePr>
              <a:graphicFrameLocks noChangeAspect="1"/>
            </p:cNvGraphicFramePr>
            <p:nvPr/>
          </p:nvGraphicFramePr>
          <p:xfrm>
            <a:off x="3066" y="1253"/>
            <a:ext cx="1032" cy="324"/>
          </p:xfrm>
          <a:graphic>
            <a:graphicData uri="http://schemas.openxmlformats.org/presentationml/2006/ole">
              <p:oleObj spid="_x0000_s4101" name="Формула" r:id="rId9" imgW="685800" imgH="215640" progId="Equation.3">
                <p:embed/>
              </p:oleObj>
            </a:graphicData>
          </a:graphic>
        </p:graphicFrame>
        <p:sp>
          <p:nvSpPr>
            <p:cNvPr id="59414" name="Line 28"/>
            <p:cNvSpPr>
              <a:spLocks noChangeShapeType="1"/>
            </p:cNvSpPr>
            <p:nvPr/>
          </p:nvSpPr>
          <p:spPr bwMode="auto">
            <a:xfrm>
              <a:off x="3288" y="1706"/>
              <a:ext cx="49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2798" name="Text Box 30"/>
          <p:cNvSpPr txBox="1">
            <a:spLocks noChangeArrowheads="1"/>
          </p:cNvSpPr>
          <p:nvPr/>
        </p:nvSpPr>
        <p:spPr bwMode="auto">
          <a:xfrm>
            <a:off x="5867400" y="3573463"/>
            <a:ext cx="2552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Arial" charset="0"/>
              </a:rPr>
              <a:t>неупругий удар</a:t>
            </a:r>
          </a:p>
        </p:txBody>
      </p:sp>
      <p:sp>
        <p:nvSpPr>
          <p:cNvPr id="59411" name="Oval 3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8388350" y="6381750"/>
            <a:ext cx="576263" cy="215900"/>
          </a:xfrm>
          <a:prstGeom prst="ellipse">
            <a:avLst/>
          </a:prstGeom>
          <a:gradFill rotWithShape="1">
            <a:gsLst>
              <a:gs pos="0">
                <a:srgbClr val="FFFFDB"/>
              </a:gs>
              <a:gs pos="100000">
                <a:srgbClr val="A9A99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23 L 0.15763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63 0.00023 L 0.38593 0.00023 " pathEditMode="relative" ptsTypes="AA">
                                      <p:cBhvr>
                                        <p:cTn id="12" dur="2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68767E-6 L 0.22847 -2.68767E-6 " pathEditMode="relative" ptsTypes="AA">
                                      <p:cBhvr>
                                        <p:cTn id="14" dur="2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 animBg="1"/>
      <p:bldP spid="32775" grpId="1" animBg="1"/>
      <p:bldP spid="32775" grpId="2" animBg="1"/>
      <p:bldP spid="32776" grpId="0" animBg="1"/>
      <p:bldP spid="32776" grpId="1" animBg="1"/>
      <p:bldP spid="327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2" name="Text Box 2"/>
          <p:cNvSpPr txBox="1">
            <a:spLocks noChangeArrowheads="1"/>
          </p:cNvSpPr>
          <p:nvPr/>
        </p:nvSpPr>
        <p:spPr bwMode="auto">
          <a:xfrm>
            <a:off x="900113" y="0"/>
            <a:ext cx="73580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/>
              <a:t>Закон сохранения импульса</a:t>
            </a:r>
          </a:p>
        </p:txBody>
      </p:sp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395288" y="3357563"/>
          <a:ext cx="5145087" cy="2779712"/>
        </p:xfrm>
        <a:graphic>
          <a:graphicData uri="http://schemas.openxmlformats.org/presentationml/2006/ole">
            <p:oleObj spid="_x0000_s5122" name="Формула" r:id="rId3" imgW="1688760" imgH="914400" progId="Equation.3">
              <p:embed/>
            </p:oleObj>
          </a:graphicData>
        </a:graphic>
      </p:graphicFrame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468313" y="2636838"/>
          <a:ext cx="2132012" cy="793750"/>
        </p:xfrm>
        <a:graphic>
          <a:graphicData uri="http://schemas.openxmlformats.org/presentationml/2006/ole">
            <p:oleObj spid="_x0000_s5123" name="Формула" r:id="rId4" imgW="647640" imgH="241200" progId="Equation.3">
              <p:embed/>
            </p:oleObj>
          </a:graphicData>
        </a:graphic>
      </p:graphicFrame>
      <p:sp>
        <p:nvSpPr>
          <p:cNvPr id="60423" name="Line 6"/>
          <p:cNvSpPr>
            <a:spLocks noChangeShapeType="1"/>
          </p:cNvSpPr>
          <p:nvPr/>
        </p:nvSpPr>
        <p:spPr bwMode="auto">
          <a:xfrm>
            <a:off x="827088" y="1557338"/>
            <a:ext cx="6265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1752" name="AutoShape 8"/>
          <p:cNvSpPr>
            <a:spLocks noChangeArrowheads="1"/>
          </p:cNvSpPr>
          <p:nvPr/>
        </p:nvSpPr>
        <p:spPr bwMode="auto">
          <a:xfrm rot="-5400000">
            <a:off x="3312319" y="872332"/>
            <a:ext cx="407987" cy="9144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666666"/>
              </a:gs>
              <a:gs pos="50000">
                <a:srgbClr val="DDDDDD"/>
              </a:gs>
              <a:gs pos="100000">
                <a:srgbClr val="666666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3" name="AutoShape 9"/>
          <p:cNvSpPr>
            <a:spLocks noChangeArrowheads="1"/>
          </p:cNvSpPr>
          <p:nvPr/>
        </p:nvSpPr>
        <p:spPr bwMode="auto">
          <a:xfrm rot="5400000">
            <a:off x="4248944" y="872332"/>
            <a:ext cx="407987" cy="9144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666666"/>
              </a:gs>
              <a:gs pos="50000">
                <a:srgbClr val="DDDDDD"/>
              </a:gs>
              <a:gs pos="100000">
                <a:srgbClr val="666666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5" name="AutoShape 11"/>
          <p:cNvSpPr>
            <a:spLocks noChangeArrowheads="1"/>
          </p:cNvSpPr>
          <p:nvPr/>
        </p:nvSpPr>
        <p:spPr bwMode="auto">
          <a:xfrm>
            <a:off x="3706813" y="1052513"/>
            <a:ext cx="576262" cy="503237"/>
          </a:xfrm>
          <a:prstGeom prst="irregularSeal1">
            <a:avLst/>
          </a:prstGeom>
          <a:gradFill rotWithShape="1">
            <a:gsLst>
              <a:gs pos="0">
                <a:srgbClr val="FFFFFF"/>
              </a:gs>
              <a:gs pos="100000">
                <a:srgbClr val="FC9102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059113" y="1125538"/>
            <a:ext cx="1851025" cy="407987"/>
            <a:chOff x="1927" y="1253"/>
            <a:chExt cx="1166" cy="257"/>
          </a:xfrm>
        </p:grpSpPr>
        <p:sp>
          <p:nvSpPr>
            <p:cNvPr id="60435" name="AutoShape 12"/>
            <p:cNvSpPr>
              <a:spLocks noChangeArrowheads="1"/>
            </p:cNvSpPr>
            <p:nvPr/>
          </p:nvSpPr>
          <p:spPr bwMode="auto">
            <a:xfrm rot="-5400000">
              <a:off x="2086" y="1094"/>
              <a:ext cx="257" cy="576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666666"/>
                </a:gs>
                <a:gs pos="50000">
                  <a:srgbClr val="DDDDDD"/>
                </a:gs>
                <a:gs pos="100000">
                  <a:srgbClr val="666666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436" name="AutoShape 13"/>
            <p:cNvSpPr>
              <a:spLocks noChangeArrowheads="1"/>
            </p:cNvSpPr>
            <p:nvPr/>
          </p:nvSpPr>
          <p:spPr bwMode="auto">
            <a:xfrm rot="5400000">
              <a:off x="2676" y="1094"/>
              <a:ext cx="257" cy="576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666666"/>
                </a:gs>
                <a:gs pos="50000">
                  <a:srgbClr val="DDDDDD"/>
                </a:gs>
                <a:gs pos="100000">
                  <a:srgbClr val="666666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1759" name="Line 15"/>
          <p:cNvSpPr>
            <a:spLocks noChangeShapeType="1"/>
          </p:cNvSpPr>
          <p:nvPr/>
        </p:nvSpPr>
        <p:spPr bwMode="auto">
          <a:xfrm>
            <a:off x="827088" y="2420938"/>
            <a:ext cx="6265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1760" name="AutoShape 16"/>
          <p:cNvSpPr>
            <a:spLocks noChangeArrowheads="1"/>
          </p:cNvSpPr>
          <p:nvPr/>
        </p:nvSpPr>
        <p:spPr bwMode="auto">
          <a:xfrm rot="-5400000">
            <a:off x="1296194" y="1735932"/>
            <a:ext cx="407987" cy="9144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666666"/>
              </a:gs>
              <a:gs pos="50000">
                <a:srgbClr val="DDDDDD"/>
              </a:gs>
              <a:gs pos="100000">
                <a:srgbClr val="666666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61" name="AutoShape 17"/>
          <p:cNvSpPr>
            <a:spLocks noChangeArrowheads="1"/>
          </p:cNvSpPr>
          <p:nvPr/>
        </p:nvSpPr>
        <p:spPr bwMode="auto">
          <a:xfrm rot="5400000">
            <a:off x="6265069" y="1735932"/>
            <a:ext cx="407987" cy="9144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666666"/>
              </a:gs>
              <a:gs pos="50000">
                <a:srgbClr val="DDDDDD"/>
              </a:gs>
              <a:gs pos="100000">
                <a:srgbClr val="666666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63" name="Line 19"/>
          <p:cNvSpPr>
            <a:spLocks noChangeShapeType="1"/>
          </p:cNvSpPr>
          <p:nvPr/>
        </p:nvSpPr>
        <p:spPr bwMode="auto">
          <a:xfrm>
            <a:off x="6300788" y="2205038"/>
            <a:ext cx="1079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1764" name="Line 20"/>
          <p:cNvSpPr>
            <a:spLocks noChangeShapeType="1"/>
          </p:cNvSpPr>
          <p:nvPr/>
        </p:nvSpPr>
        <p:spPr bwMode="auto">
          <a:xfrm flipH="1">
            <a:off x="539750" y="2205038"/>
            <a:ext cx="1079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31765" name="Object 21"/>
          <p:cNvGraphicFramePr>
            <a:graphicFrameLocks noChangeAspect="1"/>
          </p:cNvGraphicFramePr>
          <p:nvPr/>
        </p:nvGraphicFramePr>
        <p:xfrm>
          <a:off x="468313" y="1628775"/>
          <a:ext cx="792162" cy="560388"/>
        </p:xfrm>
        <a:graphic>
          <a:graphicData uri="http://schemas.openxmlformats.org/presentationml/2006/ole">
            <p:oleObj spid="_x0000_s5124" name="Формула" r:id="rId5" imgW="304560" imgH="215640" progId="Equation.3">
              <p:embed/>
            </p:oleObj>
          </a:graphicData>
        </a:graphic>
      </p:graphicFrame>
      <p:graphicFrame>
        <p:nvGraphicFramePr>
          <p:cNvPr id="31766" name="Object 22"/>
          <p:cNvGraphicFramePr>
            <a:graphicFrameLocks noChangeAspect="1"/>
          </p:cNvGraphicFramePr>
          <p:nvPr/>
        </p:nvGraphicFramePr>
        <p:xfrm>
          <a:off x="6516688" y="1628775"/>
          <a:ext cx="792162" cy="517525"/>
        </p:xfrm>
        <a:graphic>
          <a:graphicData uri="http://schemas.openxmlformats.org/presentationml/2006/ole">
            <p:oleObj spid="_x0000_s5125" name="Формула" r:id="rId6" imgW="330120" imgH="215640" progId="Equation.3">
              <p:embed/>
            </p:oleObj>
          </a:graphicData>
        </a:graphic>
      </p:graphicFrame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5219700" y="2565400"/>
            <a:ext cx="3522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Arial" charset="0"/>
              </a:rPr>
              <a:t>Реактивное движение</a:t>
            </a:r>
          </a:p>
        </p:txBody>
      </p:sp>
      <p:sp>
        <p:nvSpPr>
          <p:cNvPr id="60434" name="Oval 24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388350" y="6381750"/>
            <a:ext cx="576263" cy="215900"/>
          </a:xfrm>
          <a:prstGeom prst="ellipse">
            <a:avLst/>
          </a:prstGeom>
          <a:gradFill rotWithShape="1">
            <a:gsLst>
              <a:gs pos="0">
                <a:srgbClr val="FFFFDB"/>
              </a:gs>
              <a:gs pos="100000">
                <a:srgbClr val="A9A99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38889E-6 -3.13253E-6 L 0.22847 -3.13253E-6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38889E-6 4.35589E-7 L -0.23889 0.00185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2" grpId="0" animBg="1"/>
      <p:bldP spid="31752" grpId="1" animBg="1"/>
      <p:bldP spid="31753" grpId="0" animBg="1"/>
      <p:bldP spid="31753" grpId="1" animBg="1"/>
      <p:bldP spid="31755" grpId="0" animBg="1"/>
      <p:bldP spid="31755" grpId="1" animBg="1"/>
      <p:bldP spid="31759" grpId="0" animBg="1"/>
      <p:bldP spid="31760" grpId="0" animBg="1"/>
      <p:bldP spid="31761" grpId="0" animBg="1"/>
      <p:bldP spid="31763" grpId="0" animBg="1"/>
      <p:bldP spid="31764" grpId="0" animBg="1"/>
      <p:bldP spid="3176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Text Box 4"/>
          <p:cNvSpPr txBox="1">
            <a:spLocks noChangeArrowheads="1"/>
          </p:cNvSpPr>
          <p:nvPr/>
        </p:nvSpPr>
        <p:spPr bwMode="auto">
          <a:xfrm>
            <a:off x="900113" y="0"/>
            <a:ext cx="73580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/>
              <a:t>Закон сохранения импульса</a:t>
            </a:r>
          </a:p>
        </p:txBody>
      </p:sp>
      <p:pic>
        <p:nvPicPr>
          <p:cNvPr id="61444" name="Picture 5" descr="Bls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052513"/>
            <a:ext cx="4464050" cy="334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5" name="Oval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388350" y="6381750"/>
            <a:ext cx="576263" cy="215900"/>
          </a:xfrm>
          <a:prstGeom prst="ellipse">
            <a:avLst/>
          </a:prstGeom>
          <a:gradFill rotWithShape="1">
            <a:gsLst>
              <a:gs pos="0">
                <a:srgbClr val="FFFFDB"/>
              </a:gs>
              <a:gs pos="100000">
                <a:srgbClr val="A9A99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46" name="Rectangle 7"/>
          <p:cNvSpPr>
            <a:spLocks noChangeArrowheads="1"/>
          </p:cNvSpPr>
          <p:nvPr/>
        </p:nvSpPr>
        <p:spPr bwMode="auto">
          <a:xfrm>
            <a:off x="611188" y="1052513"/>
            <a:ext cx="4464050" cy="3384550"/>
          </a:xfrm>
          <a:prstGeom prst="rect">
            <a:avLst/>
          </a:prstGeom>
          <a:noFill/>
          <a:ln w="38100">
            <a:pattFill prst="lgConfetti">
              <a:fgClr>
                <a:schemeClr val="tx1"/>
              </a:fgClr>
              <a:bgClr>
                <a:srgbClr val="FFFFDB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61442" name="Object 8"/>
          <p:cNvGraphicFramePr>
            <a:graphicFrameLocks noChangeAspect="1"/>
          </p:cNvGraphicFramePr>
          <p:nvPr/>
        </p:nvGraphicFramePr>
        <p:xfrm>
          <a:off x="1700213" y="4652963"/>
          <a:ext cx="5386387" cy="2049462"/>
        </p:xfrm>
        <a:graphic>
          <a:graphicData uri="http://schemas.openxmlformats.org/presentationml/2006/ole">
            <p:oleObj spid="_x0000_s6146" name="Формула" r:id="rId5" imgW="1803240" imgH="685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Text Box 4"/>
          <p:cNvSpPr txBox="1">
            <a:spLocks noChangeArrowheads="1"/>
          </p:cNvSpPr>
          <p:nvPr/>
        </p:nvSpPr>
        <p:spPr bwMode="auto">
          <a:xfrm>
            <a:off x="279400" y="0"/>
            <a:ext cx="76612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 b="1">
                <a:latin typeface="Arial" charset="0"/>
              </a:rPr>
              <a:t>Работа - скалярная величина</a:t>
            </a:r>
          </a:p>
        </p:txBody>
      </p:sp>
      <p:graphicFrame>
        <p:nvGraphicFramePr>
          <p:cNvPr id="69640" name="Object 8"/>
          <p:cNvGraphicFramePr>
            <a:graphicFrameLocks noChangeAspect="1"/>
          </p:cNvGraphicFramePr>
          <p:nvPr/>
        </p:nvGraphicFramePr>
        <p:xfrm>
          <a:off x="5397500" y="2643188"/>
          <a:ext cx="3444875" cy="2212975"/>
        </p:xfrm>
        <a:graphic>
          <a:graphicData uri="http://schemas.openxmlformats.org/presentationml/2006/ole">
            <p:oleObj spid="_x0000_s7170" name="Формула" r:id="rId3" imgW="977760" imgH="685800" progId="Equation.3">
              <p:embed/>
            </p:oleObj>
          </a:graphicData>
        </a:graphic>
      </p:graphicFrame>
      <p:sp>
        <p:nvSpPr>
          <p:cNvPr id="62470" name="Line 9"/>
          <p:cNvSpPr>
            <a:spLocks noChangeShapeType="1"/>
          </p:cNvSpPr>
          <p:nvPr/>
        </p:nvSpPr>
        <p:spPr bwMode="auto">
          <a:xfrm>
            <a:off x="179388" y="2420938"/>
            <a:ext cx="590391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403350" y="2493963"/>
            <a:ext cx="3527425" cy="595312"/>
            <a:chOff x="1066" y="1752"/>
            <a:chExt cx="2222" cy="375"/>
          </a:xfrm>
        </p:grpSpPr>
        <p:sp>
          <p:nvSpPr>
            <p:cNvPr id="62483" name="Line 12"/>
            <p:cNvSpPr>
              <a:spLocks noChangeShapeType="1"/>
            </p:cNvSpPr>
            <p:nvPr/>
          </p:nvSpPr>
          <p:spPr bwMode="auto">
            <a:xfrm>
              <a:off x="1066" y="1752"/>
              <a:ext cx="2222" cy="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2109" y="1797"/>
              <a:ext cx="267" cy="330"/>
              <a:chOff x="1565" y="3475"/>
              <a:chExt cx="267" cy="330"/>
            </a:xfrm>
          </p:grpSpPr>
          <p:sp>
            <p:nvSpPr>
              <p:cNvPr id="62485" name="Text Box 16"/>
              <p:cNvSpPr txBox="1">
                <a:spLocks noChangeArrowheads="1"/>
              </p:cNvSpPr>
              <p:nvPr/>
            </p:nvSpPr>
            <p:spPr bwMode="auto">
              <a:xfrm>
                <a:off x="1565" y="3475"/>
                <a:ext cx="267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Arial" charset="0"/>
                  </a:rPr>
                  <a:t>S</a:t>
                </a:r>
                <a:endParaRPr lang="ru-RU" sz="2800" b="1">
                  <a:solidFill>
                    <a:srgbClr val="FF0066"/>
                  </a:solidFill>
                  <a:latin typeface="Arial" charset="0"/>
                </a:endParaRPr>
              </a:p>
            </p:txBody>
          </p:sp>
          <p:sp>
            <p:nvSpPr>
              <p:cNvPr id="62486" name="Line 17"/>
              <p:cNvSpPr>
                <a:spLocks noChangeShapeType="1"/>
              </p:cNvSpPr>
              <p:nvPr/>
            </p:nvSpPr>
            <p:spPr bwMode="auto">
              <a:xfrm>
                <a:off x="1610" y="3475"/>
                <a:ext cx="181" cy="0"/>
              </a:xfrm>
              <a:prstGeom prst="line">
                <a:avLst/>
              </a:prstGeom>
              <a:noFill/>
              <a:ln w="38100">
                <a:solidFill>
                  <a:srgbClr val="FF0066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682625" y="1125538"/>
            <a:ext cx="1512888" cy="1295400"/>
            <a:chOff x="612" y="890"/>
            <a:chExt cx="953" cy="816"/>
          </a:xfrm>
        </p:grpSpPr>
        <p:sp>
          <p:nvSpPr>
            <p:cNvPr id="62477" name="Rectangle 10"/>
            <p:cNvSpPr>
              <a:spLocks noChangeArrowheads="1"/>
            </p:cNvSpPr>
            <p:nvPr/>
          </p:nvSpPr>
          <p:spPr bwMode="auto">
            <a:xfrm>
              <a:off x="612" y="1389"/>
              <a:ext cx="454" cy="31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478" name="Line 11"/>
            <p:cNvSpPr>
              <a:spLocks noChangeShapeType="1"/>
            </p:cNvSpPr>
            <p:nvPr/>
          </p:nvSpPr>
          <p:spPr bwMode="auto">
            <a:xfrm flipV="1">
              <a:off x="839" y="1117"/>
              <a:ext cx="726" cy="453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479" name="Freeform 13"/>
            <p:cNvSpPr>
              <a:spLocks/>
            </p:cNvSpPr>
            <p:nvPr/>
          </p:nvSpPr>
          <p:spPr bwMode="auto">
            <a:xfrm>
              <a:off x="1156" y="1389"/>
              <a:ext cx="136" cy="317"/>
            </a:xfrm>
            <a:custGeom>
              <a:avLst/>
              <a:gdLst>
                <a:gd name="T0" fmla="*/ 0 w 136"/>
                <a:gd name="T1" fmla="*/ 0 h 317"/>
                <a:gd name="T2" fmla="*/ 91 w 136"/>
                <a:gd name="T3" fmla="*/ 136 h 317"/>
                <a:gd name="T4" fmla="*/ 136 w 136"/>
                <a:gd name="T5" fmla="*/ 317 h 317"/>
                <a:gd name="T6" fmla="*/ 0 60000 65536"/>
                <a:gd name="T7" fmla="*/ 0 60000 65536"/>
                <a:gd name="T8" fmla="*/ 0 60000 65536"/>
                <a:gd name="T9" fmla="*/ 0 w 136"/>
                <a:gd name="T10" fmla="*/ 0 h 317"/>
                <a:gd name="T11" fmla="*/ 136 w 136"/>
                <a:gd name="T12" fmla="*/ 317 h 3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6" h="317">
                  <a:moveTo>
                    <a:pt x="0" y="0"/>
                  </a:moveTo>
                  <a:cubicBezTo>
                    <a:pt x="34" y="41"/>
                    <a:pt x="68" y="83"/>
                    <a:pt x="91" y="136"/>
                  </a:cubicBezTo>
                  <a:cubicBezTo>
                    <a:pt x="114" y="189"/>
                    <a:pt x="125" y="253"/>
                    <a:pt x="136" y="317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62468" name="Object 14"/>
            <p:cNvGraphicFramePr>
              <a:graphicFrameLocks noChangeAspect="1"/>
            </p:cNvGraphicFramePr>
            <p:nvPr/>
          </p:nvGraphicFramePr>
          <p:xfrm>
            <a:off x="1247" y="1389"/>
            <a:ext cx="276" cy="253"/>
          </p:xfrm>
          <a:graphic>
            <a:graphicData uri="http://schemas.openxmlformats.org/presentationml/2006/ole">
              <p:oleObj spid="_x0000_s7172" name="Формула" r:id="rId4" imgW="152280" imgH="139680" progId="Equation.3">
                <p:embed/>
              </p:oleObj>
            </a:graphicData>
          </a:graphic>
        </p:graphicFrame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1202" y="890"/>
              <a:ext cx="253" cy="327"/>
              <a:chOff x="872" y="2821"/>
              <a:chExt cx="253" cy="327"/>
            </a:xfrm>
          </p:grpSpPr>
          <p:sp>
            <p:nvSpPr>
              <p:cNvPr id="62481" name="Text Box 15"/>
              <p:cNvSpPr txBox="1">
                <a:spLocks noChangeArrowheads="1"/>
              </p:cNvSpPr>
              <p:nvPr/>
            </p:nvSpPr>
            <p:spPr bwMode="auto">
              <a:xfrm>
                <a:off x="872" y="2821"/>
                <a:ext cx="253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chemeClr val="accent2"/>
                    </a:solidFill>
                    <a:latin typeface="Arial" charset="0"/>
                  </a:rPr>
                  <a:t>F</a:t>
                </a:r>
                <a:endParaRPr lang="ru-RU" sz="2800" b="1">
                  <a:solidFill>
                    <a:schemeClr val="accent2"/>
                  </a:solidFill>
                  <a:latin typeface="Arial" charset="0"/>
                </a:endParaRPr>
              </a:p>
            </p:txBody>
          </p:sp>
          <p:sp>
            <p:nvSpPr>
              <p:cNvPr id="62482" name="Line 18"/>
              <p:cNvSpPr>
                <a:spLocks noChangeShapeType="1"/>
              </p:cNvSpPr>
              <p:nvPr/>
            </p:nvSpPr>
            <p:spPr bwMode="auto">
              <a:xfrm>
                <a:off x="930" y="2840"/>
                <a:ext cx="181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62473" name="Rectangle 21"/>
          <p:cNvSpPr>
            <a:spLocks noChangeArrowheads="1"/>
          </p:cNvSpPr>
          <p:nvPr/>
        </p:nvSpPr>
        <p:spPr bwMode="auto">
          <a:xfrm>
            <a:off x="682625" y="1917700"/>
            <a:ext cx="720725" cy="504825"/>
          </a:xfrm>
          <a:prstGeom prst="rect">
            <a:avLst/>
          </a:prstGeom>
          <a:noFill/>
          <a:ln w="1905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69659" name="Object 27"/>
          <p:cNvGraphicFramePr>
            <a:graphicFrameLocks noChangeAspect="1"/>
          </p:cNvGraphicFramePr>
          <p:nvPr/>
        </p:nvGraphicFramePr>
        <p:xfrm>
          <a:off x="374650" y="3071813"/>
          <a:ext cx="3422650" cy="2847975"/>
        </p:xfrm>
        <a:graphic>
          <a:graphicData uri="http://schemas.openxmlformats.org/presentationml/2006/ole">
            <p:oleObj spid="_x0000_s7171" name="Формула" r:id="rId5" imgW="1282680" imgH="1066680" progId="Equation.3">
              <p:embed/>
            </p:oleObj>
          </a:graphicData>
        </a:graphic>
      </p:graphicFrame>
      <p:sp>
        <p:nvSpPr>
          <p:cNvPr id="62474" name="Oval 2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6381750"/>
            <a:ext cx="576263" cy="215900"/>
          </a:xfrm>
          <a:prstGeom prst="ellipse">
            <a:avLst/>
          </a:prstGeom>
          <a:gradFill rotWithShape="1">
            <a:gsLst>
              <a:gs pos="0">
                <a:srgbClr val="FFFFDB"/>
              </a:gs>
              <a:gs pos="100000">
                <a:srgbClr val="A9A99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475" name="TextBox 20"/>
          <p:cNvSpPr txBox="1">
            <a:spLocks noChangeArrowheads="1"/>
          </p:cNvSpPr>
          <p:nvPr/>
        </p:nvSpPr>
        <p:spPr bwMode="auto">
          <a:xfrm>
            <a:off x="5214938" y="5000625"/>
            <a:ext cx="37147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Так определяется работа если</a:t>
            </a:r>
            <a:r>
              <a:rPr lang="en-US" sz="2800"/>
              <a:t> F=const</a:t>
            </a:r>
            <a:endParaRPr lang="ru-RU" sz="2800"/>
          </a:p>
        </p:txBody>
      </p:sp>
      <p:sp>
        <p:nvSpPr>
          <p:cNvPr id="62476" name="Прямоугольник 21"/>
          <p:cNvSpPr>
            <a:spLocks noChangeArrowheads="1"/>
          </p:cNvSpPr>
          <p:nvPr/>
        </p:nvSpPr>
        <p:spPr bwMode="auto">
          <a:xfrm>
            <a:off x="285750" y="5903913"/>
            <a:ext cx="87153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800" b="1">
                <a:cs typeface="Times New Roman" pitchFamily="18" charset="0"/>
              </a:rPr>
              <a:t>1 Дж</a:t>
            </a:r>
            <a:r>
              <a:rPr lang="ru-RU" sz="2800">
                <a:cs typeface="Times New Roman" pitchFamily="18" charset="0"/>
              </a:rPr>
              <a:t> – это работа силы в 1 Н при передвижении тела на 1 м.</a:t>
            </a: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83 -2.96296E-6 L 0.38976 -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1010</Words>
  <Application>Microsoft Office PowerPoint</Application>
  <PresentationFormat>Экран (4:3)</PresentationFormat>
  <Paragraphs>153</Paragraphs>
  <Slides>32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Тема Office</vt:lpstr>
      <vt:lpstr>Формула</vt:lpstr>
      <vt:lpstr>Законы сохранения в механике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Законы сохранения в механике</dc:title>
  <dc:creator>Admin</dc:creator>
  <cp:lastModifiedBy>Admin</cp:lastModifiedBy>
  <cp:revision>3</cp:revision>
  <dcterms:created xsi:type="dcterms:W3CDTF">2017-06-28T10:37:23Z</dcterms:created>
  <dcterms:modified xsi:type="dcterms:W3CDTF">2017-06-28T10:56:41Z</dcterms:modified>
</cp:coreProperties>
</file>