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3" r:id="rId4"/>
    <p:sldId id="272" r:id="rId5"/>
    <p:sldId id="271" r:id="rId6"/>
    <p:sldId id="274" r:id="rId7"/>
    <p:sldId id="275" r:id="rId8"/>
    <p:sldId id="295" r:id="rId9"/>
    <p:sldId id="260" r:id="rId10"/>
    <p:sldId id="277" r:id="rId11"/>
    <p:sldId id="278" r:id="rId12"/>
    <p:sldId id="279" r:id="rId13"/>
    <p:sldId id="280" r:id="rId14"/>
    <p:sldId id="281" r:id="rId15"/>
    <p:sldId id="284" r:id="rId16"/>
    <p:sldId id="287" r:id="rId17"/>
    <p:sldId id="288" r:id="rId18"/>
    <p:sldId id="290" r:id="rId19"/>
    <p:sldId id="291" r:id="rId20"/>
    <p:sldId id="285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21" autoAdjust="0"/>
    <p:restoredTop sz="94660"/>
  </p:normalViewPr>
  <p:slideViewPr>
    <p:cSldViewPr>
      <p:cViewPr varScale="1">
        <p:scale>
          <a:sx n="88" d="100"/>
          <a:sy n="8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6EF2DD-0D31-4C10-A395-641F74BC6DC9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88239C-C7AA-48A3-9EDA-AB9BDF199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F6019-7922-4665-8856-19BB13E58D6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5A173-423E-4703-8D0D-B53DF1AECE0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940C0B-1A5B-42BE-826B-5C959B653DF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DC7498-7DF7-4FA4-8196-152B732F5A2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AFCBE0-901E-4E4D-910E-DF0F535FEAC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143F6-3825-40E8-A7AE-62A9B2AA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A0FF-1A35-4E89-838F-C4824462B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099C-5E07-4742-B364-B75E11474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4758-415D-4D12-B6AA-603723B57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6B90-DD82-4037-8267-39A251BB8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BEA7-F403-4748-BC5A-A13172D30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668A-04EB-4DDC-A7B8-9DAF92BD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880C-B05C-45E9-98B2-74E8ADC4D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AD56-B3FD-436B-8853-53A57D200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1906-ACD6-4E3F-94F9-58F01F1E3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4D11-65D8-4D3A-9C51-9D3F080C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401CA59-5F0D-40E8-9C5E-0B54994D2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Электрический ток в различных средах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571500"/>
          <a:ext cx="7929562" cy="3646234"/>
        </p:xfrm>
        <a:graphic>
          <a:graphicData uri="http://schemas.openxmlformats.org/drawingml/2006/table">
            <a:tbl>
              <a:tblPr/>
              <a:tblGrid>
                <a:gridCol w="785812"/>
                <a:gridCol w="7143750"/>
              </a:tblGrid>
              <a:tr h="196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Переноса вещества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Закон Ома не выполняется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Применение: Терморезистор. Фоторезистор. Полупроводниковые диоды, транзисторы.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80" name="Рисунок 6" descr="ScanImag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857250"/>
            <a:ext cx="17002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9286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Электрический ток </a:t>
            </a:r>
          </a:p>
          <a:p>
            <a:pPr algn="ctr">
              <a:defRPr/>
            </a:pPr>
            <a: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жидкостях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88" y="285750"/>
            <a:ext cx="8501062" cy="1500188"/>
          </a:xfrm>
          <a:prstGeom prst="rect">
            <a:avLst/>
          </a:prstGeom>
        </p:spPr>
        <p:txBody>
          <a:bodyPr/>
          <a:lstStyle/>
          <a:p>
            <a:pPr indent="17463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</a:rPr>
              <a:t>Электролитами  </a:t>
            </a:r>
            <a:r>
              <a:rPr lang="ru-RU" sz="2800" kern="0" dirty="0">
                <a:latin typeface="+mn-lt"/>
              </a:rPr>
              <a:t>– принято называть проводящие среды, в которых протекание электрического тока сопровождается  переносом вещества.</a:t>
            </a:r>
          </a:p>
          <a:p>
            <a:pPr indent="17463">
              <a:spcBef>
                <a:spcPct val="20000"/>
              </a:spcBef>
              <a:defRPr/>
            </a:pPr>
            <a:r>
              <a:rPr lang="ru-RU" sz="2800" kern="0" dirty="0">
                <a:latin typeface="+mn-lt"/>
              </a:rPr>
              <a:t>Кислоты, щелочи, соли- проводники</a:t>
            </a:r>
          </a:p>
          <a:p>
            <a:pPr indent="17463">
              <a:spcBef>
                <a:spcPct val="20000"/>
              </a:spcBef>
              <a:defRPr/>
            </a:pPr>
            <a:r>
              <a:rPr lang="ru-RU" sz="2800" kern="0" dirty="0">
                <a:latin typeface="+mn-lt"/>
              </a:rPr>
              <a:t>расплавленный селен, расплавы сульфидов – полупроводники</a:t>
            </a:r>
          </a:p>
          <a:p>
            <a:pPr indent="17463">
              <a:spcBef>
                <a:spcPct val="20000"/>
              </a:spcBef>
              <a:defRPr/>
            </a:pPr>
            <a:r>
              <a:rPr lang="ru-RU" sz="2800" kern="0" dirty="0">
                <a:latin typeface="+mn-lt"/>
              </a:rPr>
              <a:t>дистиллированная вода – диэлектрик.</a:t>
            </a:r>
            <a:endParaRPr lang="ru-RU" sz="3200" kern="0" dirty="0"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357688"/>
            <a:ext cx="30861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0"/>
          <a:ext cx="8786874" cy="676656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1435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 smtClean="0"/>
                        <a:t>При растворении электролитов под влиянием</a:t>
                      </a:r>
                      <a:r>
                        <a:rPr lang="ru-RU" sz="2400" baseline="0" dirty="0" smtClean="0"/>
                        <a:t> электрического поля полярных молекул воды происходит распад молекул электролита на ионы, т.е. электрическая диссоциация.</a:t>
                      </a:r>
                      <a:endParaRPr lang="ru-RU" sz="24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Образуются в результате электрической диссоциации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Прохождение электрического тока сопровождается химическим, тепловым и магнитным действием.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Сопровождается, выделением на электродах веществ, входящих в состав электролита, или продуктов вторичных реакций.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Масса вещества, выделившегося на электроде,  прямо пропорционально заряду, прошедшему через электролит:</a:t>
                      </a:r>
                    </a:p>
                    <a:p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Где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электрохимический эквивалент вещества, коэффициент пропорциональности между массой и зарядом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4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71938"/>
            <a:ext cx="7762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3"/>
          <p:cNvPicPr>
            <a:picLocks noChangeAspect="1" noChangeArrowheads="1"/>
          </p:cNvPicPr>
          <p:nvPr/>
        </p:nvPicPr>
        <p:blipFill>
          <a:blip r:embed="rId3"/>
          <a:srcRect l="33961" t="59122" r="28302" b="8279"/>
          <a:stretch>
            <a:fillRect/>
          </a:stretch>
        </p:blipFill>
        <p:spPr bwMode="auto">
          <a:xfrm>
            <a:off x="5500688" y="4000500"/>
            <a:ext cx="185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572000"/>
            <a:ext cx="1643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Рисунок 5"/>
          <p:cNvPicPr>
            <a:picLocks noChangeAspect="1" noChangeArrowheads="1"/>
          </p:cNvPicPr>
          <p:nvPr/>
        </p:nvPicPr>
        <p:blipFill>
          <a:blip r:embed="rId5"/>
          <a:srcRect t="39307"/>
          <a:stretch>
            <a:fillRect/>
          </a:stretch>
        </p:blipFill>
        <p:spPr bwMode="auto">
          <a:xfrm>
            <a:off x="214313" y="5143500"/>
            <a:ext cx="3230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71438"/>
          <a:ext cx="8786874" cy="6279915"/>
        </p:xfrm>
        <a:graphic>
          <a:graphicData uri="http://schemas.openxmlformats.org/drawingml/2006/table">
            <a:tbl>
              <a:tblPr/>
              <a:tblGrid>
                <a:gridCol w="5500726"/>
                <a:gridCol w="3286148"/>
              </a:tblGrid>
              <a:tr h="156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Зависимость сопротивления от температуры: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Сопротивление  электролитов линейно убывает  при увеличении температуры из-за интенсификации теплового движения и увеличения из-за этого степени диссоциации.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Зависимости сопротивления от действия света - нет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В схеме: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использ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редко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41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ВАХ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3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Перенос вещества есть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Закон Ома выполняется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8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14313"/>
            <a:ext cx="2643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"/>
          <p:cNvPicPr>
            <a:picLocks noChangeAspect="1" noChangeArrowheads="1"/>
          </p:cNvPicPr>
          <p:nvPr/>
        </p:nvPicPr>
        <p:blipFill>
          <a:blip r:embed="rId3"/>
          <a:srcRect l="5937" t="36250" r="45313" b="16251"/>
          <a:stretch>
            <a:fillRect/>
          </a:stretch>
        </p:blipFill>
        <p:spPr bwMode="auto">
          <a:xfrm>
            <a:off x="1000125" y="3500438"/>
            <a:ext cx="2346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500063"/>
          <a:ext cx="80010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Применение: гальванопластика, рафинирование металлов, электрометаллургия, полировка, травление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63" y="107156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Электрический ток в</a:t>
            </a:r>
            <a:r>
              <a:rPr lang="ru-RU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вакууме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786063"/>
            <a:ext cx="4500563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88" y="285750"/>
            <a:ext cx="8501062" cy="1500188"/>
          </a:xfrm>
          <a:prstGeom prst="rect">
            <a:avLst/>
          </a:prstGeom>
        </p:spPr>
        <p:txBody>
          <a:bodyPr/>
          <a:lstStyle/>
          <a:p>
            <a:pPr indent="17463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</a:rPr>
              <a:t>В вакууме – </a:t>
            </a:r>
            <a:r>
              <a:rPr lang="ru-RU" sz="2800" kern="0" dirty="0" err="1">
                <a:latin typeface="+mn-lt"/>
              </a:rPr>
              <a:t>эл</a:t>
            </a:r>
            <a:r>
              <a:rPr lang="ru-RU" sz="2800" kern="0" dirty="0">
                <a:latin typeface="+mn-lt"/>
              </a:rPr>
              <a:t>. ток не возникает, потому что там нет свободных носителей заряда. Для создания носителей заряда в вакууме используют явление термоэлектрической эмиссии. </a:t>
            </a:r>
          </a:p>
          <a:p>
            <a:pPr indent="17463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</a:rPr>
              <a:t>ТЭЭ  </a:t>
            </a:r>
            <a:r>
              <a:rPr lang="ru-RU" sz="2800" kern="0" dirty="0">
                <a:latin typeface="+mn-lt"/>
              </a:rPr>
              <a:t> - это явление «испарения» электронов с поверхности нагретого металла.</a:t>
            </a:r>
            <a:endParaRPr lang="ru-RU" sz="3200" kern="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3071813"/>
            <a:ext cx="88582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kern="0" dirty="0">
                <a:latin typeface="+mn-lt"/>
              </a:rPr>
              <a:t>До открытия уникальных свойств полупроводников в радиотехнике использовались исключительно электронные лампы.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42875" y="4500563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Американский ученый Томас Эдисон обнаружил в 1879 году , что в вакуумной колбе возникает электрический ток , если один из электродов нагреть до высокой температуры. 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0" y="53800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осуществления термоэлектронной эмиссии в качестве оного из электродов используют тонкую проволочную нить из тугоплавкого металла (нить накала). Подключенная  к источнику тока нить раскаляется и с ее поверхности  вылетают электроны. Вылетевшие электроны попадают в электрическое поле между двумя электродами и начинают двигаться направленно, создавая электрический 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357188"/>
          <a:ext cx="8786813" cy="6072187"/>
        </p:xfrm>
        <a:graphic>
          <a:graphicData uri="http://schemas.openxmlformats.org/drawingml/2006/table">
            <a:tbl>
              <a:tblPr/>
              <a:tblGrid>
                <a:gridCol w="8786813"/>
              </a:tblGrid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Нагретый металлический электрод непрерывно испускает электроны (носители заряда), образуя вокруг себя электронное облако. Чем выше температура металла, тем выше плотность электронного облака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Образуются в результате термоэлектронной эмиссии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Сопровождается только магнитным действием. Односторонняя проводимость.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Считается, что сопротивления нет.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схемах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           вакуумный диод                                вакуумный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триод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286250"/>
            <a:ext cx="235743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3"/>
          <p:cNvPicPr>
            <a:picLocks noChangeAspect="1" noChangeArrowheads="1"/>
          </p:cNvPicPr>
          <p:nvPr/>
        </p:nvPicPr>
        <p:blipFill>
          <a:blip r:embed="rId3"/>
          <a:srcRect l="26785" r="19127"/>
          <a:stretch>
            <a:fillRect/>
          </a:stretch>
        </p:blipFill>
        <p:spPr bwMode="auto">
          <a:xfrm>
            <a:off x="6643688" y="4214813"/>
            <a:ext cx="1500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71438"/>
          <a:ext cx="8786813" cy="4532312"/>
        </p:xfrm>
        <a:graphic>
          <a:graphicData uri="http://schemas.openxmlformats.org/drawingml/2006/table">
            <a:tbl>
              <a:tblPr/>
              <a:tblGrid>
                <a:gridCol w="8786813"/>
              </a:tblGrid>
              <a:tr h="2500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Переноса вещества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Закон Ома не выполняется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Применение: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Электронно-лучевая трубка(осциллографы, телевизоры).Выпрямители, генераторы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4" name="Picture 2"/>
          <p:cNvPicPr>
            <a:picLocks noChangeAspect="1" noChangeArrowheads="1"/>
          </p:cNvPicPr>
          <p:nvPr/>
        </p:nvPicPr>
        <p:blipFill>
          <a:blip r:embed="rId2"/>
          <a:srcRect r="46358"/>
          <a:stretch>
            <a:fillRect/>
          </a:stretch>
        </p:blipFill>
        <p:spPr bwMode="auto">
          <a:xfrm>
            <a:off x="2143125" y="142875"/>
            <a:ext cx="32146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6" descr="E:\Rabota\МоиДокуменеты\FIZIKA\Электродинамика\Электростатика\РисункиКЛекциям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14313"/>
            <a:ext cx="23574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642938"/>
          <a:ext cx="8143932" cy="6161701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1. Электрический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ток </a:t>
                      </a: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обеспечивают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2. Свободные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заряды образуются в результате 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3. Носителями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свободного заряда являются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 Результат действия тока (химическое, тепловое,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магнитное)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5. Сопротивление при изменении температуры: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6. Сопротивление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под действием света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7. Обозначения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в схеме цепи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ru-RU" sz="2800" dirty="0" err="1" smtClean="0">
                          <a:latin typeface="Calibri"/>
                          <a:ea typeface="Calibri"/>
                          <a:cs typeface="Times New Roman"/>
                        </a:rPr>
                        <a:t>Вольт-амперная</a:t>
                      </a: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9. Перенос вещества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10. Закон Ома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11. Применение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28888" y="0"/>
            <a:ext cx="6615112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Электрический ток в</a:t>
            </a: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газах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14750"/>
            <a:ext cx="3111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3071813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тлеющий разряд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929063"/>
            <a:ext cx="265747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3214688" y="3357563"/>
            <a:ext cx="3217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дуговой разряд.</a:t>
            </a: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0" y="5934075"/>
            <a:ext cx="3500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Светящийся газ представляет собой "живую плазму".</a:t>
            </a:r>
            <a:endParaRPr lang="ru-RU"/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2714625" y="2143125"/>
            <a:ext cx="2786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характерно свечение газа, образуя "корону", окружающую электрод</a:t>
            </a:r>
          </a:p>
        </p:txBody>
      </p:sp>
      <p:sp>
        <p:nvSpPr>
          <p:cNvPr id="21513" name="Прямоугольник 9"/>
          <p:cNvSpPr>
            <a:spLocks noChangeArrowheads="1"/>
          </p:cNvSpPr>
          <p:nvPr/>
        </p:nvSpPr>
        <p:spPr bwMode="auto">
          <a:xfrm>
            <a:off x="0" y="0"/>
            <a:ext cx="2928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коронный разряд</a:t>
            </a:r>
          </a:p>
        </p:txBody>
      </p:sp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428875"/>
            <a:ext cx="25717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Прямоугольник 10"/>
          <p:cNvSpPr>
            <a:spLocks noChangeArrowheads="1"/>
          </p:cNvSpPr>
          <p:nvPr/>
        </p:nvSpPr>
        <p:spPr bwMode="auto">
          <a:xfrm>
            <a:off x="6357938" y="4929188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наблюдаем в молниях. Здесь напряженность электрического поля достигает пробивного значения. Сила тока около 10 МА</a:t>
            </a:r>
          </a:p>
        </p:txBody>
      </p:sp>
      <p:sp>
        <p:nvSpPr>
          <p:cNvPr id="21516" name="Прямоугольник 11"/>
          <p:cNvSpPr>
            <a:spLocks noChangeArrowheads="1"/>
          </p:cNvSpPr>
          <p:nvPr/>
        </p:nvSpPr>
        <p:spPr bwMode="auto">
          <a:xfrm>
            <a:off x="6929438" y="1357313"/>
            <a:ext cx="20383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искровой </a:t>
            </a:r>
          </a:p>
          <a:p>
            <a:r>
              <a:rPr lang="ru-RU" sz="3200"/>
              <a:t>разряд </a:t>
            </a:r>
          </a:p>
        </p:txBody>
      </p:sp>
      <p:pic>
        <p:nvPicPr>
          <p:cNvPr id="2151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071563"/>
            <a:ext cx="2428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357188"/>
          <a:ext cx="8786813" cy="6029325"/>
        </p:xfrm>
        <a:graphic>
          <a:graphicData uri="http://schemas.openxmlformats.org/drawingml/2006/table">
            <a:tbl>
              <a:tblPr/>
              <a:tblGrid>
                <a:gridCol w="8786813"/>
              </a:tblGrid>
              <a:tr h="13843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обычных условиях газы —  диэлектрики.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Процесс прохождения тока через газ называют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газовым разрядом.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проводимости газов похож на механизм проводимости растворов и расплавов. Различие в том, что отрицательный заряд переносится в основном электронами, хотя в проводимости так же участвуют положительные и отрицательные ионы.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Проводимость возникает  в результате ионизации. Если ионизация прекращается, то газ перестает быть проводником.</a:t>
                      </a:r>
                      <a:r>
                        <a:rPr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Распад атомов на положительные ионы и электроны называется ионизацией, обратный процесс - рекомбинацией.</a:t>
                      </a:r>
                      <a:r>
                        <a:rPr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Газовый заряд, протекающий под действием ионизатора, называется несамостоятельным, а без ионизатора - самостоятельным.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Сопровождается тепловым, химическим(световое), магнитным действием.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Сопротивление при повышении температуры уменьшается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1438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78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ОА: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– небольшое,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 небольшое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рекомбинация( электродов не достигают)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U↑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е+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и е-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↑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При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U1 все ионы имеют достаточные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скорости и, не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рекомбинируя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достигают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электродов. Ток становится максимально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возможным и не зависит от дальнейшего увеличения напряжения до значения U2.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участок АВ – ток насыщения.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При U2 в несколько тысяч вольт скорость электронов, возникающих при ионизации молекул, а следовательно, их кинетическая энергия значительно увеличиваются. И когда  кинетическая энергия  достигает значения энергии ионизации, электроны, сталкиваясь с нейтральными молекулами, ионизируют их. Дополнительная ионизация  приводит к лавинообразному увеличению количества заряженных частиц, а следовательно и к значительному увеличению силы тока без воздействия внешнего ионизатора.  Участок ВС - самостоятельный разряд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искровой, дуговой, коронный, тлеющий).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42875"/>
            <a:ext cx="26431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214313"/>
          <a:ext cx="8786813" cy="4591050"/>
        </p:xfrm>
        <a:graphic>
          <a:graphicData uri="http://schemas.openxmlformats.org/drawingml/2006/table">
            <a:tbl>
              <a:tblPr/>
              <a:tblGrid>
                <a:gridCol w="8786842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схемах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газоразрядные трубки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Перенос вещества есть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  участке графика  ОА сила тока подчиняется закону Ома. В целом закон Ома не выполняется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Применение: 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Лампы дневного света, лазеры, плазмотроны, </a:t>
                      </a: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МГД-генераторы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Если газ разрежен, при малых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возникает самостоятельный разряд, при этом газ светиться ( используется в рекламах)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0" name="Рисунок 3" descr="E:\Rabota\МоиДокуменеты\FIZIKA\Электродинамика\Электростатика\РисункиКЛекциям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57188"/>
            <a:ext cx="270668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Электрический ток в</a:t>
            </a:r>
            <a:r>
              <a:rPr lang="ru-RU" sz="4000" smtClean="0"/>
              <a:t> металлах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214313"/>
          <a:ext cx="8786874" cy="6345738"/>
        </p:xfrm>
        <a:graphic>
          <a:graphicData uri="http://schemas.openxmlformats.org/drawingml/2006/table">
            <a:tbl>
              <a:tblPr/>
              <a:tblGrid>
                <a:gridCol w="5500726"/>
                <a:gridCol w="1000132"/>
                <a:gridCol w="2286016"/>
              </a:tblGrid>
              <a:tr h="2744594">
                <a:tc gridSpan="2">
                  <a:txBody>
                    <a:bodyPr/>
                    <a:lstStyle/>
                    <a:p>
                      <a:pPr eaLnBrk="1" hangingPunct="1"/>
                      <a:r>
                        <a:rPr lang="ru-RU" sz="2400" dirty="0" smtClean="0"/>
                        <a:t>Носителями тока являются свободные электроны.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Экспериментальное доказательство дано в опытах Л.И. Мандельштама и Н. Д.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Папалекси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(1912 г., результаты не были опубликованы), а также Т. Стюарта и Р.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Толмена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(1916 г.)).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Они обнаружили, что при резкой остановке быстро вращающейся катушки в проводнике катушки возникает электрический ток, создаваемый отрицательно заряженными частицами — электронами. </a:t>
                      </a:r>
                      <a:endParaRPr lang="ru-RU" sz="24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endParaRPr lang="ru-RU" sz="24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1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Образуются в результате отрыва электрона  с верхних энергетических уровней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58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Сопровождается тепловым и магнитным действием.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Зависимость сопротивления от температуры: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повышении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температуры, </a:t>
                      </a:r>
                      <a:r>
                        <a:rPr lang="ru-RU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амплитуда колебаний ионов в узлах кристаллической решетки, что приводит к  более частому столкновению с ними электронов.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28625"/>
            <a:ext cx="19335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Box 11"/>
          <p:cNvSpPr txBox="1">
            <a:spLocks noChangeArrowheads="1"/>
          </p:cNvSpPr>
          <p:nvPr/>
        </p:nvSpPr>
        <p:spPr bwMode="auto">
          <a:xfrm>
            <a:off x="3429000" y="500062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сверхпроводимость</a:t>
            </a:r>
          </a:p>
        </p:txBody>
      </p:sp>
      <p:pic>
        <p:nvPicPr>
          <p:cNvPr id="5140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786313"/>
            <a:ext cx="2833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643438" y="5227638"/>
            <a:ext cx="1785937" cy="9159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571500"/>
          <a:ext cx="7929618" cy="5056779"/>
        </p:xfrm>
        <a:graphic>
          <a:graphicData uri="http://schemas.openxmlformats.org/drawingml/2006/table">
            <a:tbl>
              <a:tblPr/>
              <a:tblGrid>
                <a:gridCol w="7929618"/>
              </a:tblGrid>
              <a:tr h="569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Зависимости сопротивления от действия света - нет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В схеме: резистор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ВАХ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Переноса вещества нет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Закон Ома выполняется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Применение: линии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электро-передач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(ЛЭП), проводники, резисторы, т.д.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071688"/>
            <a:ext cx="17859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6" descr="E:\Rabota\МоиДокуменеты\FIZIKA\Электродинамика\Электростатика\РисункиКЛекциям\ЭлСат7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285875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 kern="0" dirty="0">
                <a:latin typeface="+mn-lt"/>
              </a:rPr>
              <a:t>Электрический ток в</a:t>
            </a:r>
            <a:r>
              <a:rPr lang="ru-RU" sz="4000" kern="0" dirty="0">
                <a:latin typeface="+mn-lt"/>
              </a:rPr>
              <a:t> полупроводниках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88" y="285750"/>
            <a:ext cx="8501062" cy="1500188"/>
          </a:xfrm>
          <a:prstGeom prst="rect">
            <a:avLst/>
          </a:prstGeom>
        </p:spPr>
        <p:txBody>
          <a:bodyPr/>
          <a:lstStyle/>
          <a:p>
            <a:pPr indent="17463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</a:rPr>
              <a:t>Полупроводники </a:t>
            </a:r>
            <a:r>
              <a:rPr lang="ru-RU" sz="2800" kern="0" dirty="0">
                <a:latin typeface="+mn-lt"/>
              </a:rPr>
              <a:t>– твердые вещества, проводимость которых зависит от внешних условий(в основном от нагревания и освещения)</a:t>
            </a:r>
            <a:endParaRPr lang="ru-RU" sz="3200" kern="0" dirty="0">
              <a:latin typeface="+mn-lt"/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286000" y="2214563"/>
            <a:ext cx="44275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71438"/>
          <a:ext cx="8786874" cy="671817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3000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 smtClean="0"/>
                        <a:t>При повышении температуры или при освещении  разрушаются прочные связи между электронами в атомах и тогда образуются свободные электроны, а их пустые места называются дырками. Носителями тока могут быть как электроны ,так и (связанные электроны) дырки.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Основа 4-х </a:t>
                      </a:r>
                      <a:r>
                        <a:rPr lang="ru-RU" sz="2400" dirty="0" err="1" smtClean="0"/>
                        <a:t>валеннтный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baseline="0" dirty="0" smtClean="0"/>
                        <a:t>Si (</a:t>
                      </a:r>
                      <a:r>
                        <a:rPr lang="ru-RU" sz="2400" baseline="0" dirty="0" smtClean="0"/>
                        <a:t>кремний) или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Ge</a:t>
                      </a:r>
                      <a:r>
                        <a:rPr lang="ru-RU" sz="2400" baseline="0" dirty="0" smtClean="0"/>
                        <a:t>(германий) </a:t>
                      </a:r>
                      <a:endParaRPr lang="ru-RU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Введение</a:t>
                      </a:r>
                      <a:r>
                        <a:rPr lang="ru-RU" sz="2400" baseline="0" dirty="0" smtClean="0"/>
                        <a:t> примесей </a:t>
                      </a:r>
                      <a:r>
                        <a:rPr lang="en-US" sz="2400" baseline="0" dirty="0" err="1" smtClean="0"/>
                        <a:t>Ge+As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ru-RU" sz="2400" baseline="0" dirty="0" err="1" smtClean="0"/>
                        <a:t>донорная</a:t>
                      </a:r>
                      <a:r>
                        <a:rPr lang="ru-RU" sz="2400" baseline="0" dirty="0" smtClean="0"/>
                        <a:t>) – </a:t>
                      </a:r>
                      <a:r>
                        <a:rPr lang="en-US" sz="2400" baseline="0" dirty="0" smtClean="0"/>
                        <a:t>n</a:t>
                      </a:r>
                      <a:r>
                        <a:rPr lang="ru-RU" sz="2400" baseline="0" dirty="0" smtClean="0"/>
                        <a:t>–типа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Ge+In</a:t>
                      </a:r>
                      <a:r>
                        <a:rPr lang="ru-RU" sz="2400" baseline="0" dirty="0" smtClean="0"/>
                        <a:t>(акцепторная) –</a:t>
                      </a:r>
                      <a:r>
                        <a:rPr lang="en-US" sz="2400" baseline="0" dirty="0" smtClean="0"/>
                        <a:t> p</a:t>
                      </a:r>
                      <a:r>
                        <a:rPr lang="ru-RU" sz="2400" baseline="0" dirty="0" smtClean="0"/>
                        <a:t>–типа.</a:t>
                      </a:r>
                      <a:endParaRPr lang="ru-RU" sz="24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Дырки и электроны образуются в результате разрыва электронных связей между соседними атомами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26" name="Picture 2" descr="E:\Rabota\МоиДокуменеты\FIZIKA\Электродинамика\Электростатика\РисункиКЛекциям\Рисунок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00500"/>
            <a:ext cx="18526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4"/>
          <p:cNvSpPr txBox="1">
            <a:spLocks noChangeArrowheads="1"/>
          </p:cNvSpPr>
          <p:nvPr/>
        </p:nvSpPr>
        <p:spPr bwMode="auto">
          <a:xfrm>
            <a:off x="214313" y="564356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без примесей</a:t>
            </a:r>
          </a:p>
          <a:p>
            <a:r>
              <a:rPr lang="ru-RU"/>
              <a:t>кол-во электронов равно кол-ву дырок</a:t>
            </a:r>
          </a:p>
        </p:txBody>
      </p:sp>
      <p:pic>
        <p:nvPicPr>
          <p:cNvPr id="9228" name="Picture 3" descr="E:\Rabota\МоиДокуменеты\FIZIKA\Электродинамика\Электростатика\РисункиКЛекциям\Рисунок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000500"/>
            <a:ext cx="18526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7"/>
          <p:cNvSpPr txBox="1">
            <a:spLocks noChangeArrowheads="1"/>
          </p:cNvSpPr>
          <p:nvPr/>
        </p:nvSpPr>
        <p:spPr bwMode="auto">
          <a:xfrm>
            <a:off x="2428875" y="5657850"/>
            <a:ext cx="2214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n-</a:t>
            </a:r>
            <a:r>
              <a:rPr lang="ru-RU"/>
              <a:t>типа</a:t>
            </a:r>
          </a:p>
          <a:p>
            <a:r>
              <a:rPr lang="ru-RU"/>
              <a:t>носители –электроны(много), дырки(мало)</a:t>
            </a:r>
          </a:p>
        </p:txBody>
      </p:sp>
      <p:pic>
        <p:nvPicPr>
          <p:cNvPr id="9230" name="Picture 4" descr="E:\Rabota\МоиДокуменеты\FIZIKA\Электродинамика\Электростатика\РисункиКЛекциям\Рисунок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000500"/>
            <a:ext cx="1524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Box 8"/>
          <p:cNvSpPr txBox="1">
            <a:spLocks noChangeArrowheads="1"/>
          </p:cNvSpPr>
          <p:nvPr/>
        </p:nvSpPr>
        <p:spPr bwMode="auto">
          <a:xfrm>
            <a:off x="4500563" y="5657850"/>
            <a:ext cx="278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p-</a:t>
            </a:r>
            <a:r>
              <a:rPr lang="ru-RU"/>
              <a:t>типа</a:t>
            </a:r>
          </a:p>
          <a:p>
            <a:r>
              <a:rPr lang="ru-RU"/>
              <a:t>носители –дырки (много), электроны (мало)</a:t>
            </a:r>
          </a:p>
        </p:txBody>
      </p:sp>
      <p:pic>
        <p:nvPicPr>
          <p:cNvPr id="9232" name="Picture 5" descr="E:\Rabota\МоиДокуменеты\FIZIKA\Электродинамика\Электростатика\РисункиКЛекциям\Рисунок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000500"/>
            <a:ext cx="26400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142875"/>
          <a:ext cx="8786874" cy="2783576"/>
        </p:xfrm>
        <a:graphic>
          <a:graphicData uri="http://schemas.openxmlformats.org/drawingml/2006/table">
            <a:tbl>
              <a:tblPr/>
              <a:tblGrid>
                <a:gridCol w="5500726"/>
                <a:gridCol w="3286148"/>
              </a:tblGrid>
              <a:tr h="4855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Сопровождается тепловым и магнитным действием,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созданием «запирающего» слоя, выпрямлением тока.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Зависимость сопротивления от температуры: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могут работать только от 70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125 градусов С.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2" name="Рисунок 8" descr="1-13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143000"/>
            <a:ext cx="2427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2928938"/>
          <a:ext cx="8786874" cy="1842961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Зависимости сопротивления от действия света , аналогична температурной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схеме: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диод                          транзистор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1" name="Рисунок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857625"/>
            <a:ext cx="769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3" descr="1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5143500" y="3786188"/>
            <a:ext cx="857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1129</Words>
  <Application>Microsoft Office PowerPoint</Application>
  <PresentationFormat>Экран (4:3)</PresentationFormat>
  <Paragraphs>128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Электрический ток в различных средах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ток в различных средах</dc:title>
  <dc:creator>LOOSER</dc:creator>
  <cp:lastModifiedBy>Admin</cp:lastModifiedBy>
  <cp:revision>136</cp:revision>
  <dcterms:created xsi:type="dcterms:W3CDTF">2008-02-27T15:47:14Z</dcterms:created>
  <dcterms:modified xsi:type="dcterms:W3CDTF">2017-06-28T11:15:07Z</dcterms:modified>
</cp:coreProperties>
</file>