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openxmlformats-officedocument.oleObject"/>
  <Override PartName="/ppt/notesSlides/notesSlide1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3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96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36.wmf"/><Relationship Id="rId2" Type="http://schemas.openxmlformats.org/officeDocument/2006/relationships/image" Target="../media/image35.wmf"/><Relationship Id="rId1" Type="http://schemas.openxmlformats.org/officeDocument/2006/relationships/image" Target="../media/image34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8.png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47.wmf"/><Relationship Id="rId7" Type="http://schemas.openxmlformats.org/officeDocument/2006/relationships/image" Target="../media/image51.wmf"/><Relationship Id="rId2" Type="http://schemas.openxmlformats.org/officeDocument/2006/relationships/image" Target="../media/image46.wmf"/><Relationship Id="rId1" Type="http://schemas.openxmlformats.org/officeDocument/2006/relationships/image" Target="../media/image45.wmf"/><Relationship Id="rId6" Type="http://schemas.openxmlformats.org/officeDocument/2006/relationships/image" Target="../media/image50.wmf"/><Relationship Id="rId5" Type="http://schemas.openxmlformats.org/officeDocument/2006/relationships/image" Target="../media/image49.wmf"/><Relationship Id="rId4" Type="http://schemas.openxmlformats.org/officeDocument/2006/relationships/image" Target="../media/image48.wmf"/></Relationships>
</file>

<file path=ppt/drawings/_rels/vmlDrawing13.vml.rels><?xml version="1.0" encoding="UTF-8" standalone="yes"?>
<Relationships xmlns="http://schemas.openxmlformats.org/package/2006/relationships"><Relationship Id="rId3" Type="http://schemas.openxmlformats.org/officeDocument/2006/relationships/image" Target="../media/image54.wmf"/><Relationship Id="rId2" Type="http://schemas.openxmlformats.org/officeDocument/2006/relationships/image" Target="../media/image53.wmf"/><Relationship Id="rId1" Type="http://schemas.openxmlformats.org/officeDocument/2006/relationships/image" Target="../media/image52.wmf"/><Relationship Id="rId5" Type="http://schemas.openxmlformats.org/officeDocument/2006/relationships/image" Target="../media/image56.wmf"/><Relationship Id="rId4" Type="http://schemas.openxmlformats.org/officeDocument/2006/relationships/image" Target="../media/image55.wmf"/></Relationships>
</file>

<file path=ppt/drawings/_rels/vmlDrawing14.vml.rels><?xml version="1.0" encoding="UTF-8" standalone="yes"?>
<Relationships xmlns="http://schemas.openxmlformats.org/package/2006/relationships"><Relationship Id="rId3" Type="http://schemas.openxmlformats.org/officeDocument/2006/relationships/image" Target="../media/image59.wmf"/><Relationship Id="rId2" Type="http://schemas.openxmlformats.org/officeDocument/2006/relationships/image" Target="../media/image58.wmf"/><Relationship Id="rId1" Type="http://schemas.openxmlformats.org/officeDocument/2006/relationships/image" Target="../media/image57.wmf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60.wmf"/></Relationships>
</file>

<file path=ppt/drawings/_rels/vmlDrawing16.vml.rels><?xml version="1.0" encoding="UTF-8" standalone="yes"?>
<Relationships xmlns="http://schemas.openxmlformats.org/package/2006/relationships"><Relationship Id="rId2" Type="http://schemas.openxmlformats.org/officeDocument/2006/relationships/image" Target="../media/image64.wmf"/><Relationship Id="rId1" Type="http://schemas.openxmlformats.org/officeDocument/2006/relationships/image" Target="../media/image63.wmf"/></Relationships>
</file>

<file path=ppt/drawings/_rels/vmlDrawing17.vml.rels><?xml version="1.0" encoding="UTF-8" standalone="yes"?>
<Relationships xmlns="http://schemas.openxmlformats.org/package/2006/relationships"><Relationship Id="rId3" Type="http://schemas.openxmlformats.org/officeDocument/2006/relationships/image" Target="../media/image67.wmf"/><Relationship Id="rId2" Type="http://schemas.openxmlformats.org/officeDocument/2006/relationships/image" Target="../media/image66.wmf"/><Relationship Id="rId1" Type="http://schemas.openxmlformats.org/officeDocument/2006/relationships/image" Target="../media/image65.wmf"/></Relationships>
</file>

<file path=ppt/drawings/_rels/vmlDrawing18.vml.rels><?xml version="1.0" encoding="UTF-8" standalone="yes"?>
<Relationships xmlns="http://schemas.openxmlformats.org/package/2006/relationships"><Relationship Id="rId3" Type="http://schemas.openxmlformats.org/officeDocument/2006/relationships/image" Target="../media/image70.wmf"/><Relationship Id="rId2" Type="http://schemas.openxmlformats.org/officeDocument/2006/relationships/image" Target="../media/image69.wmf"/><Relationship Id="rId1" Type="http://schemas.openxmlformats.org/officeDocument/2006/relationships/image" Target="../media/image68.wmf"/><Relationship Id="rId5" Type="http://schemas.openxmlformats.org/officeDocument/2006/relationships/image" Target="../media/image72.wmf"/><Relationship Id="rId4" Type="http://schemas.openxmlformats.org/officeDocument/2006/relationships/image" Target="../media/image71.wmf"/></Relationships>
</file>

<file path=ppt/drawings/_rels/vmlDrawing19.vml.rels><?xml version="1.0" encoding="UTF-8" standalone="yes"?>
<Relationships xmlns="http://schemas.openxmlformats.org/package/2006/relationships"><Relationship Id="rId2" Type="http://schemas.openxmlformats.org/officeDocument/2006/relationships/image" Target="../media/image75.wmf"/><Relationship Id="rId1" Type="http://schemas.openxmlformats.org/officeDocument/2006/relationships/image" Target="../media/image74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image" Target="../media/image10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image" Target="../media/image12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image" Target="../media/image15.wmf"/><Relationship Id="rId1" Type="http://schemas.openxmlformats.org/officeDocument/2006/relationships/image" Target="../media/image14.wmf"/><Relationship Id="rId4" Type="http://schemas.openxmlformats.org/officeDocument/2006/relationships/image" Target="../media/image17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20.wmf"/><Relationship Id="rId2" Type="http://schemas.openxmlformats.org/officeDocument/2006/relationships/image" Target="../media/image19.wmf"/><Relationship Id="rId1" Type="http://schemas.openxmlformats.org/officeDocument/2006/relationships/image" Target="../media/image18.wmf"/><Relationship Id="rId6" Type="http://schemas.openxmlformats.org/officeDocument/2006/relationships/image" Target="../media/image23.wmf"/><Relationship Id="rId5" Type="http://schemas.openxmlformats.org/officeDocument/2006/relationships/image" Target="../media/image22.wmf"/><Relationship Id="rId4" Type="http://schemas.openxmlformats.org/officeDocument/2006/relationships/image" Target="../media/image21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25.wmf"/><Relationship Id="rId2" Type="http://schemas.openxmlformats.org/officeDocument/2006/relationships/image" Target="../media/image24.wmf"/><Relationship Id="rId1" Type="http://schemas.openxmlformats.org/officeDocument/2006/relationships/image" Target="../media/image16.wmf"/><Relationship Id="rId6" Type="http://schemas.openxmlformats.org/officeDocument/2006/relationships/image" Target="../media/image14.wmf"/><Relationship Id="rId5" Type="http://schemas.openxmlformats.org/officeDocument/2006/relationships/image" Target="../media/image27.wmf"/><Relationship Id="rId4" Type="http://schemas.openxmlformats.org/officeDocument/2006/relationships/image" Target="../media/image26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28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29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32.wmf"/><Relationship Id="rId2" Type="http://schemas.openxmlformats.org/officeDocument/2006/relationships/image" Target="../media/image31.wmf"/><Relationship Id="rId1" Type="http://schemas.openxmlformats.org/officeDocument/2006/relationships/image" Target="../media/image30.wmf"/><Relationship Id="rId4" Type="http://schemas.openxmlformats.org/officeDocument/2006/relationships/image" Target="../media/image33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C55ACA-57A4-4F95-9C4C-467F7A55C9A9}" type="datetimeFigureOut">
              <a:rPr lang="ru-RU" smtClean="0"/>
              <a:t>27.06.2017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0AAD99-B55C-4AB7-8FFE-0358B8A571A8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4931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  <p:sp>
        <p:nvSpPr>
          <p:cNvPr id="124932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1662958-5A0F-4F06-A5A8-4F75FB31F9CA}" type="slidenum">
              <a:rPr lang="ru-RU" smtClean="0"/>
              <a:pPr/>
              <a:t>8</a:t>
            </a:fld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046BB-7F20-4BB3-9AEB-864E404285B8}" type="datetimeFigureOut">
              <a:rPr lang="ru-RU" smtClean="0"/>
              <a:t>27.06.2017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DB9C8-2EDC-420E-A82C-3540A1E9904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046BB-7F20-4BB3-9AEB-864E404285B8}" type="datetimeFigureOut">
              <a:rPr lang="ru-RU" smtClean="0"/>
              <a:t>27.06.2017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DB9C8-2EDC-420E-A82C-3540A1E9904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046BB-7F20-4BB3-9AEB-864E404285B8}" type="datetimeFigureOut">
              <a:rPr lang="ru-RU" smtClean="0"/>
              <a:t>27.06.2017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DB9C8-2EDC-420E-A82C-3540A1E9904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046BB-7F20-4BB3-9AEB-864E404285B8}" type="datetimeFigureOut">
              <a:rPr lang="ru-RU" smtClean="0"/>
              <a:t>27.06.2017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DB9C8-2EDC-420E-A82C-3540A1E9904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046BB-7F20-4BB3-9AEB-864E404285B8}" type="datetimeFigureOut">
              <a:rPr lang="ru-RU" smtClean="0"/>
              <a:t>27.06.2017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DB9C8-2EDC-420E-A82C-3540A1E9904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046BB-7F20-4BB3-9AEB-864E404285B8}" type="datetimeFigureOut">
              <a:rPr lang="ru-RU" smtClean="0"/>
              <a:t>27.06.2017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DB9C8-2EDC-420E-A82C-3540A1E9904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046BB-7F20-4BB3-9AEB-864E404285B8}" type="datetimeFigureOut">
              <a:rPr lang="ru-RU" smtClean="0"/>
              <a:t>27.06.2017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DB9C8-2EDC-420E-A82C-3540A1E9904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046BB-7F20-4BB3-9AEB-864E404285B8}" type="datetimeFigureOut">
              <a:rPr lang="ru-RU" smtClean="0"/>
              <a:t>27.06.2017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DB9C8-2EDC-420E-A82C-3540A1E9904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046BB-7F20-4BB3-9AEB-864E404285B8}" type="datetimeFigureOut">
              <a:rPr lang="ru-RU" smtClean="0"/>
              <a:t>27.06.2017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DB9C8-2EDC-420E-A82C-3540A1E9904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046BB-7F20-4BB3-9AEB-864E404285B8}" type="datetimeFigureOut">
              <a:rPr lang="ru-RU" smtClean="0"/>
              <a:t>27.06.2017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DB9C8-2EDC-420E-A82C-3540A1E9904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046BB-7F20-4BB3-9AEB-864E404285B8}" type="datetimeFigureOut">
              <a:rPr lang="ru-RU" smtClean="0"/>
              <a:t>27.06.2017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DB9C8-2EDC-420E-A82C-3540A1E9904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1046BB-7F20-4BB3-9AEB-864E404285B8}" type="datetimeFigureOut">
              <a:rPr lang="ru-RU" smtClean="0"/>
              <a:t>27.06.2017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4DB9C8-2EDC-420E-A82C-3540A1E99047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7" Type="http://schemas.openxmlformats.org/officeDocument/2006/relationships/slide" Target="slide6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10.bin"/><Relationship Id="rId5" Type="http://schemas.openxmlformats.org/officeDocument/2006/relationships/oleObject" Target="../embeddings/oleObject9.bin"/><Relationship Id="rId4" Type="http://schemas.openxmlformats.org/officeDocument/2006/relationships/oleObject" Target="../embeddings/oleObject8.bin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6.bin"/><Relationship Id="rId3" Type="http://schemas.openxmlformats.org/officeDocument/2006/relationships/oleObject" Target="../embeddings/oleObject11.bin"/><Relationship Id="rId7" Type="http://schemas.openxmlformats.org/officeDocument/2006/relationships/oleObject" Target="../embeddings/oleObject1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14.bin"/><Relationship Id="rId5" Type="http://schemas.openxmlformats.org/officeDocument/2006/relationships/oleObject" Target="../embeddings/oleObject13.bin"/><Relationship Id="rId4" Type="http://schemas.openxmlformats.org/officeDocument/2006/relationships/oleObject" Target="../embeddings/oleObject12.bin"/><Relationship Id="rId9" Type="http://schemas.openxmlformats.org/officeDocument/2006/relationships/slide" Target="slide6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2.bin"/><Relationship Id="rId3" Type="http://schemas.openxmlformats.org/officeDocument/2006/relationships/oleObject" Target="../embeddings/oleObject17.bin"/><Relationship Id="rId7" Type="http://schemas.openxmlformats.org/officeDocument/2006/relationships/oleObject" Target="../embeddings/oleObject2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20.bin"/><Relationship Id="rId5" Type="http://schemas.openxmlformats.org/officeDocument/2006/relationships/oleObject" Target="../embeddings/oleObject19.bin"/><Relationship Id="rId4" Type="http://schemas.openxmlformats.org/officeDocument/2006/relationships/oleObject" Target="../embeddings/oleObject18.bin"/><Relationship Id="rId9" Type="http://schemas.openxmlformats.org/officeDocument/2006/relationships/slide" Target="slide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4" Type="http://schemas.openxmlformats.org/officeDocument/2006/relationships/slide" Target="slide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4" Type="http://schemas.openxmlformats.org/officeDocument/2006/relationships/slide" Target="slide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5.bin"/><Relationship Id="rId7" Type="http://schemas.openxmlformats.org/officeDocument/2006/relationships/slide" Target="slide6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28.bin"/><Relationship Id="rId5" Type="http://schemas.openxmlformats.org/officeDocument/2006/relationships/oleObject" Target="../embeddings/oleObject27.bin"/><Relationship Id="rId4" Type="http://schemas.openxmlformats.org/officeDocument/2006/relationships/oleObject" Target="../embeddings/oleObject26.bin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Relationship Id="rId6" Type="http://schemas.openxmlformats.org/officeDocument/2006/relationships/slide" Target="slide6.xml"/><Relationship Id="rId5" Type="http://schemas.openxmlformats.org/officeDocument/2006/relationships/oleObject" Target="../embeddings/oleObject31.bin"/><Relationship Id="rId4" Type="http://schemas.openxmlformats.org/officeDocument/2006/relationships/oleObject" Target="../embeddings/oleObject30.bin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7.gi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43.gif"/><Relationship Id="rId3" Type="http://schemas.openxmlformats.org/officeDocument/2006/relationships/image" Target="../media/image39.gif"/><Relationship Id="rId7" Type="http://schemas.openxmlformats.org/officeDocument/2006/relationships/oleObject" Target="../embeddings/oleObject3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42.gif"/><Relationship Id="rId5" Type="http://schemas.openxmlformats.org/officeDocument/2006/relationships/image" Target="../media/image41.png"/><Relationship Id="rId4" Type="http://schemas.openxmlformats.org/officeDocument/2006/relationships/image" Target="../media/image40.png"/><Relationship Id="rId9" Type="http://schemas.openxmlformats.org/officeDocument/2006/relationships/image" Target="../media/image44.gif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slide" Target="slide6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7.bin"/><Relationship Id="rId3" Type="http://schemas.openxmlformats.org/officeDocument/2006/relationships/oleObject" Target="../embeddings/oleObject33.bin"/><Relationship Id="rId7" Type="http://schemas.openxmlformats.org/officeDocument/2006/relationships/oleObject" Target="../embeddings/oleObject3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2.vml"/><Relationship Id="rId6" Type="http://schemas.openxmlformats.org/officeDocument/2006/relationships/oleObject" Target="../embeddings/oleObject35.bin"/><Relationship Id="rId11" Type="http://schemas.openxmlformats.org/officeDocument/2006/relationships/oleObject" Target="../embeddings/oleObject40.bin"/><Relationship Id="rId5" Type="http://schemas.openxmlformats.org/officeDocument/2006/relationships/oleObject" Target="../embeddings/oleObject34.bin"/><Relationship Id="rId10" Type="http://schemas.openxmlformats.org/officeDocument/2006/relationships/oleObject" Target="../embeddings/oleObject39.bin"/><Relationship Id="rId4" Type="http://schemas.openxmlformats.org/officeDocument/2006/relationships/slide" Target="slide6.xml"/><Relationship Id="rId9" Type="http://schemas.openxmlformats.org/officeDocument/2006/relationships/oleObject" Target="../embeddings/oleObject38.bin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5.bin"/><Relationship Id="rId3" Type="http://schemas.openxmlformats.org/officeDocument/2006/relationships/slide" Target="slide6.xml"/><Relationship Id="rId7" Type="http://schemas.openxmlformats.org/officeDocument/2006/relationships/oleObject" Target="../embeddings/oleObject4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3.vml"/><Relationship Id="rId6" Type="http://schemas.openxmlformats.org/officeDocument/2006/relationships/oleObject" Target="../embeddings/oleObject43.bin"/><Relationship Id="rId5" Type="http://schemas.openxmlformats.org/officeDocument/2006/relationships/oleObject" Target="../embeddings/oleObject42.bin"/><Relationship Id="rId4" Type="http://schemas.openxmlformats.org/officeDocument/2006/relationships/oleObject" Target="../embeddings/oleObject41.bin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slide" Target="slide6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4.vml"/><Relationship Id="rId6" Type="http://schemas.openxmlformats.org/officeDocument/2006/relationships/oleObject" Target="../embeddings/oleObject48.bin"/><Relationship Id="rId5" Type="http://schemas.openxmlformats.org/officeDocument/2006/relationships/oleObject" Target="../embeddings/oleObject47.bin"/><Relationship Id="rId4" Type="http://schemas.openxmlformats.org/officeDocument/2006/relationships/oleObject" Target="../embeddings/oleObject46.bin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slide" Target="slide6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5.vml"/><Relationship Id="rId4" Type="http://schemas.openxmlformats.org/officeDocument/2006/relationships/oleObject" Target="../embeddings/oleObject49.bin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2.jpeg"/><Relationship Id="rId2" Type="http://schemas.openxmlformats.org/officeDocument/2006/relationships/image" Target="../media/image61.pn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slide" Target="slide6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6.vml"/><Relationship Id="rId5" Type="http://schemas.openxmlformats.org/officeDocument/2006/relationships/oleObject" Target="../embeddings/oleObject51.bin"/><Relationship Id="rId4" Type="http://schemas.openxmlformats.org/officeDocument/2006/relationships/oleObject" Target="../embeddings/oleObject50.bin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7.vml"/><Relationship Id="rId6" Type="http://schemas.openxmlformats.org/officeDocument/2006/relationships/slide" Target="slide6.xml"/><Relationship Id="rId5" Type="http://schemas.openxmlformats.org/officeDocument/2006/relationships/oleObject" Target="../embeddings/oleObject54.bin"/><Relationship Id="rId4" Type="http://schemas.openxmlformats.org/officeDocument/2006/relationships/oleObject" Target="../embeddings/oleObject53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30.xml.rels><?xml version="1.0" encoding="UTF-8" standalone="yes"?>
<Relationships xmlns="http://schemas.openxmlformats.org/package/2006/relationships"><Relationship Id="rId8" Type="http://schemas.openxmlformats.org/officeDocument/2006/relationships/slide" Target="slide6.xml"/><Relationship Id="rId3" Type="http://schemas.openxmlformats.org/officeDocument/2006/relationships/oleObject" Target="../embeddings/oleObject55.bin"/><Relationship Id="rId7" Type="http://schemas.openxmlformats.org/officeDocument/2006/relationships/oleObject" Target="../embeddings/oleObject5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8.vml"/><Relationship Id="rId6" Type="http://schemas.openxmlformats.org/officeDocument/2006/relationships/oleObject" Target="../embeddings/oleObject58.bin"/><Relationship Id="rId5" Type="http://schemas.openxmlformats.org/officeDocument/2006/relationships/oleObject" Target="../embeddings/oleObject57.bin"/><Relationship Id="rId4" Type="http://schemas.openxmlformats.org/officeDocument/2006/relationships/oleObject" Target="../embeddings/oleObject56.bin"/><Relationship Id="rId9" Type="http://schemas.openxmlformats.org/officeDocument/2006/relationships/image" Target="../media/image73.gif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0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9.vml"/><Relationship Id="rId4" Type="http://schemas.openxmlformats.org/officeDocument/2006/relationships/oleObject" Target="../embeddings/oleObject61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oleObject" Target="../embeddings/oleObject2.bin"/><Relationship Id="rId4" Type="http://schemas.openxmlformats.org/officeDocument/2006/relationships/slide" Target="slide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slide" Target="slide6.xml"/><Relationship Id="rId5" Type="http://schemas.openxmlformats.org/officeDocument/2006/relationships/oleObject" Target="../embeddings/oleObject4.bin"/><Relationship Id="rId4" Type="http://schemas.openxmlformats.org/officeDocument/2006/relationships/oleObject" Target="../embeddings/oleObject3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5" Type="http://schemas.openxmlformats.org/officeDocument/2006/relationships/slide" Target="slide6.xml"/><Relationship Id="rId4" Type="http://schemas.openxmlformats.org/officeDocument/2006/relationships/oleObject" Target="../embeddings/oleObject6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571481"/>
            <a:ext cx="7772400" cy="3028970"/>
          </a:xfrm>
        </p:spPr>
        <p:txBody>
          <a:bodyPr>
            <a:normAutofit/>
          </a:bodyPr>
          <a:lstStyle/>
          <a:p>
            <a:pPr eaLnBrk="1" hangingPunct="1"/>
            <a:r>
              <a:rPr lang="ru-RU" sz="9600" b="1" dirty="0" smtClean="0">
                <a:solidFill>
                  <a:srgbClr val="1D2911"/>
                </a:solidFill>
              </a:rPr>
              <a:t>Силы в механике</a:t>
            </a:r>
            <a:endParaRPr lang="ru-RU" sz="9600" b="1" dirty="0" smtClean="0">
              <a:solidFill>
                <a:srgbClr val="1D2911"/>
              </a:solidFill>
            </a:endParaRPr>
          </a:p>
        </p:txBody>
      </p:sp>
      <p:sp>
        <p:nvSpPr>
          <p:cNvPr id="81923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ru-RU" sz="4000" b="1" dirty="0" smtClean="0">
                <a:latin typeface="+mj-lt"/>
              </a:rPr>
              <a:t>Силы в природе</a:t>
            </a:r>
            <a:endParaRPr lang="ru-RU" sz="4000" b="1" dirty="0" smtClean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6" name="Oval 11"/>
          <p:cNvSpPr>
            <a:spLocks noChangeArrowheads="1"/>
          </p:cNvSpPr>
          <p:nvPr/>
        </p:nvSpPr>
        <p:spPr bwMode="auto">
          <a:xfrm>
            <a:off x="971550" y="1341438"/>
            <a:ext cx="144463" cy="144462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5847" name="Text Box 4"/>
          <p:cNvSpPr txBox="1">
            <a:spLocks noChangeArrowheads="1"/>
          </p:cNvSpPr>
          <p:nvPr/>
        </p:nvSpPr>
        <p:spPr bwMode="auto">
          <a:xfrm>
            <a:off x="684213" y="0"/>
            <a:ext cx="785495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4000" b="1">
                <a:latin typeface="Arial" charset="0"/>
              </a:rPr>
              <a:t>Первая космическая скорость</a:t>
            </a:r>
          </a:p>
        </p:txBody>
      </p:sp>
      <p:sp>
        <p:nvSpPr>
          <p:cNvPr id="35848" name="Line 6"/>
          <p:cNvSpPr>
            <a:spLocks noChangeShapeType="1"/>
          </p:cNvSpPr>
          <p:nvPr/>
        </p:nvSpPr>
        <p:spPr bwMode="auto">
          <a:xfrm>
            <a:off x="179388" y="2133600"/>
            <a:ext cx="352742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grpSp>
        <p:nvGrpSpPr>
          <p:cNvPr id="2" name="Group 10"/>
          <p:cNvGrpSpPr>
            <a:grpSpLocks/>
          </p:cNvGrpSpPr>
          <p:nvPr/>
        </p:nvGrpSpPr>
        <p:grpSpPr bwMode="auto">
          <a:xfrm>
            <a:off x="971550" y="1341438"/>
            <a:ext cx="779463" cy="1008062"/>
            <a:chOff x="748" y="1071"/>
            <a:chExt cx="491" cy="635"/>
          </a:xfrm>
        </p:grpSpPr>
        <p:sp>
          <p:nvSpPr>
            <p:cNvPr id="35872" name="Oval 7"/>
            <p:cNvSpPr>
              <a:spLocks noChangeArrowheads="1"/>
            </p:cNvSpPr>
            <p:nvPr/>
          </p:nvSpPr>
          <p:spPr bwMode="auto">
            <a:xfrm>
              <a:off x="748" y="1071"/>
              <a:ext cx="90" cy="90"/>
            </a:xfrm>
            <a:prstGeom prst="ellipse">
              <a:avLst/>
            </a:prstGeom>
            <a:solidFill>
              <a:schemeClr val="folHlink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5873" name="Line 8"/>
            <p:cNvSpPr>
              <a:spLocks noChangeShapeType="1"/>
            </p:cNvSpPr>
            <p:nvPr/>
          </p:nvSpPr>
          <p:spPr bwMode="auto">
            <a:xfrm>
              <a:off x="793" y="1117"/>
              <a:ext cx="27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5874" name="Arc 9"/>
            <p:cNvSpPr>
              <a:spLocks/>
            </p:cNvSpPr>
            <p:nvPr/>
          </p:nvSpPr>
          <p:spPr bwMode="auto">
            <a:xfrm>
              <a:off x="793" y="1117"/>
              <a:ext cx="446" cy="589"/>
            </a:xfrm>
            <a:custGeom>
              <a:avLst/>
              <a:gdLst>
                <a:gd name="T0" fmla="*/ 0 w 20884"/>
                <a:gd name="T1" fmla="*/ 0 h 21506"/>
                <a:gd name="T2" fmla="*/ 0 w 20884"/>
                <a:gd name="T3" fmla="*/ 0 h 21506"/>
                <a:gd name="T4" fmla="*/ 0 w 20884"/>
                <a:gd name="T5" fmla="*/ 0 h 21506"/>
                <a:gd name="T6" fmla="*/ 0 60000 65536"/>
                <a:gd name="T7" fmla="*/ 0 60000 65536"/>
                <a:gd name="T8" fmla="*/ 0 60000 65536"/>
                <a:gd name="T9" fmla="*/ 0 w 20884"/>
                <a:gd name="T10" fmla="*/ 0 h 21506"/>
                <a:gd name="T11" fmla="*/ 20884 w 20884"/>
                <a:gd name="T12" fmla="*/ 21506 h 2150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884" h="21506" fill="none" extrusionOk="0">
                  <a:moveTo>
                    <a:pt x="2008" y="-1"/>
                  </a:moveTo>
                  <a:cubicBezTo>
                    <a:pt x="11032" y="842"/>
                    <a:pt x="18570" y="7228"/>
                    <a:pt x="20884" y="15991"/>
                  </a:cubicBezTo>
                </a:path>
                <a:path w="20884" h="21506" stroke="0" extrusionOk="0">
                  <a:moveTo>
                    <a:pt x="2008" y="-1"/>
                  </a:moveTo>
                  <a:cubicBezTo>
                    <a:pt x="11032" y="842"/>
                    <a:pt x="18570" y="7228"/>
                    <a:pt x="20884" y="15991"/>
                  </a:cubicBezTo>
                  <a:lnTo>
                    <a:pt x="0" y="21506"/>
                  </a:lnTo>
                  <a:close/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</p:grpSp>
      <p:grpSp>
        <p:nvGrpSpPr>
          <p:cNvPr id="3" name="Group 17"/>
          <p:cNvGrpSpPr>
            <a:grpSpLocks/>
          </p:cNvGrpSpPr>
          <p:nvPr/>
        </p:nvGrpSpPr>
        <p:grpSpPr bwMode="auto">
          <a:xfrm>
            <a:off x="1042988" y="1414463"/>
            <a:ext cx="1308100" cy="935037"/>
            <a:chOff x="2147" y="2342"/>
            <a:chExt cx="824" cy="589"/>
          </a:xfrm>
        </p:grpSpPr>
        <p:sp>
          <p:nvSpPr>
            <p:cNvPr id="35870" name="Line 15"/>
            <p:cNvSpPr>
              <a:spLocks noChangeShapeType="1"/>
            </p:cNvSpPr>
            <p:nvPr/>
          </p:nvSpPr>
          <p:spPr bwMode="auto">
            <a:xfrm>
              <a:off x="2147" y="2342"/>
              <a:ext cx="503" cy="0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5871" name="Arc 16"/>
            <p:cNvSpPr>
              <a:spLocks/>
            </p:cNvSpPr>
            <p:nvPr/>
          </p:nvSpPr>
          <p:spPr bwMode="auto">
            <a:xfrm>
              <a:off x="2147" y="2342"/>
              <a:ext cx="824" cy="589"/>
            </a:xfrm>
            <a:custGeom>
              <a:avLst/>
              <a:gdLst>
                <a:gd name="T0" fmla="*/ 0 w 20884"/>
                <a:gd name="T1" fmla="*/ 0 h 21506"/>
                <a:gd name="T2" fmla="*/ 0 w 20884"/>
                <a:gd name="T3" fmla="*/ 0 h 21506"/>
                <a:gd name="T4" fmla="*/ 0 w 20884"/>
                <a:gd name="T5" fmla="*/ 0 h 21506"/>
                <a:gd name="T6" fmla="*/ 0 60000 65536"/>
                <a:gd name="T7" fmla="*/ 0 60000 65536"/>
                <a:gd name="T8" fmla="*/ 0 60000 65536"/>
                <a:gd name="T9" fmla="*/ 0 w 20884"/>
                <a:gd name="T10" fmla="*/ 0 h 21506"/>
                <a:gd name="T11" fmla="*/ 20884 w 20884"/>
                <a:gd name="T12" fmla="*/ 21506 h 2150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884" h="21506" fill="none" extrusionOk="0">
                  <a:moveTo>
                    <a:pt x="2008" y="-1"/>
                  </a:moveTo>
                  <a:cubicBezTo>
                    <a:pt x="11032" y="842"/>
                    <a:pt x="18570" y="7228"/>
                    <a:pt x="20884" y="15991"/>
                  </a:cubicBezTo>
                </a:path>
                <a:path w="20884" h="21506" stroke="0" extrusionOk="0">
                  <a:moveTo>
                    <a:pt x="2008" y="-1"/>
                  </a:moveTo>
                  <a:cubicBezTo>
                    <a:pt x="11032" y="842"/>
                    <a:pt x="18570" y="7228"/>
                    <a:pt x="20884" y="15991"/>
                  </a:cubicBezTo>
                  <a:lnTo>
                    <a:pt x="0" y="21506"/>
                  </a:lnTo>
                  <a:close/>
                </a:path>
              </a:pathLst>
            </a:custGeom>
            <a:noFill/>
            <a:ln w="28575">
              <a:solidFill>
                <a:schemeClr val="accent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71700" name="Arc 20"/>
          <p:cNvSpPr>
            <a:spLocks/>
          </p:cNvSpPr>
          <p:nvPr/>
        </p:nvSpPr>
        <p:spPr bwMode="auto">
          <a:xfrm>
            <a:off x="1042988" y="1414463"/>
            <a:ext cx="2674937" cy="1368425"/>
          </a:xfrm>
          <a:custGeom>
            <a:avLst/>
            <a:gdLst>
              <a:gd name="T0" fmla="*/ 2147483647 w 21548"/>
              <a:gd name="T1" fmla="*/ 0 h 21506"/>
              <a:gd name="T2" fmla="*/ 2147483647 w 21548"/>
              <a:gd name="T3" fmla="*/ 2147483647 h 21506"/>
              <a:gd name="T4" fmla="*/ 0 w 21548"/>
              <a:gd name="T5" fmla="*/ 2147483647 h 21506"/>
              <a:gd name="T6" fmla="*/ 0 60000 65536"/>
              <a:gd name="T7" fmla="*/ 0 60000 65536"/>
              <a:gd name="T8" fmla="*/ 0 60000 65536"/>
              <a:gd name="T9" fmla="*/ 0 w 21548"/>
              <a:gd name="T10" fmla="*/ 0 h 21506"/>
              <a:gd name="T11" fmla="*/ 21548 w 21548"/>
              <a:gd name="T12" fmla="*/ 21506 h 2150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548" h="21506" fill="none" extrusionOk="0">
                <a:moveTo>
                  <a:pt x="2008" y="-1"/>
                </a:moveTo>
                <a:cubicBezTo>
                  <a:pt x="12544" y="983"/>
                  <a:pt x="20816" y="9455"/>
                  <a:pt x="21548" y="20012"/>
                </a:cubicBezTo>
              </a:path>
              <a:path w="21548" h="21506" stroke="0" extrusionOk="0">
                <a:moveTo>
                  <a:pt x="2008" y="-1"/>
                </a:moveTo>
                <a:cubicBezTo>
                  <a:pt x="12544" y="983"/>
                  <a:pt x="20816" y="9455"/>
                  <a:pt x="21548" y="20012"/>
                </a:cubicBezTo>
                <a:lnTo>
                  <a:pt x="0" y="21506"/>
                </a:lnTo>
                <a:close/>
              </a:path>
            </a:pathLst>
          </a:custGeom>
          <a:noFill/>
          <a:ln w="28575">
            <a:solidFill>
              <a:srgbClr val="CC3300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graphicFrame>
        <p:nvGraphicFramePr>
          <p:cNvPr id="35842" name="Object 21"/>
          <p:cNvGraphicFramePr>
            <a:graphicFrameLocks noChangeAspect="1"/>
          </p:cNvGraphicFramePr>
          <p:nvPr/>
        </p:nvGraphicFramePr>
        <p:xfrm>
          <a:off x="1187450" y="838200"/>
          <a:ext cx="409575" cy="520700"/>
        </p:xfrm>
        <a:graphic>
          <a:graphicData uri="http://schemas.openxmlformats.org/presentationml/2006/ole">
            <p:oleObj spid="_x0000_s4098" name="Формула" r:id="rId3" imgW="139680" imgH="177480" progId="Equation.3">
              <p:embed/>
            </p:oleObj>
          </a:graphicData>
        </a:graphic>
      </p:graphicFrame>
      <p:sp>
        <p:nvSpPr>
          <p:cNvPr id="71702" name="Arc 22"/>
          <p:cNvSpPr>
            <a:spLocks/>
          </p:cNvSpPr>
          <p:nvPr/>
        </p:nvSpPr>
        <p:spPr bwMode="auto">
          <a:xfrm>
            <a:off x="1333500" y="2133600"/>
            <a:ext cx="3743325" cy="3457575"/>
          </a:xfrm>
          <a:custGeom>
            <a:avLst/>
            <a:gdLst>
              <a:gd name="T0" fmla="*/ 0 w 18160"/>
              <a:gd name="T1" fmla="*/ 2147483647 h 21600"/>
              <a:gd name="T2" fmla="*/ 2147483647 w 18160"/>
              <a:gd name="T3" fmla="*/ 2147483647 h 21600"/>
              <a:gd name="T4" fmla="*/ 2147483647 w 18160"/>
              <a:gd name="T5" fmla="*/ 2147483647 h 21600"/>
              <a:gd name="T6" fmla="*/ 0 60000 65536"/>
              <a:gd name="T7" fmla="*/ 0 60000 65536"/>
              <a:gd name="T8" fmla="*/ 0 60000 65536"/>
              <a:gd name="T9" fmla="*/ 0 w 18160"/>
              <a:gd name="T10" fmla="*/ 0 h 21600"/>
              <a:gd name="T11" fmla="*/ 18160 w 1816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8160" h="21600" fill="none" extrusionOk="0">
                <a:moveTo>
                  <a:pt x="-1" y="3"/>
                </a:moveTo>
                <a:cubicBezTo>
                  <a:pt x="136" y="1"/>
                  <a:pt x="272" y="-1"/>
                  <a:pt x="409" y="0"/>
                </a:cubicBezTo>
                <a:cubicBezTo>
                  <a:pt x="7491" y="0"/>
                  <a:pt x="14124" y="3472"/>
                  <a:pt x="18159" y="9293"/>
                </a:cubicBezTo>
              </a:path>
              <a:path w="18160" h="21600" stroke="0" extrusionOk="0">
                <a:moveTo>
                  <a:pt x="-1" y="3"/>
                </a:moveTo>
                <a:cubicBezTo>
                  <a:pt x="136" y="1"/>
                  <a:pt x="272" y="-1"/>
                  <a:pt x="409" y="0"/>
                </a:cubicBezTo>
                <a:cubicBezTo>
                  <a:pt x="7491" y="0"/>
                  <a:pt x="14124" y="3472"/>
                  <a:pt x="18159" y="9293"/>
                </a:cubicBezTo>
                <a:lnTo>
                  <a:pt x="409" y="21600"/>
                </a:lnTo>
                <a:close/>
              </a:path>
            </a:pathLst>
          </a:custGeom>
          <a:noFill/>
          <a:ln w="2857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grpSp>
        <p:nvGrpSpPr>
          <p:cNvPr id="4" name="Group 23"/>
          <p:cNvGrpSpPr>
            <a:grpSpLocks/>
          </p:cNvGrpSpPr>
          <p:nvPr/>
        </p:nvGrpSpPr>
        <p:grpSpPr bwMode="auto">
          <a:xfrm>
            <a:off x="971550" y="1414463"/>
            <a:ext cx="2376488" cy="935037"/>
            <a:chOff x="2147" y="2342"/>
            <a:chExt cx="824" cy="589"/>
          </a:xfrm>
        </p:grpSpPr>
        <p:sp>
          <p:nvSpPr>
            <p:cNvPr id="35868" name="Line 24"/>
            <p:cNvSpPr>
              <a:spLocks noChangeShapeType="1"/>
            </p:cNvSpPr>
            <p:nvPr/>
          </p:nvSpPr>
          <p:spPr bwMode="auto">
            <a:xfrm>
              <a:off x="2147" y="2342"/>
              <a:ext cx="503" cy="0"/>
            </a:xfrm>
            <a:prstGeom prst="line">
              <a:avLst/>
            </a:prstGeom>
            <a:noFill/>
            <a:ln w="38100">
              <a:solidFill>
                <a:srgbClr val="CC33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5869" name="Arc 25"/>
            <p:cNvSpPr>
              <a:spLocks/>
            </p:cNvSpPr>
            <p:nvPr/>
          </p:nvSpPr>
          <p:spPr bwMode="auto">
            <a:xfrm>
              <a:off x="2147" y="2342"/>
              <a:ext cx="824" cy="589"/>
            </a:xfrm>
            <a:custGeom>
              <a:avLst/>
              <a:gdLst>
                <a:gd name="T0" fmla="*/ 0 w 20884"/>
                <a:gd name="T1" fmla="*/ 0 h 21506"/>
                <a:gd name="T2" fmla="*/ 0 w 20884"/>
                <a:gd name="T3" fmla="*/ 0 h 21506"/>
                <a:gd name="T4" fmla="*/ 0 w 20884"/>
                <a:gd name="T5" fmla="*/ 0 h 21506"/>
                <a:gd name="T6" fmla="*/ 0 60000 65536"/>
                <a:gd name="T7" fmla="*/ 0 60000 65536"/>
                <a:gd name="T8" fmla="*/ 0 60000 65536"/>
                <a:gd name="T9" fmla="*/ 0 w 20884"/>
                <a:gd name="T10" fmla="*/ 0 h 21506"/>
                <a:gd name="T11" fmla="*/ 20884 w 20884"/>
                <a:gd name="T12" fmla="*/ 21506 h 2150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884" h="21506" fill="none" extrusionOk="0">
                  <a:moveTo>
                    <a:pt x="2008" y="-1"/>
                  </a:moveTo>
                  <a:cubicBezTo>
                    <a:pt x="11032" y="842"/>
                    <a:pt x="18570" y="7228"/>
                    <a:pt x="20884" y="15991"/>
                  </a:cubicBezTo>
                </a:path>
                <a:path w="20884" h="21506" stroke="0" extrusionOk="0">
                  <a:moveTo>
                    <a:pt x="2008" y="-1"/>
                  </a:moveTo>
                  <a:cubicBezTo>
                    <a:pt x="11032" y="842"/>
                    <a:pt x="18570" y="7228"/>
                    <a:pt x="20884" y="15991"/>
                  </a:cubicBezTo>
                  <a:lnTo>
                    <a:pt x="0" y="21506"/>
                  </a:lnTo>
                  <a:close/>
                </a:path>
              </a:pathLst>
            </a:custGeom>
            <a:noFill/>
            <a:ln w="28575">
              <a:solidFill>
                <a:srgbClr val="CC33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</p:grpSp>
      <p:grpSp>
        <p:nvGrpSpPr>
          <p:cNvPr id="5" name="Group 26"/>
          <p:cNvGrpSpPr>
            <a:grpSpLocks/>
          </p:cNvGrpSpPr>
          <p:nvPr/>
        </p:nvGrpSpPr>
        <p:grpSpPr bwMode="auto">
          <a:xfrm>
            <a:off x="971550" y="1414463"/>
            <a:ext cx="3744913" cy="2492375"/>
            <a:chOff x="2147" y="2342"/>
            <a:chExt cx="824" cy="589"/>
          </a:xfrm>
        </p:grpSpPr>
        <p:sp>
          <p:nvSpPr>
            <p:cNvPr id="35866" name="Line 27"/>
            <p:cNvSpPr>
              <a:spLocks noChangeShapeType="1"/>
            </p:cNvSpPr>
            <p:nvPr/>
          </p:nvSpPr>
          <p:spPr bwMode="auto">
            <a:xfrm>
              <a:off x="2147" y="2342"/>
              <a:ext cx="503" cy="0"/>
            </a:xfrm>
            <a:prstGeom prst="line">
              <a:avLst/>
            </a:prstGeom>
            <a:noFill/>
            <a:ln w="38100">
              <a:solidFill>
                <a:srgbClr val="9191E3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5867" name="Arc 28"/>
            <p:cNvSpPr>
              <a:spLocks/>
            </p:cNvSpPr>
            <p:nvPr/>
          </p:nvSpPr>
          <p:spPr bwMode="auto">
            <a:xfrm>
              <a:off x="2147" y="2342"/>
              <a:ext cx="824" cy="589"/>
            </a:xfrm>
            <a:custGeom>
              <a:avLst/>
              <a:gdLst>
                <a:gd name="T0" fmla="*/ 0 w 20884"/>
                <a:gd name="T1" fmla="*/ 0 h 21506"/>
                <a:gd name="T2" fmla="*/ 0 w 20884"/>
                <a:gd name="T3" fmla="*/ 0 h 21506"/>
                <a:gd name="T4" fmla="*/ 0 w 20884"/>
                <a:gd name="T5" fmla="*/ 0 h 21506"/>
                <a:gd name="T6" fmla="*/ 0 60000 65536"/>
                <a:gd name="T7" fmla="*/ 0 60000 65536"/>
                <a:gd name="T8" fmla="*/ 0 60000 65536"/>
                <a:gd name="T9" fmla="*/ 0 w 20884"/>
                <a:gd name="T10" fmla="*/ 0 h 21506"/>
                <a:gd name="T11" fmla="*/ 20884 w 20884"/>
                <a:gd name="T12" fmla="*/ 21506 h 2150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884" h="21506" fill="none" extrusionOk="0">
                  <a:moveTo>
                    <a:pt x="2008" y="-1"/>
                  </a:moveTo>
                  <a:cubicBezTo>
                    <a:pt x="11032" y="842"/>
                    <a:pt x="18570" y="7228"/>
                    <a:pt x="20884" y="15991"/>
                  </a:cubicBezTo>
                </a:path>
                <a:path w="20884" h="21506" stroke="0" extrusionOk="0">
                  <a:moveTo>
                    <a:pt x="2008" y="-1"/>
                  </a:moveTo>
                  <a:cubicBezTo>
                    <a:pt x="11032" y="842"/>
                    <a:pt x="18570" y="7228"/>
                    <a:pt x="20884" y="15991"/>
                  </a:cubicBezTo>
                  <a:lnTo>
                    <a:pt x="0" y="21506"/>
                  </a:lnTo>
                  <a:close/>
                </a:path>
              </a:pathLst>
            </a:custGeom>
            <a:noFill/>
            <a:ln w="28575">
              <a:solidFill>
                <a:srgbClr val="9191E3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</p:grpSp>
      <p:grpSp>
        <p:nvGrpSpPr>
          <p:cNvPr id="6" name="Group 45"/>
          <p:cNvGrpSpPr>
            <a:grpSpLocks/>
          </p:cNvGrpSpPr>
          <p:nvPr/>
        </p:nvGrpSpPr>
        <p:grpSpPr bwMode="auto">
          <a:xfrm>
            <a:off x="395288" y="2565400"/>
            <a:ext cx="2592387" cy="3238500"/>
            <a:chOff x="249" y="1616"/>
            <a:chExt cx="1633" cy="2040"/>
          </a:xfrm>
        </p:grpSpPr>
        <p:sp>
          <p:nvSpPr>
            <p:cNvPr id="35858" name="Oval 29"/>
            <p:cNvSpPr>
              <a:spLocks noChangeArrowheads="1"/>
            </p:cNvSpPr>
            <p:nvPr/>
          </p:nvSpPr>
          <p:spPr bwMode="auto">
            <a:xfrm>
              <a:off x="385" y="2160"/>
              <a:ext cx="1361" cy="1360"/>
            </a:xfrm>
            <a:prstGeom prst="ellipse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5859" name="Oval 30"/>
            <p:cNvSpPr>
              <a:spLocks noChangeArrowheads="1"/>
            </p:cNvSpPr>
            <p:nvPr/>
          </p:nvSpPr>
          <p:spPr bwMode="auto">
            <a:xfrm>
              <a:off x="249" y="2024"/>
              <a:ext cx="1633" cy="1632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5860" name="Oval 31"/>
            <p:cNvSpPr>
              <a:spLocks noChangeArrowheads="1"/>
            </p:cNvSpPr>
            <p:nvPr/>
          </p:nvSpPr>
          <p:spPr bwMode="auto">
            <a:xfrm>
              <a:off x="1020" y="1978"/>
              <a:ext cx="91" cy="91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5861" name="Line 32"/>
            <p:cNvSpPr>
              <a:spLocks noChangeShapeType="1"/>
            </p:cNvSpPr>
            <p:nvPr/>
          </p:nvSpPr>
          <p:spPr bwMode="auto">
            <a:xfrm>
              <a:off x="1065" y="2024"/>
              <a:ext cx="499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graphicFrame>
          <p:nvGraphicFramePr>
            <p:cNvPr id="35845" name="Object 33"/>
            <p:cNvGraphicFramePr>
              <a:graphicFrameLocks noChangeAspect="1"/>
            </p:cNvGraphicFramePr>
            <p:nvPr/>
          </p:nvGraphicFramePr>
          <p:xfrm>
            <a:off x="1292" y="1616"/>
            <a:ext cx="282" cy="398"/>
          </p:xfrm>
          <a:graphic>
            <a:graphicData uri="http://schemas.openxmlformats.org/presentationml/2006/ole">
              <p:oleObj spid="_x0000_s4101" name="Формула" r:id="rId4" imgW="152280" imgH="215640" progId="Equation.3">
                <p:embed/>
              </p:oleObj>
            </a:graphicData>
          </a:graphic>
        </p:graphicFrame>
        <p:sp>
          <p:nvSpPr>
            <p:cNvPr id="35862" name="Line 34"/>
            <p:cNvSpPr>
              <a:spLocks noChangeShapeType="1"/>
            </p:cNvSpPr>
            <p:nvPr/>
          </p:nvSpPr>
          <p:spPr bwMode="auto">
            <a:xfrm>
              <a:off x="1065" y="2024"/>
              <a:ext cx="0" cy="362"/>
            </a:xfrm>
            <a:prstGeom prst="line">
              <a:avLst/>
            </a:prstGeom>
            <a:noFill/>
            <a:ln w="28575">
              <a:solidFill>
                <a:srgbClr val="FF0066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grpSp>
          <p:nvGrpSpPr>
            <p:cNvPr id="7" name="Group 37"/>
            <p:cNvGrpSpPr>
              <a:grpSpLocks/>
            </p:cNvGrpSpPr>
            <p:nvPr/>
          </p:nvGrpSpPr>
          <p:grpSpPr bwMode="auto">
            <a:xfrm>
              <a:off x="748" y="2250"/>
              <a:ext cx="321" cy="327"/>
              <a:chOff x="3049" y="3546"/>
              <a:chExt cx="321" cy="327"/>
            </a:xfrm>
          </p:grpSpPr>
          <p:sp>
            <p:nvSpPr>
              <p:cNvPr id="35864" name="Text Box 35"/>
              <p:cNvSpPr txBox="1">
                <a:spLocks noChangeArrowheads="1"/>
              </p:cNvSpPr>
              <p:nvPr/>
            </p:nvSpPr>
            <p:spPr bwMode="auto">
              <a:xfrm>
                <a:off x="3049" y="3546"/>
                <a:ext cx="321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800" b="1">
                    <a:solidFill>
                      <a:srgbClr val="FF0066"/>
                    </a:solidFill>
                    <a:latin typeface="Arial" charset="0"/>
                  </a:rPr>
                  <a:t>F</a:t>
                </a:r>
                <a:r>
                  <a:rPr lang="ru-RU" sz="1400" b="1">
                    <a:solidFill>
                      <a:srgbClr val="FF0066"/>
                    </a:solidFill>
                    <a:latin typeface="Arial" charset="0"/>
                  </a:rPr>
                  <a:t>Т</a:t>
                </a:r>
              </a:p>
            </p:txBody>
          </p:sp>
          <p:sp>
            <p:nvSpPr>
              <p:cNvPr id="35865" name="Line 36"/>
              <p:cNvSpPr>
                <a:spLocks noChangeShapeType="1"/>
              </p:cNvSpPr>
              <p:nvPr/>
            </p:nvSpPr>
            <p:spPr bwMode="auto">
              <a:xfrm>
                <a:off x="3107" y="3566"/>
                <a:ext cx="181" cy="0"/>
              </a:xfrm>
              <a:prstGeom prst="line">
                <a:avLst/>
              </a:prstGeom>
              <a:noFill/>
              <a:ln w="28575">
                <a:solidFill>
                  <a:srgbClr val="FF0066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ru-RU"/>
              </a:p>
            </p:txBody>
          </p:sp>
        </p:grpSp>
      </p:grpSp>
      <p:graphicFrame>
        <p:nvGraphicFramePr>
          <p:cNvPr id="71718" name="Object 38"/>
          <p:cNvGraphicFramePr>
            <a:graphicFrameLocks noChangeAspect="1"/>
          </p:cNvGraphicFramePr>
          <p:nvPr/>
        </p:nvGraphicFramePr>
        <p:xfrm>
          <a:off x="5580063" y="981075"/>
          <a:ext cx="2851150" cy="4897438"/>
        </p:xfrm>
        <a:graphic>
          <a:graphicData uri="http://schemas.openxmlformats.org/presentationml/2006/ole">
            <p:oleObj spid="_x0000_s4099" name="Формула" r:id="rId5" imgW="1079280" imgH="1854000" progId="Equation.3">
              <p:embed/>
            </p:oleObj>
          </a:graphicData>
        </a:graphic>
      </p:graphicFrame>
      <p:sp>
        <p:nvSpPr>
          <p:cNvPr id="35856" name="Text Box 41"/>
          <p:cNvSpPr txBox="1">
            <a:spLocks noChangeArrowheads="1"/>
          </p:cNvSpPr>
          <p:nvPr/>
        </p:nvSpPr>
        <p:spPr bwMode="auto">
          <a:xfrm>
            <a:off x="447675" y="-252413"/>
            <a:ext cx="184150" cy="7620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ru-RU"/>
          </a:p>
        </p:txBody>
      </p:sp>
      <p:graphicFrame>
        <p:nvGraphicFramePr>
          <p:cNvPr id="71723" name="Object 43"/>
          <p:cNvGraphicFramePr>
            <a:graphicFrameLocks noChangeAspect="1"/>
          </p:cNvGraphicFramePr>
          <p:nvPr/>
        </p:nvGraphicFramePr>
        <p:xfrm>
          <a:off x="3059113" y="5589588"/>
          <a:ext cx="1873250" cy="1019175"/>
        </p:xfrm>
        <a:graphic>
          <a:graphicData uri="http://schemas.openxmlformats.org/presentationml/2006/ole">
            <p:oleObj spid="_x0000_s4100" name="Формула" r:id="rId6" imgW="723600" imgH="393480" progId="Equation.3">
              <p:embed/>
            </p:oleObj>
          </a:graphicData>
        </a:graphic>
      </p:graphicFrame>
      <p:sp>
        <p:nvSpPr>
          <p:cNvPr id="35857" name="Oval 44">
            <a:hlinkClick r:id="rId7" action="ppaction://hlinksldjump"/>
          </p:cNvPr>
          <p:cNvSpPr>
            <a:spLocks noChangeArrowheads="1"/>
          </p:cNvSpPr>
          <p:nvPr/>
        </p:nvSpPr>
        <p:spPr bwMode="auto">
          <a:xfrm>
            <a:off x="8388350" y="6381750"/>
            <a:ext cx="576263" cy="215900"/>
          </a:xfrm>
          <a:prstGeom prst="ellipse">
            <a:avLst/>
          </a:prstGeom>
          <a:gradFill rotWithShape="1">
            <a:gsLst>
              <a:gs pos="0">
                <a:srgbClr val="FFFFDB"/>
              </a:gs>
              <a:gs pos="100000">
                <a:srgbClr val="A9A991"/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00" grpId="0" animBg="1"/>
      <p:bldP spid="71702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72" name="Text Box 4"/>
          <p:cNvSpPr txBox="1">
            <a:spLocks noChangeArrowheads="1"/>
          </p:cNvSpPr>
          <p:nvPr/>
        </p:nvSpPr>
        <p:spPr bwMode="auto">
          <a:xfrm>
            <a:off x="684213" y="0"/>
            <a:ext cx="785495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4000" b="1">
                <a:latin typeface="Arial" charset="0"/>
              </a:rPr>
              <a:t>Первая космическая скорость</a:t>
            </a:r>
          </a:p>
        </p:txBody>
      </p:sp>
      <p:grpSp>
        <p:nvGrpSpPr>
          <p:cNvPr id="2" name="Group 19"/>
          <p:cNvGrpSpPr>
            <a:grpSpLocks/>
          </p:cNvGrpSpPr>
          <p:nvPr/>
        </p:nvGrpSpPr>
        <p:grpSpPr bwMode="auto">
          <a:xfrm>
            <a:off x="468313" y="1268413"/>
            <a:ext cx="1727200" cy="2160587"/>
            <a:chOff x="295" y="799"/>
            <a:chExt cx="1088" cy="1361"/>
          </a:xfrm>
        </p:grpSpPr>
        <p:sp>
          <p:nvSpPr>
            <p:cNvPr id="36881" name="Oval 6"/>
            <p:cNvSpPr>
              <a:spLocks noChangeArrowheads="1"/>
            </p:cNvSpPr>
            <p:nvPr/>
          </p:nvSpPr>
          <p:spPr bwMode="auto">
            <a:xfrm>
              <a:off x="386" y="1151"/>
              <a:ext cx="906" cy="917"/>
            </a:xfrm>
            <a:prstGeom prst="ellipse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6882" name="Oval 7"/>
            <p:cNvSpPr>
              <a:spLocks noChangeArrowheads="1"/>
            </p:cNvSpPr>
            <p:nvPr/>
          </p:nvSpPr>
          <p:spPr bwMode="auto">
            <a:xfrm>
              <a:off x="295" y="1059"/>
              <a:ext cx="1088" cy="1101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6883" name="Oval 8"/>
            <p:cNvSpPr>
              <a:spLocks noChangeArrowheads="1"/>
            </p:cNvSpPr>
            <p:nvPr/>
          </p:nvSpPr>
          <p:spPr bwMode="auto">
            <a:xfrm>
              <a:off x="809" y="1028"/>
              <a:ext cx="60" cy="62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6884" name="Line 9"/>
            <p:cNvSpPr>
              <a:spLocks noChangeShapeType="1"/>
            </p:cNvSpPr>
            <p:nvPr/>
          </p:nvSpPr>
          <p:spPr bwMode="auto">
            <a:xfrm>
              <a:off x="839" y="1059"/>
              <a:ext cx="33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graphicFrame>
          <p:nvGraphicFramePr>
            <p:cNvPr id="36871" name="Object 10"/>
            <p:cNvGraphicFramePr>
              <a:graphicFrameLocks noChangeAspect="1"/>
            </p:cNvGraphicFramePr>
            <p:nvPr/>
          </p:nvGraphicFramePr>
          <p:xfrm>
            <a:off x="930" y="799"/>
            <a:ext cx="188" cy="268"/>
          </p:xfrm>
          <a:graphic>
            <a:graphicData uri="http://schemas.openxmlformats.org/presentationml/2006/ole">
              <p:oleObj spid="_x0000_s5127" name="Формула" r:id="rId3" imgW="152280" imgH="215640" progId="Equation.3">
                <p:embed/>
              </p:oleObj>
            </a:graphicData>
          </a:graphic>
        </p:graphicFrame>
        <p:sp>
          <p:nvSpPr>
            <p:cNvPr id="36885" name="Line 11"/>
            <p:cNvSpPr>
              <a:spLocks noChangeShapeType="1"/>
            </p:cNvSpPr>
            <p:nvPr/>
          </p:nvSpPr>
          <p:spPr bwMode="auto">
            <a:xfrm>
              <a:off x="839" y="1059"/>
              <a:ext cx="0" cy="245"/>
            </a:xfrm>
            <a:prstGeom prst="line">
              <a:avLst/>
            </a:prstGeom>
            <a:noFill/>
            <a:ln w="28575">
              <a:solidFill>
                <a:srgbClr val="FF0066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grpSp>
          <p:nvGrpSpPr>
            <p:cNvPr id="3" name="Group 12"/>
            <p:cNvGrpSpPr>
              <a:grpSpLocks/>
            </p:cNvGrpSpPr>
            <p:nvPr/>
          </p:nvGrpSpPr>
          <p:grpSpPr bwMode="auto">
            <a:xfrm>
              <a:off x="627" y="1212"/>
              <a:ext cx="322" cy="328"/>
              <a:chOff x="3049" y="3546"/>
              <a:chExt cx="482" cy="486"/>
            </a:xfrm>
          </p:grpSpPr>
          <p:sp>
            <p:nvSpPr>
              <p:cNvPr id="36887" name="Text Box 13"/>
              <p:cNvSpPr txBox="1">
                <a:spLocks noChangeArrowheads="1"/>
              </p:cNvSpPr>
              <p:nvPr/>
            </p:nvSpPr>
            <p:spPr bwMode="auto">
              <a:xfrm>
                <a:off x="3049" y="3546"/>
                <a:ext cx="482" cy="48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800" b="1">
                    <a:solidFill>
                      <a:srgbClr val="FF0066"/>
                    </a:solidFill>
                    <a:latin typeface="Arial" charset="0"/>
                  </a:rPr>
                  <a:t>F</a:t>
                </a:r>
                <a:r>
                  <a:rPr lang="ru-RU" sz="1400" b="1">
                    <a:solidFill>
                      <a:srgbClr val="FF0066"/>
                    </a:solidFill>
                    <a:latin typeface="Arial" charset="0"/>
                  </a:rPr>
                  <a:t>Т</a:t>
                </a:r>
              </a:p>
            </p:txBody>
          </p:sp>
          <p:sp>
            <p:nvSpPr>
              <p:cNvPr id="36888" name="Line 14"/>
              <p:cNvSpPr>
                <a:spLocks noChangeShapeType="1"/>
              </p:cNvSpPr>
              <p:nvPr/>
            </p:nvSpPr>
            <p:spPr bwMode="auto">
              <a:xfrm>
                <a:off x="3107" y="3566"/>
                <a:ext cx="181" cy="0"/>
              </a:xfrm>
              <a:prstGeom prst="line">
                <a:avLst/>
              </a:prstGeom>
              <a:noFill/>
              <a:ln w="28575">
                <a:solidFill>
                  <a:srgbClr val="FF0066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ru-RU"/>
              </a:p>
            </p:txBody>
          </p:sp>
        </p:grpSp>
      </p:grpSp>
      <p:graphicFrame>
        <p:nvGraphicFramePr>
          <p:cNvPr id="36866" name="Object 15"/>
          <p:cNvGraphicFramePr>
            <a:graphicFrameLocks noChangeAspect="1"/>
          </p:cNvGraphicFramePr>
          <p:nvPr/>
        </p:nvGraphicFramePr>
        <p:xfrm>
          <a:off x="6948488" y="1125538"/>
          <a:ext cx="1512887" cy="989012"/>
        </p:xfrm>
        <a:graphic>
          <a:graphicData uri="http://schemas.openxmlformats.org/presentationml/2006/ole">
            <p:oleObj spid="_x0000_s5122" name="Формула" r:id="rId4" imgW="660240" imgH="431640" progId="Equation.3">
              <p:embed/>
            </p:oleObj>
          </a:graphicData>
        </a:graphic>
      </p:graphicFrame>
      <p:graphicFrame>
        <p:nvGraphicFramePr>
          <p:cNvPr id="72720" name="Object 16"/>
          <p:cNvGraphicFramePr>
            <a:graphicFrameLocks noChangeAspect="1"/>
          </p:cNvGraphicFramePr>
          <p:nvPr/>
        </p:nvGraphicFramePr>
        <p:xfrm>
          <a:off x="5219700" y="2492375"/>
          <a:ext cx="2447925" cy="968375"/>
        </p:xfrm>
        <a:graphic>
          <a:graphicData uri="http://schemas.openxmlformats.org/presentationml/2006/ole">
            <p:oleObj spid="_x0000_s5123" name="Формула" r:id="rId5" imgW="672840" imgH="266400" progId="Equation.3">
              <p:embed/>
            </p:oleObj>
          </a:graphicData>
        </a:graphic>
      </p:graphicFrame>
      <p:graphicFrame>
        <p:nvGraphicFramePr>
          <p:cNvPr id="36868" name="Object 17"/>
          <p:cNvGraphicFramePr>
            <a:graphicFrameLocks noChangeAspect="1"/>
          </p:cNvGraphicFramePr>
          <p:nvPr/>
        </p:nvGraphicFramePr>
        <p:xfrm>
          <a:off x="4140200" y="1125538"/>
          <a:ext cx="1800225" cy="1069975"/>
        </p:xfrm>
        <a:graphic>
          <a:graphicData uri="http://schemas.openxmlformats.org/presentationml/2006/ole">
            <p:oleObj spid="_x0000_s5124" name="Формула" r:id="rId6" imgW="812520" imgH="482400" progId="Equation.3">
              <p:embed/>
            </p:oleObj>
          </a:graphicData>
        </a:graphic>
      </p:graphicFrame>
      <p:graphicFrame>
        <p:nvGraphicFramePr>
          <p:cNvPr id="72722" name="Object 18"/>
          <p:cNvGraphicFramePr>
            <a:graphicFrameLocks noChangeAspect="1"/>
          </p:cNvGraphicFramePr>
          <p:nvPr/>
        </p:nvGraphicFramePr>
        <p:xfrm>
          <a:off x="5148263" y="3789363"/>
          <a:ext cx="2735262" cy="1333500"/>
        </p:xfrm>
        <a:graphic>
          <a:graphicData uri="http://schemas.openxmlformats.org/presentationml/2006/ole">
            <p:oleObj spid="_x0000_s5125" name="Формула" r:id="rId7" imgW="990360" imgH="482400" progId="Equation.3">
              <p:embed/>
            </p:oleObj>
          </a:graphicData>
        </a:graphic>
      </p:graphicFrame>
      <p:grpSp>
        <p:nvGrpSpPr>
          <p:cNvPr id="4" name="Group 27"/>
          <p:cNvGrpSpPr>
            <a:grpSpLocks/>
          </p:cNvGrpSpPr>
          <p:nvPr/>
        </p:nvGrpSpPr>
        <p:grpSpPr bwMode="auto">
          <a:xfrm>
            <a:off x="1979613" y="1628775"/>
            <a:ext cx="1406525" cy="792163"/>
            <a:chOff x="1247" y="1026"/>
            <a:chExt cx="886" cy="499"/>
          </a:xfrm>
        </p:grpSpPr>
        <p:grpSp>
          <p:nvGrpSpPr>
            <p:cNvPr id="5" name="Group 24"/>
            <p:cNvGrpSpPr>
              <a:grpSpLocks/>
            </p:cNvGrpSpPr>
            <p:nvPr/>
          </p:nvGrpSpPr>
          <p:grpSpPr bwMode="auto">
            <a:xfrm rot="3680788">
              <a:off x="1587" y="1185"/>
              <a:ext cx="227" cy="91"/>
              <a:chOff x="703" y="3475"/>
              <a:chExt cx="227" cy="91"/>
            </a:xfrm>
          </p:grpSpPr>
          <p:sp>
            <p:nvSpPr>
              <p:cNvPr id="36879" name="Oval 20"/>
              <p:cNvSpPr>
                <a:spLocks noChangeArrowheads="1"/>
              </p:cNvSpPr>
              <p:nvPr/>
            </p:nvSpPr>
            <p:spPr bwMode="auto">
              <a:xfrm>
                <a:off x="703" y="3475"/>
                <a:ext cx="90" cy="91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6880" name="Line 21"/>
              <p:cNvSpPr>
                <a:spLocks noChangeShapeType="1"/>
              </p:cNvSpPr>
              <p:nvPr/>
            </p:nvSpPr>
            <p:spPr bwMode="auto">
              <a:xfrm>
                <a:off x="748" y="3521"/>
                <a:ext cx="182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graphicFrame>
          <p:nvGraphicFramePr>
            <p:cNvPr id="36870" name="Object 23"/>
            <p:cNvGraphicFramePr>
              <a:graphicFrameLocks noChangeAspect="1"/>
            </p:cNvGraphicFramePr>
            <p:nvPr/>
          </p:nvGraphicFramePr>
          <p:xfrm>
            <a:off x="1791" y="1162"/>
            <a:ext cx="342" cy="363"/>
          </p:xfrm>
          <a:graphic>
            <a:graphicData uri="http://schemas.openxmlformats.org/presentationml/2006/ole">
              <p:oleObj spid="_x0000_s5126" name="Формула" r:id="rId8" imgW="203040" imgH="215640" progId="Equation.3">
                <p:embed/>
              </p:oleObj>
            </a:graphicData>
          </a:graphic>
        </p:graphicFrame>
        <p:sp>
          <p:nvSpPr>
            <p:cNvPr id="36877" name="Line 25"/>
            <p:cNvSpPr>
              <a:spLocks noChangeShapeType="1"/>
            </p:cNvSpPr>
            <p:nvPr/>
          </p:nvSpPr>
          <p:spPr bwMode="auto">
            <a:xfrm flipV="1">
              <a:off x="1247" y="1207"/>
              <a:ext cx="363" cy="18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6878" name="Text Box 26"/>
            <p:cNvSpPr txBox="1">
              <a:spLocks noChangeArrowheads="1"/>
            </p:cNvSpPr>
            <p:nvPr/>
          </p:nvSpPr>
          <p:spPr bwMode="auto">
            <a:xfrm>
              <a:off x="1292" y="1026"/>
              <a:ext cx="21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400"/>
                <a:t>h</a:t>
              </a:r>
              <a:endParaRPr lang="ru-RU" sz="2400"/>
            </a:p>
          </p:txBody>
        </p:sp>
      </p:grpSp>
      <p:sp>
        <p:nvSpPr>
          <p:cNvPr id="36875" name="Oval 28">
            <a:hlinkClick r:id="rId9" action="ppaction://hlinksldjump"/>
          </p:cNvPr>
          <p:cNvSpPr>
            <a:spLocks noChangeArrowheads="1"/>
          </p:cNvSpPr>
          <p:nvPr/>
        </p:nvSpPr>
        <p:spPr bwMode="auto">
          <a:xfrm>
            <a:off x="8388350" y="6381750"/>
            <a:ext cx="576263" cy="215900"/>
          </a:xfrm>
          <a:prstGeom prst="ellipse">
            <a:avLst/>
          </a:prstGeom>
          <a:gradFill rotWithShape="1">
            <a:gsLst>
              <a:gs pos="0">
                <a:srgbClr val="FFFFDB"/>
              </a:gs>
              <a:gs pos="100000">
                <a:srgbClr val="A9A991"/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1"/>
          <p:cNvGrpSpPr>
            <a:grpSpLocks/>
          </p:cNvGrpSpPr>
          <p:nvPr/>
        </p:nvGrpSpPr>
        <p:grpSpPr bwMode="auto">
          <a:xfrm>
            <a:off x="1692275" y="1196975"/>
            <a:ext cx="1223963" cy="1657350"/>
            <a:chOff x="1066" y="754"/>
            <a:chExt cx="771" cy="1044"/>
          </a:xfrm>
        </p:grpSpPr>
        <p:sp>
          <p:nvSpPr>
            <p:cNvPr id="37903" name="Oval 5"/>
            <p:cNvSpPr>
              <a:spLocks noChangeArrowheads="1"/>
            </p:cNvSpPr>
            <p:nvPr/>
          </p:nvSpPr>
          <p:spPr bwMode="auto">
            <a:xfrm>
              <a:off x="1130" y="1101"/>
              <a:ext cx="643" cy="634"/>
            </a:xfrm>
            <a:prstGeom prst="ellipse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7904" name="Oval 6"/>
            <p:cNvSpPr>
              <a:spLocks noChangeArrowheads="1"/>
            </p:cNvSpPr>
            <p:nvPr/>
          </p:nvSpPr>
          <p:spPr bwMode="auto">
            <a:xfrm>
              <a:off x="1066" y="1038"/>
              <a:ext cx="771" cy="760"/>
            </a:xfrm>
            <a:prstGeom prst="ellipse">
              <a:avLst/>
            </a:prstGeom>
            <a:noFill/>
            <a:ln w="38100">
              <a:solidFill>
                <a:srgbClr val="A8007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7905" name="Oval 7"/>
            <p:cNvSpPr>
              <a:spLocks noChangeArrowheads="1"/>
            </p:cNvSpPr>
            <p:nvPr/>
          </p:nvSpPr>
          <p:spPr bwMode="auto">
            <a:xfrm>
              <a:off x="1430" y="1017"/>
              <a:ext cx="43" cy="42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7906" name="Line 8"/>
            <p:cNvSpPr>
              <a:spLocks noChangeShapeType="1"/>
            </p:cNvSpPr>
            <p:nvPr/>
          </p:nvSpPr>
          <p:spPr bwMode="auto">
            <a:xfrm>
              <a:off x="1451" y="1038"/>
              <a:ext cx="236" cy="0"/>
            </a:xfrm>
            <a:prstGeom prst="line">
              <a:avLst/>
            </a:prstGeom>
            <a:noFill/>
            <a:ln w="38100">
              <a:solidFill>
                <a:srgbClr val="A8007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graphicFrame>
          <p:nvGraphicFramePr>
            <p:cNvPr id="37895" name="Object 9"/>
            <p:cNvGraphicFramePr>
              <a:graphicFrameLocks noChangeAspect="1"/>
            </p:cNvGraphicFramePr>
            <p:nvPr/>
          </p:nvGraphicFramePr>
          <p:xfrm>
            <a:off x="1519" y="754"/>
            <a:ext cx="230" cy="289"/>
          </p:xfrm>
          <a:graphic>
            <a:graphicData uri="http://schemas.openxmlformats.org/presentationml/2006/ole">
              <p:oleObj spid="_x0000_s6151" name="Формула" r:id="rId3" imgW="139680" imgH="177480" progId="Equation.3">
                <p:embed/>
              </p:oleObj>
            </a:graphicData>
          </a:graphic>
        </p:graphicFrame>
      </p:grpSp>
      <p:sp>
        <p:nvSpPr>
          <p:cNvPr id="37897" name="Text Box 14"/>
          <p:cNvSpPr txBox="1">
            <a:spLocks noChangeArrowheads="1"/>
          </p:cNvSpPr>
          <p:nvPr/>
        </p:nvSpPr>
        <p:spPr bwMode="auto">
          <a:xfrm>
            <a:off x="1619250" y="0"/>
            <a:ext cx="592137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4000" b="1"/>
              <a:t>Космические скорости</a:t>
            </a:r>
          </a:p>
        </p:txBody>
      </p:sp>
      <p:sp>
        <p:nvSpPr>
          <p:cNvPr id="73744" name="Oval 16"/>
          <p:cNvSpPr>
            <a:spLocks noChangeArrowheads="1"/>
          </p:cNvSpPr>
          <p:nvPr/>
        </p:nvSpPr>
        <p:spPr bwMode="auto">
          <a:xfrm rot="5400000">
            <a:off x="1150938" y="2025650"/>
            <a:ext cx="2305050" cy="1511300"/>
          </a:xfrm>
          <a:prstGeom prst="ellipse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73745" name="Oval 17"/>
          <p:cNvSpPr>
            <a:spLocks noChangeArrowheads="1"/>
          </p:cNvSpPr>
          <p:nvPr/>
        </p:nvSpPr>
        <p:spPr bwMode="auto">
          <a:xfrm rot="5400000">
            <a:off x="755650" y="2276475"/>
            <a:ext cx="3097213" cy="1801813"/>
          </a:xfrm>
          <a:prstGeom prst="ellipse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73747" name="Arc 19"/>
          <p:cNvSpPr>
            <a:spLocks/>
          </p:cNvSpPr>
          <p:nvPr/>
        </p:nvSpPr>
        <p:spPr bwMode="auto">
          <a:xfrm>
            <a:off x="612775" y="1628775"/>
            <a:ext cx="3379788" cy="6769100"/>
          </a:xfrm>
          <a:custGeom>
            <a:avLst/>
            <a:gdLst>
              <a:gd name="T0" fmla="*/ 0 w 42120"/>
              <a:gd name="T1" fmla="*/ 2147483647 h 21600"/>
              <a:gd name="T2" fmla="*/ 2147483647 w 42120"/>
              <a:gd name="T3" fmla="*/ 2147483647 h 21600"/>
              <a:gd name="T4" fmla="*/ 2147483647 w 42120"/>
              <a:gd name="T5" fmla="*/ 2147483647 h 21600"/>
              <a:gd name="T6" fmla="*/ 0 60000 65536"/>
              <a:gd name="T7" fmla="*/ 0 60000 65536"/>
              <a:gd name="T8" fmla="*/ 0 60000 65536"/>
              <a:gd name="T9" fmla="*/ 0 w 42120"/>
              <a:gd name="T10" fmla="*/ 0 h 21600"/>
              <a:gd name="T11" fmla="*/ 42120 w 4212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2120" h="21600" fill="none" extrusionOk="0">
                <a:moveTo>
                  <a:pt x="0" y="16809"/>
                </a:moveTo>
                <a:cubicBezTo>
                  <a:pt x="2236" y="6976"/>
                  <a:pt x="10978" y="-1"/>
                  <a:pt x="21062" y="0"/>
                </a:cubicBezTo>
                <a:cubicBezTo>
                  <a:pt x="31138" y="0"/>
                  <a:pt x="39875" y="6966"/>
                  <a:pt x="42119" y="16790"/>
                </a:cubicBezTo>
              </a:path>
              <a:path w="42120" h="21600" stroke="0" extrusionOk="0">
                <a:moveTo>
                  <a:pt x="0" y="16809"/>
                </a:moveTo>
                <a:cubicBezTo>
                  <a:pt x="2236" y="6976"/>
                  <a:pt x="10978" y="-1"/>
                  <a:pt x="21062" y="0"/>
                </a:cubicBezTo>
                <a:cubicBezTo>
                  <a:pt x="31138" y="0"/>
                  <a:pt x="39875" y="6966"/>
                  <a:pt x="42119" y="16790"/>
                </a:cubicBezTo>
                <a:lnTo>
                  <a:pt x="21062" y="21600"/>
                </a:lnTo>
                <a:close/>
              </a:path>
            </a:pathLst>
          </a:custGeom>
          <a:noFill/>
          <a:ln w="28575">
            <a:solidFill>
              <a:srgbClr val="FF0066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73748" name="Arc 20"/>
          <p:cNvSpPr>
            <a:spLocks/>
          </p:cNvSpPr>
          <p:nvPr/>
        </p:nvSpPr>
        <p:spPr bwMode="auto">
          <a:xfrm>
            <a:off x="-82550" y="1628775"/>
            <a:ext cx="8985250" cy="6769100"/>
          </a:xfrm>
          <a:custGeom>
            <a:avLst/>
            <a:gdLst>
              <a:gd name="T0" fmla="*/ 0 w 30084"/>
              <a:gd name="T1" fmla="*/ 2147483647 h 21600"/>
              <a:gd name="T2" fmla="*/ 2147483647 w 30084"/>
              <a:gd name="T3" fmla="*/ 2147483647 h 21600"/>
              <a:gd name="T4" fmla="*/ 2147483647 w 30084"/>
              <a:gd name="T5" fmla="*/ 2147483647 h 21600"/>
              <a:gd name="T6" fmla="*/ 0 60000 65536"/>
              <a:gd name="T7" fmla="*/ 0 60000 65536"/>
              <a:gd name="T8" fmla="*/ 0 60000 65536"/>
              <a:gd name="T9" fmla="*/ 0 w 30084"/>
              <a:gd name="T10" fmla="*/ 0 h 21600"/>
              <a:gd name="T11" fmla="*/ 30084 w 30084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0084" h="21600" fill="none" extrusionOk="0">
                <a:moveTo>
                  <a:pt x="-1" y="1912"/>
                </a:moveTo>
                <a:cubicBezTo>
                  <a:pt x="2792" y="651"/>
                  <a:pt x="5821" y="-1"/>
                  <a:pt x="8886" y="0"/>
                </a:cubicBezTo>
                <a:cubicBezTo>
                  <a:pt x="19216" y="0"/>
                  <a:pt x="28100" y="7314"/>
                  <a:pt x="30084" y="17452"/>
                </a:cubicBezTo>
              </a:path>
              <a:path w="30084" h="21600" stroke="0" extrusionOk="0">
                <a:moveTo>
                  <a:pt x="-1" y="1912"/>
                </a:moveTo>
                <a:cubicBezTo>
                  <a:pt x="2792" y="651"/>
                  <a:pt x="5821" y="-1"/>
                  <a:pt x="8886" y="0"/>
                </a:cubicBezTo>
                <a:cubicBezTo>
                  <a:pt x="19216" y="0"/>
                  <a:pt x="28100" y="7314"/>
                  <a:pt x="30084" y="17452"/>
                </a:cubicBezTo>
                <a:lnTo>
                  <a:pt x="8886" y="21600"/>
                </a:lnTo>
                <a:close/>
              </a:path>
            </a:pathLst>
          </a:custGeom>
          <a:noFill/>
          <a:ln w="28575">
            <a:solidFill>
              <a:schemeClr val="accent2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graphicFrame>
        <p:nvGraphicFramePr>
          <p:cNvPr id="37890" name="Object 22"/>
          <p:cNvGraphicFramePr>
            <a:graphicFrameLocks noChangeAspect="1"/>
          </p:cNvGraphicFramePr>
          <p:nvPr/>
        </p:nvGraphicFramePr>
        <p:xfrm>
          <a:off x="6011863" y="908050"/>
          <a:ext cx="2305050" cy="1254125"/>
        </p:xfrm>
        <a:graphic>
          <a:graphicData uri="http://schemas.openxmlformats.org/presentationml/2006/ole">
            <p:oleObj spid="_x0000_s6146" name="Формула" r:id="rId4" imgW="723600" imgH="393480" progId="Equation.3">
              <p:embed/>
            </p:oleObj>
          </a:graphicData>
        </a:graphic>
      </p:graphicFrame>
      <p:graphicFrame>
        <p:nvGraphicFramePr>
          <p:cNvPr id="73751" name="Object 23"/>
          <p:cNvGraphicFramePr>
            <a:graphicFrameLocks noChangeAspect="1"/>
          </p:cNvGraphicFramePr>
          <p:nvPr/>
        </p:nvGraphicFramePr>
        <p:xfrm>
          <a:off x="4284663" y="3860800"/>
          <a:ext cx="2324100" cy="1163638"/>
        </p:xfrm>
        <a:graphic>
          <a:graphicData uri="http://schemas.openxmlformats.org/presentationml/2006/ole">
            <p:oleObj spid="_x0000_s6147" name="Формула" r:id="rId5" imgW="787320" imgH="393480" progId="Equation.3">
              <p:embed/>
            </p:oleObj>
          </a:graphicData>
        </a:graphic>
      </p:graphicFrame>
      <p:graphicFrame>
        <p:nvGraphicFramePr>
          <p:cNvPr id="73752" name="Object 24"/>
          <p:cNvGraphicFramePr>
            <a:graphicFrameLocks noChangeAspect="1"/>
          </p:cNvGraphicFramePr>
          <p:nvPr/>
        </p:nvGraphicFramePr>
        <p:xfrm>
          <a:off x="4284663" y="5084763"/>
          <a:ext cx="2428875" cy="1195387"/>
        </p:xfrm>
        <a:graphic>
          <a:graphicData uri="http://schemas.openxmlformats.org/presentationml/2006/ole">
            <p:oleObj spid="_x0000_s6148" name="Формула" r:id="rId6" imgW="799920" imgH="393480" progId="Equation.3">
              <p:embed/>
            </p:oleObj>
          </a:graphicData>
        </a:graphic>
      </p:graphicFrame>
      <p:graphicFrame>
        <p:nvGraphicFramePr>
          <p:cNvPr id="73753" name="Object 25"/>
          <p:cNvGraphicFramePr>
            <a:graphicFrameLocks noChangeAspect="1"/>
          </p:cNvGraphicFramePr>
          <p:nvPr/>
        </p:nvGraphicFramePr>
        <p:xfrm>
          <a:off x="3924300" y="2636838"/>
          <a:ext cx="2424113" cy="777875"/>
        </p:xfrm>
        <a:graphic>
          <a:graphicData uri="http://schemas.openxmlformats.org/presentationml/2006/ole">
            <p:oleObj spid="_x0000_s6149" name="Формула" r:id="rId7" imgW="672840" imgH="215640" progId="Equation.3">
              <p:embed/>
            </p:oleObj>
          </a:graphicData>
        </a:graphic>
      </p:graphicFrame>
      <p:graphicFrame>
        <p:nvGraphicFramePr>
          <p:cNvPr id="73754" name="Object 26"/>
          <p:cNvGraphicFramePr>
            <a:graphicFrameLocks noChangeAspect="1"/>
          </p:cNvGraphicFramePr>
          <p:nvPr/>
        </p:nvGraphicFramePr>
        <p:xfrm>
          <a:off x="971550" y="5373688"/>
          <a:ext cx="2403475" cy="1287462"/>
        </p:xfrm>
        <a:graphic>
          <a:graphicData uri="http://schemas.openxmlformats.org/presentationml/2006/ole">
            <p:oleObj spid="_x0000_s6150" name="Формула" r:id="rId8" imgW="901440" imgH="482400" progId="Equation.3">
              <p:embed/>
            </p:oleObj>
          </a:graphicData>
        </a:graphic>
      </p:graphicFrame>
      <p:sp>
        <p:nvSpPr>
          <p:cNvPr id="37902" name="Oval 27">
            <a:hlinkClick r:id="rId9" action="ppaction://hlinksldjump"/>
          </p:cNvPr>
          <p:cNvSpPr>
            <a:spLocks noChangeArrowheads="1"/>
          </p:cNvSpPr>
          <p:nvPr/>
        </p:nvSpPr>
        <p:spPr bwMode="auto">
          <a:xfrm>
            <a:off x="8388350" y="6381750"/>
            <a:ext cx="576263" cy="215900"/>
          </a:xfrm>
          <a:prstGeom prst="ellipse">
            <a:avLst/>
          </a:prstGeom>
          <a:gradFill rotWithShape="1">
            <a:gsLst>
              <a:gs pos="0">
                <a:srgbClr val="FFFFDB"/>
              </a:gs>
              <a:gs pos="100000">
                <a:srgbClr val="A9A991"/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744" grpId="0" animBg="1"/>
      <p:bldP spid="73745" grpId="0" animBg="1"/>
      <p:bldP spid="73747" grpId="0" animBg="1"/>
      <p:bldP spid="73748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4"/>
          <p:cNvSpPr txBox="1">
            <a:spLocks noChangeArrowheads="1"/>
          </p:cNvSpPr>
          <p:nvPr/>
        </p:nvSpPr>
        <p:spPr bwMode="auto">
          <a:xfrm>
            <a:off x="2843213" y="0"/>
            <a:ext cx="239395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4000" b="1">
                <a:latin typeface="Arial" charset="0"/>
              </a:rPr>
              <a:t>Вес тела</a:t>
            </a:r>
          </a:p>
        </p:txBody>
      </p:sp>
      <p:sp>
        <p:nvSpPr>
          <p:cNvPr id="38916" name="Text Box 5"/>
          <p:cNvSpPr txBox="1">
            <a:spLocks noChangeArrowheads="1"/>
          </p:cNvSpPr>
          <p:nvPr/>
        </p:nvSpPr>
        <p:spPr bwMode="auto">
          <a:xfrm>
            <a:off x="250825" y="981075"/>
            <a:ext cx="864235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 b="1">
                <a:latin typeface="Arial" charset="0"/>
              </a:rPr>
              <a:t>Вес – это сила, с которой тело действует на опору или подвес.</a:t>
            </a:r>
          </a:p>
        </p:txBody>
      </p:sp>
      <p:graphicFrame>
        <p:nvGraphicFramePr>
          <p:cNvPr id="38914" name="Object 6"/>
          <p:cNvGraphicFramePr>
            <a:graphicFrameLocks noChangeAspect="1"/>
          </p:cNvGraphicFramePr>
          <p:nvPr/>
        </p:nvGraphicFramePr>
        <p:xfrm>
          <a:off x="3419475" y="2492375"/>
          <a:ext cx="1584325" cy="673100"/>
        </p:xfrm>
        <a:graphic>
          <a:graphicData uri="http://schemas.openxmlformats.org/presentationml/2006/ole">
            <p:oleObj spid="_x0000_s7170" name="Формула" r:id="rId3" imgW="507960" imgH="215640" progId="Equation.3">
              <p:embed/>
            </p:oleObj>
          </a:graphicData>
        </a:graphic>
      </p:graphicFrame>
      <p:sp>
        <p:nvSpPr>
          <p:cNvPr id="38917" name="Line 8"/>
          <p:cNvSpPr>
            <a:spLocks noChangeShapeType="1"/>
          </p:cNvSpPr>
          <p:nvPr/>
        </p:nvSpPr>
        <p:spPr bwMode="auto">
          <a:xfrm>
            <a:off x="1114425" y="4076700"/>
            <a:ext cx="1008063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8918" name="Line 9"/>
          <p:cNvSpPr>
            <a:spLocks noChangeShapeType="1"/>
          </p:cNvSpPr>
          <p:nvPr/>
        </p:nvSpPr>
        <p:spPr bwMode="auto">
          <a:xfrm>
            <a:off x="3489325" y="4797425"/>
            <a:ext cx="1368425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8919" name="Rectangle 10"/>
          <p:cNvSpPr>
            <a:spLocks noChangeArrowheads="1"/>
          </p:cNvSpPr>
          <p:nvPr/>
        </p:nvSpPr>
        <p:spPr bwMode="auto">
          <a:xfrm>
            <a:off x="3778250" y="4292600"/>
            <a:ext cx="719138" cy="5048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8920" name="Line 11"/>
          <p:cNvSpPr>
            <a:spLocks noChangeShapeType="1"/>
          </p:cNvSpPr>
          <p:nvPr/>
        </p:nvSpPr>
        <p:spPr bwMode="auto">
          <a:xfrm>
            <a:off x="1619250" y="4076700"/>
            <a:ext cx="0" cy="863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8921" name="Oval 12"/>
          <p:cNvSpPr>
            <a:spLocks noChangeArrowheads="1"/>
          </p:cNvSpPr>
          <p:nvPr/>
        </p:nvSpPr>
        <p:spPr bwMode="auto">
          <a:xfrm>
            <a:off x="1474788" y="4940300"/>
            <a:ext cx="287337" cy="288925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8922" name="Line 13"/>
          <p:cNvSpPr>
            <a:spLocks noChangeShapeType="1"/>
          </p:cNvSpPr>
          <p:nvPr/>
        </p:nvSpPr>
        <p:spPr bwMode="auto">
          <a:xfrm>
            <a:off x="1619250" y="4940300"/>
            <a:ext cx="0" cy="647700"/>
          </a:xfrm>
          <a:prstGeom prst="line">
            <a:avLst/>
          </a:prstGeom>
          <a:noFill/>
          <a:ln w="38100">
            <a:solidFill>
              <a:srgbClr val="CC33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38923" name="Line 14"/>
          <p:cNvSpPr>
            <a:spLocks noChangeShapeType="1"/>
          </p:cNvSpPr>
          <p:nvPr/>
        </p:nvSpPr>
        <p:spPr bwMode="auto">
          <a:xfrm>
            <a:off x="4138613" y="4797425"/>
            <a:ext cx="0" cy="719138"/>
          </a:xfrm>
          <a:prstGeom prst="line">
            <a:avLst/>
          </a:prstGeom>
          <a:noFill/>
          <a:ln w="38100">
            <a:solidFill>
              <a:srgbClr val="CC33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38924" name="Line 15"/>
          <p:cNvSpPr>
            <a:spLocks noChangeShapeType="1"/>
          </p:cNvSpPr>
          <p:nvPr/>
        </p:nvSpPr>
        <p:spPr bwMode="auto">
          <a:xfrm>
            <a:off x="6154738" y="4221163"/>
            <a:ext cx="1439862" cy="144145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8925" name="Rectangle 16"/>
          <p:cNvSpPr>
            <a:spLocks noChangeArrowheads="1"/>
          </p:cNvSpPr>
          <p:nvPr/>
        </p:nvSpPr>
        <p:spPr bwMode="auto">
          <a:xfrm rot="2644490">
            <a:off x="6659563" y="4437063"/>
            <a:ext cx="719137" cy="5048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8926" name="Line 17"/>
          <p:cNvSpPr>
            <a:spLocks noChangeShapeType="1"/>
          </p:cNvSpPr>
          <p:nvPr/>
        </p:nvSpPr>
        <p:spPr bwMode="auto">
          <a:xfrm flipH="1">
            <a:off x="6370638" y="4870450"/>
            <a:ext cx="504825" cy="504825"/>
          </a:xfrm>
          <a:prstGeom prst="line">
            <a:avLst/>
          </a:prstGeom>
          <a:noFill/>
          <a:ln w="38100">
            <a:solidFill>
              <a:srgbClr val="CC33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38927" name="Line 19"/>
          <p:cNvSpPr>
            <a:spLocks noChangeShapeType="1"/>
          </p:cNvSpPr>
          <p:nvPr/>
        </p:nvSpPr>
        <p:spPr bwMode="auto">
          <a:xfrm>
            <a:off x="1619250" y="4292600"/>
            <a:ext cx="0" cy="6477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 type="triangle" w="med" len="med"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8928" name="Line 20"/>
          <p:cNvSpPr>
            <a:spLocks noChangeShapeType="1"/>
          </p:cNvSpPr>
          <p:nvPr/>
        </p:nvSpPr>
        <p:spPr bwMode="auto">
          <a:xfrm>
            <a:off x="4138613" y="4076700"/>
            <a:ext cx="0" cy="719138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 type="triangle" w="med" len="med"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8929" name="Line 21"/>
          <p:cNvSpPr>
            <a:spLocks noChangeShapeType="1"/>
          </p:cNvSpPr>
          <p:nvPr/>
        </p:nvSpPr>
        <p:spPr bwMode="auto">
          <a:xfrm flipH="1">
            <a:off x="6875463" y="4365625"/>
            <a:ext cx="504825" cy="504825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 type="triangle" w="med" len="med"/>
            <a:tailEnd/>
          </a:ln>
        </p:spPr>
        <p:txBody>
          <a:bodyPr/>
          <a:lstStyle/>
          <a:p>
            <a:endParaRPr lang="ru-RU"/>
          </a:p>
        </p:txBody>
      </p:sp>
      <p:grpSp>
        <p:nvGrpSpPr>
          <p:cNvPr id="2" name="Group 24"/>
          <p:cNvGrpSpPr>
            <a:grpSpLocks/>
          </p:cNvGrpSpPr>
          <p:nvPr/>
        </p:nvGrpSpPr>
        <p:grpSpPr bwMode="auto">
          <a:xfrm>
            <a:off x="6515100" y="5302250"/>
            <a:ext cx="420688" cy="519113"/>
            <a:chOff x="3185" y="2639"/>
            <a:chExt cx="265" cy="327"/>
          </a:xfrm>
        </p:grpSpPr>
        <p:sp>
          <p:nvSpPr>
            <p:cNvPr id="38947" name="Text Box 22"/>
            <p:cNvSpPr txBox="1">
              <a:spLocks noChangeArrowheads="1"/>
            </p:cNvSpPr>
            <p:nvPr/>
          </p:nvSpPr>
          <p:spPr bwMode="auto">
            <a:xfrm>
              <a:off x="3185" y="2639"/>
              <a:ext cx="265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ru-RU" sz="2800" b="1">
                  <a:solidFill>
                    <a:srgbClr val="CC3300"/>
                  </a:solidFill>
                </a:rPr>
                <a:t>Р</a:t>
              </a:r>
            </a:p>
          </p:txBody>
        </p:sp>
        <p:sp>
          <p:nvSpPr>
            <p:cNvPr id="38948" name="Line 23"/>
            <p:cNvSpPr>
              <a:spLocks noChangeShapeType="1"/>
            </p:cNvSpPr>
            <p:nvPr/>
          </p:nvSpPr>
          <p:spPr bwMode="auto">
            <a:xfrm>
              <a:off x="3243" y="2659"/>
              <a:ext cx="181" cy="0"/>
            </a:xfrm>
            <a:prstGeom prst="line">
              <a:avLst/>
            </a:prstGeom>
            <a:noFill/>
            <a:ln w="38100">
              <a:solidFill>
                <a:srgbClr val="CC33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3" name="Group 25"/>
          <p:cNvGrpSpPr>
            <a:grpSpLocks/>
          </p:cNvGrpSpPr>
          <p:nvPr/>
        </p:nvGrpSpPr>
        <p:grpSpPr bwMode="auto">
          <a:xfrm>
            <a:off x="4210050" y="5013325"/>
            <a:ext cx="420688" cy="519113"/>
            <a:chOff x="3185" y="2639"/>
            <a:chExt cx="265" cy="327"/>
          </a:xfrm>
        </p:grpSpPr>
        <p:sp>
          <p:nvSpPr>
            <p:cNvPr id="38945" name="Text Box 26"/>
            <p:cNvSpPr txBox="1">
              <a:spLocks noChangeArrowheads="1"/>
            </p:cNvSpPr>
            <p:nvPr/>
          </p:nvSpPr>
          <p:spPr bwMode="auto">
            <a:xfrm>
              <a:off x="3185" y="2639"/>
              <a:ext cx="265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ru-RU" sz="2800" b="1">
                  <a:solidFill>
                    <a:srgbClr val="CC3300"/>
                  </a:solidFill>
                </a:rPr>
                <a:t>Р</a:t>
              </a:r>
            </a:p>
          </p:txBody>
        </p:sp>
        <p:sp>
          <p:nvSpPr>
            <p:cNvPr id="38946" name="Line 27"/>
            <p:cNvSpPr>
              <a:spLocks noChangeShapeType="1"/>
            </p:cNvSpPr>
            <p:nvPr/>
          </p:nvSpPr>
          <p:spPr bwMode="auto">
            <a:xfrm>
              <a:off x="3243" y="2659"/>
              <a:ext cx="181" cy="0"/>
            </a:xfrm>
            <a:prstGeom prst="line">
              <a:avLst/>
            </a:prstGeom>
            <a:noFill/>
            <a:ln w="38100">
              <a:solidFill>
                <a:srgbClr val="CC33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4" name="Group 28"/>
          <p:cNvGrpSpPr>
            <a:grpSpLocks/>
          </p:cNvGrpSpPr>
          <p:nvPr/>
        </p:nvGrpSpPr>
        <p:grpSpPr bwMode="auto">
          <a:xfrm>
            <a:off x="1690688" y="5227638"/>
            <a:ext cx="420687" cy="519112"/>
            <a:chOff x="3185" y="2639"/>
            <a:chExt cx="265" cy="327"/>
          </a:xfrm>
        </p:grpSpPr>
        <p:sp>
          <p:nvSpPr>
            <p:cNvPr id="38943" name="Text Box 29"/>
            <p:cNvSpPr txBox="1">
              <a:spLocks noChangeArrowheads="1"/>
            </p:cNvSpPr>
            <p:nvPr/>
          </p:nvSpPr>
          <p:spPr bwMode="auto">
            <a:xfrm>
              <a:off x="3185" y="2639"/>
              <a:ext cx="265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ru-RU" sz="2800" b="1">
                  <a:solidFill>
                    <a:srgbClr val="CC3300"/>
                  </a:solidFill>
                </a:rPr>
                <a:t>Р</a:t>
              </a:r>
            </a:p>
          </p:txBody>
        </p:sp>
        <p:sp>
          <p:nvSpPr>
            <p:cNvPr id="38944" name="Line 30"/>
            <p:cNvSpPr>
              <a:spLocks noChangeShapeType="1"/>
            </p:cNvSpPr>
            <p:nvPr/>
          </p:nvSpPr>
          <p:spPr bwMode="auto">
            <a:xfrm>
              <a:off x="3243" y="2659"/>
              <a:ext cx="181" cy="0"/>
            </a:xfrm>
            <a:prstGeom prst="line">
              <a:avLst/>
            </a:prstGeom>
            <a:noFill/>
            <a:ln w="38100">
              <a:solidFill>
                <a:srgbClr val="CC33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5" name="Group 31"/>
          <p:cNvGrpSpPr>
            <a:grpSpLocks/>
          </p:cNvGrpSpPr>
          <p:nvPr/>
        </p:nvGrpSpPr>
        <p:grpSpPr bwMode="auto">
          <a:xfrm>
            <a:off x="1690688" y="4364038"/>
            <a:ext cx="401637" cy="519112"/>
            <a:chOff x="3185" y="2639"/>
            <a:chExt cx="253" cy="327"/>
          </a:xfrm>
        </p:grpSpPr>
        <p:sp>
          <p:nvSpPr>
            <p:cNvPr id="38941" name="Text Box 32"/>
            <p:cNvSpPr txBox="1">
              <a:spLocks noChangeArrowheads="1"/>
            </p:cNvSpPr>
            <p:nvPr/>
          </p:nvSpPr>
          <p:spPr bwMode="auto">
            <a:xfrm>
              <a:off x="3185" y="2639"/>
              <a:ext cx="253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800" b="1">
                  <a:solidFill>
                    <a:schemeClr val="accent2"/>
                  </a:solidFill>
                  <a:latin typeface="Arial" charset="0"/>
                </a:rPr>
                <a:t>T</a:t>
              </a:r>
              <a:endParaRPr lang="ru-RU" sz="2800" b="1">
                <a:solidFill>
                  <a:schemeClr val="accent2"/>
                </a:solidFill>
                <a:latin typeface="Arial" charset="0"/>
              </a:endParaRPr>
            </a:p>
          </p:txBody>
        </p:sp>
        <p:sp>
          <p:nvSpPr>
            <p:cNvPr id="38942" name="Line 33"/>
            <p:cNvSpPr>
              <a:spLocks noChangeShapeType="1"/>
            </p:cNvSpPr>
            <p:nvPr/>
          </p:nvSpPr>
          <p:spPr bwMode="auto">
            <a:xfrm>
              <a:off x="3243" y="2659"/>
              <a:ext cx="181" cy="0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6" name="Group 37"/>
          <p:cNvGrpSpPr>
            <a:grpSpLocks/>
          </p:cNvGrpSpPr>
          <p:nvPr/>
        </p:nvGrpSpPr>
        <p:grpSpPr bwMode="auto">
          <a:xfrm>
            <a:off x="4210050" y="3789363"/>
            <a:ext cx="441325" cy="519112"/>
            <a:chOff x="3185" y="2640"/>
            <a:chExt cx="278" cy="327"/>
          </a:xfrm>
        </p:grpSpPr>
        <p:sp>
          <p:nvSpPr>
            <p:cNvPr id="38939" name="Text Box 38"/>
            <p:cNvSpPr txBox="1">
              <a:spLocks noChangeArrowheads="1"/>
            </p:cNvSpPr>
            <p:nvPr/>
          </p:nvSpPr>
          <p:spPr bwMode="auto">
            <a:xfrm>
              <a:off x="3185" y="2640"/>
              <a:ext cx="278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800" b="1">
                  <a:solidFill>
                    <a:schemeClr val="accent2"/>
                  </a:solidFill>
                  <a:latin typeface="Arial" charset="0"/>
                </a:rPr>
                <a:t>N</a:t>
              </a:r>
              <a:endParaRPr lang="ru-RU" sz="2800" b="1">
                <a:solidFill>
                  <a:schemeClr val="accent2"/>
                </a:solidFill>
                <a:latin typeface="Arial" charset="0"/>
              </a:endParaRPr>
            </a:p>
          </p:txBody>
        </p:sp>
        <p:sp>
          <p:nvSpPr>
            <p:cNvPr id="38940" name="Line 39"/>
            <p:cNvSpPr>
              <a:spLocks noChangeShapeType="1"/>
            </p:cNvSpPr>
            <p:nvPr/>
          </p:nvSpPr>
          <p:spPr bwMode="auto">
            <a:xfrm>
              <a:off x="3243" y="2659"/>
              <a:ext cx="181" cy="0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7" name="Group 40"/>
          <p:cNvGrpSpPr>
            <a:grpSpLocks/>
          </p:cNvGrpSpPr>
          <p:nvPr/>
        </p:nvGrpSpPr>
        <p:grpSpPr bwMode="auto">
          <a:xfrm>
            <a:off x="6875463" y="3862388"/>
            <a:ext cx="441325" cy="519112"/>
            <a:chOff x="3185" y="2640"/>
            <a:chExt cx="278" cy="327"/>
          </a:xfrm>
        </p:grpSpPr>
        <p:sp>
          <p:nvSpPr>
            <p:cNvPr id="38937" name="Text Box 41"/>
            <p:cNvSpPr txBox="1">
              <a:spLocks noChangeArrowheads="1"/>
            </p:cNvSpPr>
            <p:nvPr/>
          </p:nvSpPr>
          <p:spPr bwMode="auto">
            <a:xfrm>
              <a:off x="3185" y="2640"/>
              <a:ext cx="278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800" b="1">
                  <a:solidFill>
                    <a:schemeClr val="accent2"/>
                  </a:solidFill>
                  <a:latin typeface="Arial" charset="0"/>
                </a:rPr>
                <a:t>N</a:t>
              </a:r>
              <a:endParaRPr lang="ru-RU" sz="2800" b="1">
                <a:solidFill>
                  <a:schemeClr val="accent2"/>
                </a:solidFill>
                <a:latin typeface="Arial" charset="0"/>
              </a:endParaRPr>
            </a:p>
          </p:txBody>
        </p:sp>
        <p:sp>
          <p:nvSpPr>
            <p:cNvPr id="38938" name="Line 42"/>
            <p:cNvSpPr>
              <a:spLocks noChangeShapeType="1"/>
            </p:cNvSpPr>
            <p:nvPr/>
          </p:nvSpPr>
          <p:spPr bwMode="auto">
            <a:xfrm>
              <a:off x="3243" y="2659"/>
              <a:ext cx="181" cy="0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38936" name="Oval 43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8388350" y="6381750"/>
            <a:ext cx="576263" cy="215900"/>
          </a:xfrm>
          <a:prstGeom prst="ellipse">
            <a:avLst/>
          </a:prstGeom>
          <a:gradFill rotWithShape="1">
            <a:gsLst>
              <a:gs pos="0">
                <a:srgbClr val="FFFFDB"/>
              </a:gs>
              <a:gs pos="100000">
                <a:srgbClr val="A9A991"/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9" name="Text Box 4"/>
          <p:cNvSpPr txBox="1">
            <a:spLocks noChangeArrowheads="1"/>
          </p:cNvSpPr>
          <p:nvPr/>
        </p:nvSpPr>
        <p:spPr bwMode="auto">
          <a:xfrm>
            <a:off x="2843213" y="0"/>
            <a:ext cx="239395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4000" b="1">
                <a:latin typeface="Arial" charset="0"/>
              </a:rPr>
              <a:t>Вес тела</a:t>
            </a:r>
          </a:p>
        </p:txBody>
      </p:sp>
      <p:grpSp>
        <p:nvGrpSpPr>
          <p:cNvPr id="2" name="Group 21"/>
          <p:cNvGrpSpPr>
            <a:grpSpLocks/>
          </p:cNvGrpSpPr>
          <p:nvPr/>
        </p:nvGrpSpPr>
        <p:grpSpPr bwMode="auto">
          <a:xfrm>
            <a:off x="468313" y="1341438"/>
            <a:ext cx="1873250" cy="2282825"/>
            <a:chOff x="295" y="845"/>
            <a:chExt cx="1180" cy="1438"/>
          </a:xfrm>
        </p:grpSpPr>
        <p:sp>
          <p:nvSpPr>
            <p:cNvPr id="39945" name="Line 5"/>
            <p:cNvSpPr>
              <a:spLocks noChangeShapeType="1"/>
            </p:cNvSpPr>
            <p:nvPr/>
          </p:nvSpPr>
          <p:spPr bwMode="auto">
            <a:xfrm>
              <a:off x="295" y="1684"/>
              <a:ext cx="1180" cy="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9946" name="Rectangle 6"/>
            <p:cNvSpPr>
              <a:spLocks noChangeArrowheads="1"/>
            </p:cNvSpPr>
            <p:nvPr/>
          </p:nvSpPr>
          <p:spPr bwMode="auto">
            <a:xfrm>
              <a:off x="544" y="1264"/>
              <a:ext cx="620" cy="420"/>
            </a:xfrm>
            <a:prstGeom prst="rect">
              <a:avLst/>
            </a:pr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9947" name="Line 8"/>
            <p:cNvSpPr>
              <a:spLocks noChangeShapeType="1"/>
            </p:cNvSpPr>
            <p:nvPr/>
          </p:nvSpPr>
          <p:spPr bwMode="auto">
            <a:xfrm>
              <a:off x="855" y="1084"/>
              <a:ext cx="0" cy="599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 type="triangle" w="med" len="med"/>
              <a:tailEnd/>
            </a:ln>
          </p:spPr>
          <p:txBody>
            <a:bodyPr/>
            <a:lstStyle/>
            <a:p>
              <a:endParaRPr lang="ru-RU"/>
            </a:p>
          </p:txBody>
        </p:sp>
        <p:grpSp>
          <p:nvGrpSpPr>
            <p:cNvPr id="3" name="Group 9"/>
            <p:cNvGrpSpPr>
              <a:grpSpLocks/>
            </p:cNvGrpSpPr>
            <p:nvPr/>
          </p:nvGrpSpPr>
          <p:grpSpPr bwMode="auto">
            <a:xfrm>
              <a:off x="916" y="1864"/>
              <a:ext cx="328" cy="328"/>
              <a:chOff x="3185" y="2639"/>
              <a:chExt cx="239" cy="248"/>
            </a:xfrm>
          </p:grpSpPr>
          <p:sp>
            <p:nvSpPr>
              <p:cNvPr id="39957" name="Text Box 10"/>
              <p:cNvSpPr txBox="1">
                <a:spLocks noChangeArrowheads="1"/>
              </p:cNvSpPr>
              <p:nvPr/>
            </p:nvSpPr>
            <p:spPr bwMode="auto">
              <a:xfrm>
                <a:off x="3185" y="2639"/>
                <a:ext cx="193" cy="24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ru-RU" sz="2800" b="1">
                    <a:solidFill>
                      <a:srgbClr val="CC3300"/>
                    </a:solidFill>
                  </a:rPr>
                  <a:t>Р</a:t>
                </a:r>
              </a:p>
            </p:txBody>
          </p:sp>
          <p:sp>
            <p:nvSpPr>
              <p:cNvPr id="39958" name="Line 11"/>
              <p:cNvSpPr>
                <a:spLocks noChangeShapeType="1"/>
              </p:cNvSpPr>
              <p:nvPr/>
            </p:nvSpPr>
            <p:spPr bwMode="auto">
              <a:xfrm>
                <a:off x="3243" y="2659"/>
                <a:ext cx="181" cy="0"/>
              </a:xfrm>
              <a:prstGeom prst="line">
                <a:avLst/>
              </a:prstGeom>
              <a:noFill/>
              <a:ln w="38100">
                <a:solidFill>
                  <a:srgbClr val="CC3300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4" name="Group 12"/>
            <p:cNvGrpSpPr>
              <a:grpSpLocks/>
            </p:cNvGrpSpPr>
            <p:nvPr/>
          </p:nvGrpSpPr>
          <p:grpSpPr bwMode="auto">
            <a:xfrm>
              <a:off x="916" y="845"/>
              <a:ext cx="328" cy="328"/>
              <a:chOff x="3185" y="2640"/>
              <a:chExt cx="239" cy="248"/>
            </a:xfrm>
          </p:grpSpPr>
          <p:sp>
            <p:nvSpPr>
              <p:cNvPr id="39955" name="Text Box 13"/>
              <p:cNvSpPr txBox="1">
                <a:spLocks noChangeArrowheads="1"/>
              </p:cNvSpPr>
              <p:nvPr/>
            </p:nvSpPr>
            <p:spPr bwMode="auto">
              <a:xfrm>
                <a:off x="3185" y="2640"/>
                <a:ext cx="203" cy="24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800" b="1">
                    <a:solidFill>
                      <a:schemeClr val="accent2"/>
                    </a:solidFill>
                    <a:latin typeface="Arial" charset="0"/>
                  </a:rPr>
                  <a:t>N</a:t>
                </a:r>
                <a:endParaRPr lang="ru-RU" sz="2800" b="1">
                  <a:solidFill>
                    <a:schemeClr val="accent2"/>
                  </a:solidFill>
                  <a:latin typeface="Arial" charset="0"/>
                </a:endParaRPr>
              </a:p>
            </p:txBody>
          </p:sp>
          <p:sp>
            <p:nvSpPr>
              <p:cNvPr id="39956" name="Line 14"/>
              <p:cNvSpPr>
                <a:spLocks noChangeShapeType="1"/>
              </p:cNvSpPr>
              <p:nvPr/>
            </p:nvSpPr>
            <p:spPr bwMode="auto">
              <a:xfrm>
                <a:off x="3243" y="2659"/>
                <a:ext cx="181" cy="0"/>
              </a:xfrm>
              <a:prstGeom prst="line">
                <a:avLst/>
              </a:prstGeom>
              <a:noFill/>
              <a:ln w="38100">
                <a:solidFill>
                  <a:schemeClr val="accent2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39950" name="Line 17"/>
            <p:cNvSpPr>
              <a:spLocks noChangeShapeType="1"/>
            </p:cNvSpPr>
            <p:nvPr/>
          </p:nvSpPr>
          <p:spPr bwMode="auto">
            <a:xfrm>
              <a:off x="839" y="1480"/>
              <a:ext cx="0" cy="599"/>
            </a:xfrm>
            <a:prstGeom prst="line">
              <a:avLst/>
            </a:prstGeom>
            <a:noFill/>
            <a:ln w="57150">
              <a:solidFill>
                <a:schemeClr val="accent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9951" name="Line 7"/>
            <p:cNvSpPr>
              <a:spLocks noChangeShapeType="1"/>
            </p:cNvSpPr>
            <p:nvPr/>
          </p:nvSpPr>
          <p:spPr bwMode="auto">
            <a:xfrm>
              <a:off x="855" y="1684"/>
              <a:ext cx="0" cy="599"/>
            </a:xfrm>
            <a:prstGeom prst="line">
              <a:avLst/>
            </a:prstGeom>
            <a:noFill/>
            <a:ln w="38100">
              <a:solidFill>
                <a:srgbClr val="CC33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grpSp>
          <p:nvGrpSpPr>
            <p:cNvPr id="5" name="Group 20"/>
            <p:cNvGrpSpPr>
              <a:grpSpLocks/>
            </p:cNvGrpSpPr>
            <p:nvPr/>
          </p:nvGrpSpPr>
          <p:grpSpPr bwMode="auto">
            <a:xfrm>
              <a:off x="340" y="1752"/>
              <a:ext cx="452" cy="327"/>
              <a:chOff x="2641" y="1913"/>
              <a:chExt cx="452" cy="327"/>
            </a:xfrm>
          </p:grpSpPr>
          <p:sp>
            <p:nvSpPr>
              <p:cNvPr id="39953" name="Text Box 18"/>
              <p:cNvSpPr txBox="1">
                <a:spLocks noChangeArrowheads="1"/>
              </p:cNvSpPr>
              <p:nvPr/>
            </p:nvSpPr>
            <p:spPr bwMode="auto">
              <a:xfrm>
                <a:off x="2641" y="1913"/>
                <a:ext cx="452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800" b="1">
                    <a:solidFill>
                      <a:schemeClr val="accent1"/>
                    </a:solidFill>
                    <a:latin typeface="Arial" charset="0"/>
                  </a:rPr>
                  <a:t>mg</a:t>
                </a:r>
                <a:endParaRPr lang="ru-RU" sz="2800" b="1">
                  <a:solidFill>
                    <a:schemeClr val="accent1"/>
                  </a:solidFill>
                  <a:latin typeface="Arial" charset="0"/>
                </a:endParaRPr>
              </a:p>
            </p:txBody>
          </p:sp>
          <p:sp>
            <p:nvSpPr>
              <p:cNvPr id="39954" name="Line 19"/>
              <p:cNvSpPr>
                <a:spLocks noChangeShapeType="1"/>
              </p:cNvSpPr>
              <p:nvPr/>
            </p:nvSpPr>
            <p:spPr bwMode="auto">
              <a:xfrm>
                <a:off x="2744" y="1979"/>
                <a:ext cx="272" cy="0"/>
              </a:xfrm>
              <a:prstGeom prst="line">
                <a:avLst/>
              </a:prstGeom>
              <a:noFill/>
              <a:ln w="38100">
                <a:solidFill>
                  <a:schemeClr val="accent1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ru-RU"/>
              </a:p>
            </p:txBody>
          </p:sp>
        </p:grpSp>
      </p:grpSp>
      <p:grpSp>
        <p:nvGrpSpPr>
          <p:cNvPr id="6" name="Group 55"/>
          <p:cNvGrpSpPr>
            <a:grpSpLocks/>
          </p:cNvGrpSpPr>
          <p:nvPr/>
        </p:nvGrpSpPr>
        <p:grpSpPr bwMode="auto">
          <a:xfrm>
            <a:off x="3132138" y="1268413"/>
            <a:ext cx="5327650" cy="2859087"/>
            <a:chOff x="1973" y="799"/>
            <a:chExt cx="3356" cy="1801"/>
          </a:xfrm>
        </p:grpSpPr>
        <p:graphicFrame>
          <p:nvGraphicFramePr>
            <p:cNvPr id="39938" name="Object 52"/>
            <p:cNvGraphicFramePr>
              <a:graphicFrameLocks noChangeAspect="1"/>
            </p:cNvGraphicFramePr>
            <p:nvPr/>
          </p:nvGraphicFramePr>
          <p:xfrm>
            <a:off x="1973" y="799"/>
            <a:ext cx="1374" cy="1801"/>
          </p:xfrm>
          <a:graphic>
            <a:graphicData uri="http://schemas.openxmlformats.org/presentationml/2006/ole">
              <p:oleObj spid="_x0000_s8194" name="Формула" r:id="rId3" imgW="736560" imgH="965160" progId="Equation.3">
                <p:embed/>
              </p:oleObj>
            </a:graphicData>
          </a:graphic>
        </p:graphicFrame>
        <p:sp>
          <p:nvSpPr>
            <p:cNvPr id="39943" name="Text Box 53"/>
            <p:cNvSpPr txBox="1">
              <a:spLocks noChangeArrowheads="1"/>
            </p:cNvSpPr>
            <p:nvPr/>
          </p:nvSpPr>
          <p:spPr bwMode="auto">
            <a:xfrm>
              <a:off x="3560" y="1298"/>
              <a:ext cx="1769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b="1">
                  <a:latin typeface="Arial" charset="0"/>
                </a:rPr>
                <a:t>2 </a:t>
              </a:r>
              <a:r>
                <a:rPr lang="ru-RU" sz="2400" b="1">
                  <a:latin typeface="Arial" charset="0"/>
                </a:rPr>
                <a:t>закон Ньютона</a:t>
              </a:r>
            </a:p>
          </p:txBody>
        </p:sp>
        <p:sp>
          <p:nvSpPr>
            <p:cNvPr id="39944" name="Text Box 54"/>
            <p:cNvSpPr txBox="1">
              <a:spLocks noChangeArrowheads="1"/>
            </p:cNvSpPr>
            <p:nvPr/>
          </p:nvSpPr>
          <p:spPr bwMode="auto">
            <a:xfrm>
              <a:off x="3334" y="1797"/>
              <a:ext cx="1769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2400" b="1">
                  <a:latin typeface="Arial" charset="0"/>
                </a:rPr>
                <a:t>3</a:t>
              </a:r>
              <a:r>
                <a:rPr lang="en-US" sz="2400" b="1">
                  <a:latin typeface="Arial" charset="0"/>
                </a:rPr>
                <a:t> </a:t>
              </a:r>
              <a:r>
                <a:rPr lang="ru-RU" sz="2400" b="1">
                  <a:latin typeface="Arial" charset="0"/>
                </a:rPr>
                <a:t>закон Ньютона</a:t>
              </a:r>
            </a:p>
          </p:txBody>
        </p:sp>
      </p:grpSp>
      <p:sp>
        <p:nvSpPr>
          <p:cNvPr id="39942" name="Oval 56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8388350" y="6381750"/>
            <a:ext cx="576263" cy="215900"/>
          </a:xfrm>
          <a:prstGeom prst="ellipse">
            <a:avLst/>
          </a:prstGeom>
          <a:gradFill rotWithShape="1">
            <a:gsLst>
              <a:gs pos="0">
                <a:srgbClr val="FFFFDB"/>
              </a:gs>
              <a:gs pos="100000">
                <a:srgbClr val="A9A991"/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6" name="Text Box 2"/>
          <p:cNvSpPr txBox="1">
            <a:spLocks noChangeArrowheads="1"/>
          </p:cNvSpPr>
          <p:nvPr/>
        </p:nvSpPr>
        <p:spPr bwMode="auto">
          <a:xfrm>
            <a:off x="2843213" y="0"/>
            <a:ext cx="239395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4000" b="1">
                <a:latin typeface="Arial" charset="0"/>
              </a:rPr>
              <a:t>Вес тела</a:t>
            </a:r>
          </a:p>
        </p:txBody>
      </p:sp>
      <p:grpSp>
        <p:nvGrpSpPr>
          <p:cNvPr id="2" name="Group 18"/>
          <p:cNvGrpSpPr>
            <a:grpSpLocks/>
          </p:cNvGrpSpPr>
          <p:nvPr/>
        </p:nvGrpSpPr>
        <p:grpSpPr bwMode="auto">
          <a:xfrm>
            <a:off x="539750" y="1196975"/>
            <a:ext cx="1873250" cy="2282825"/>
            <a:chOff x="295" y="845"/>
            <a:chExt cx="1180" cy="1438"/>
          </a:xfrm>
        </p:grpSpPr>
        <p:sp>
          <p:nvSpPr>
            <p:cNvPr id="40983" name="Line 19"/>
            <p:cNvSpPr>
              <a:spLocks noChangeShapeType="1"/>
            </p:cNvSpPr>
            <p:nvPr/>
          </p:nvSpPr>
          <p:spPr bwMode="auto">
            <a:xfrm>
              <a:off x="295" y="1684"/>
              <a:ext cx="1180" cy="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0984" name="Rectangle 20"/>
            <p:cNvSpPr>
              <a:spLocks noChangeArrowheads="1"/>
            </p:cNvSpPr>
            <p:nvPr/>
          </p:nvSpPr>
          <p:spPr bwMode="auto">
            <a:xfrm>
              <a:off x="544" y="1264"/>
              <a:ext cx="620" cy="420"/>
            </a:xfrm>
            <a:prstGeom prst="rect">
              <a:avLst/>
            </a:pr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0985" name="Line 21"/>
            <p:cNvSpPr>
              <a:spLocks noChangeShapeType="1"/>
            </p:cNvSpPr>
            <p:nvPr/>
          </p:nvSpPr>
          <p:spPr bwMode="auto">
            <a:xfrm>
              <a:off x="855" y="1084"/>
              <a:ext cx="0" cy="599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 type="triangle" w="med" len="med"/>
              <a:tailEnd/>
            </a:ln>
          </p:spPr>
          <p:txBody>
            <a:bodyPr/>
            <a:lstStyle/>
            <a:p>
              <a:endParaRPr lang="ru-RU"/>
            </a:p>
          </p:txBody>
        </p:sp>
        <p:grpSp>
          <p:nvGrpSpPr>
            <p:cNvPr id="3" name="Group 22"/>
            <p:cNvGrpSpPr>
              <a:grpSpLocks/>
            </p:cNvGrpSpPr>
            <p:nvPr/>
          </p:nvGrpSpPr>
          <p:grpSpPr bwMode="auto">
            <a:xfrm>
              <a:off x="916" y="1864"/>
              <a:ext cx="328" cy="328"/>
              <a:chOff x="3185" y="2639"/>
              <a:chExt cx="239" cy="248"/>
            </a:xfrm>
          </p:grpSpPr>
          <p:sp>
            <p:nvSpPr>
              <p:cNvPr id="40995" name="Text Box 23"/>
              <p:cNvSpPr txBox="1">
                <a:spLocks noChangeArrowheads="1"/>
              </p:cNvSpPr>
              <p:nvPr/>
            </p:nvSpPr>
            <p:spPr bwMode="auto">
              <a:xfrm>
                <a:off x="3185" y="2639"/>
                <a:ext cx="193" cy="24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ru-RU" sz="2800" b="1">
                    <a:solidFill>
                      <a:srgbClr val="CC3300"/>
                    </a:solidFill>
                  </a:rPr>
                  <a:t>Р</a:t>
                </a:r>
              </a:p>
            </p:txBody>
          </p:sp>
          <p:sp>
            <p:nvSpPr>
              <p:cNvPr id="40996" name="Line 24"/>
              <p:cNvSpPr>
                <a:spLocks noChangeShapeType="1"/>
              </p:cNvSpPr>
              <p:nvPr/>
            </p:nvSpPr>
            <p:spPr bwMode="auto">
              <a:xfrm>
                <a:off x="3243" y="2659"/>
                <a:ext cx="181" cy="0"/>
              </a:xfrm>
              <a:prstGeom prst="line">
                <a:avLst/>
              </a:prstGeom>
              <a:noFill/>
              <a:ln w="38100">
                <a:solidFill>
                  <a:srgbClr val="CC3300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4" name="Group 25"/>
            <p:cNvGrpSpPr>
              <a:grpSpLocks/>
            </p:cNvGrpSpPr>
            <p:nvPr/>
          </p:nvGrpSpPr>
          <p:grpSpPr bwMode="auto">
            <a:xfrm>
              <a:off x="916" y="845"/>
              <a:ext cx="328" cy="328"/>
              <a:chOff x="3185" y="2640"/>
              <a:chExt cx="239" cy="248"/>
            </a:xfrm>
          </p:grpSpPr>
          <p:sp>
            <p:nvSpPr>
              <p:cNvPr id="40993" name="Text Box 26"/>
              <p:cNvSpPr txBox="1">
                <a:spLocks noChangeArrowheads="1"/>
              </p:cNvSpPr>
              <p:nvPr/>
            </p:nvSpPr>
            <p:spPr bwMode="auto">
              <a:xfrm>
                <a:off x="3185" y="2640"/>
                <a:ext cx="203" cy="24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800" b="1">
                    <a:solidFill>
                      <a:schemeClr val="accent2"/>
                    </a:solidFill>
                    <a:latin typeface="Arial" charset="0"/>
                  </a:rPr>
                  <a:t>N</a:t>
                </a:r>
                <a:endParaRPr lang="ru-RU" sz="2800" b="1">
                  <a:solidFill>
                    <a:schemeClr val="accent2"/>
                  </a:solidFill>
                  <a:latin typeface="Arial" charset="0"/>
                </a:endParaRPr>
              </a:p>
            </p:txBody>
          </p:sp>
          <p:sp>
            <p:nvSpPr>
              <p:cNvPr id="40994" name="Line 27"/>
              <p:cNvSpPr>
                <a:spLocks noChangeShapeType="1"/>
              </p:cNvSpPr>
              <p:nvPr/>
            </p:nvSpPr>
            <p:spPr bwMode="auto">
              <a:xfrm>
                <a:off x="3243" y="2659"/>
                <a:ext cx="181" cy="0"/>
              </a:xfrm>
              <a:prstGeom prst="line">
                <a:avLst/>
              </a:prstGeom>
              <a:noFill/>
              <a:ln w="38100">
                <a:solidFill>
                  <a:schemeClr val="accent2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40988" name="Line 28"/>
            <p:cNvSpPr>
              <a:spLocks noChangeShapeType="1"/>
            </p:cNvSpPr>
            <p:nvPr/>
          </p:nvSpPr>
          <p:spPr bwMode="auto">
            <a:xfrm>
              <a:off x="839" y="1480"/>
              <a:ext cx="0" cy="599"/>
            </a:xfrm>
            <a:prstGeom prst="line">
              <a:avLst/>
            </a:prstGeom>
            <a:noFill/>
            <a:ln w="57150">
              <a:solidFill>
                <a:schemeClr val="accent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0989" name="Line 29"/>
            <p:cNvSpPr>
              <a:spLocks noChangeShapeType="1"/>
            </p:cNvSpPr>
            <p:nvPr/>
          </p:nvSpPr>
          <p:spPr bwMode="auto">
            <a:xfrm>
              <a:off x="855" y="1684"/>
              <a:ext cx="0" cy="599"/>
            </a:xfrm>
            <a:prstGeom prst="line">
              <a:avLst/>
            </a:prstGeom>
            <a:noFill/>
            <a:ln w="38100">
              <a:solidFill>
                <a:srgbClr val="CC33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grpSp>
          <p:nvGrpSpPr>
            <p:cNvPr id="5" name="Group 30"/>
            <p:cNvGrpSpPr>
              <a:grpSpLocks/>
            </p:cNvGrpSpPr>
            <p:nvPr/>
          </p:nvGrpSpPr>
          <p:grpSpPr bwMode="auto">
            <a:xfrm>
              <a:off x="340" y="1752"/>
              <a:ext cx="452" cy="327"/>
              <a:chOff x="2641" y="1913"/>
              <a:chExt cx="452" cy="327"/>
            </a:xfrm>
          </p:grpSpPr>
          <p:sp>
            <p:nvSpPr>
              <p:cNvPr id="40991" name="Text Box 31"/>
              <p:cNvSpPr txBox="1">
                <a:spLocks noChangeArrowheads="1"/>
              </p:cNvSpPr>
              <p:nvPr/>
            </p:nvSpPr>
            <p:spPr bwMode="auto">
              <a:xfrm>
                <a:off x="2641" y="1913"/>
                <a:ext cx="452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800" b="1">
                    <a:solidFill>
                      <a:schemeClr val="accent1"/>
                    </a:solidFill>
                    <a:latin typeface="Arial" charset="0"/>
                  </a:rPr>
                  <a:t>mg</a:t>
                </a:r>
                <a:endParaRPr lang="ru-RU" sz="2800" b="1">
                  <a:solidFill>
                    <a:schemeClr val="accent1"/>
                  </a:solidFill>
                  <a:latin typeface="Arial" charset="0"/>
                </a:endParaRPr>
              </a:p>
            </p:txBody>
          </p:sp>
          <p:sp>
            <p:nvSpPr>
              <p:cNvPr id="40992" name="Line 32"/>
              <p:cNvSpPr>
                <a:spLocks noChangeShapeType="1"/>
              </p:cNvSpPr>
              <p:nvPr/>
            </p:nvSpPr>
            <p:spPr bwMode="auto">
              <a:xfrm>
                <a:off x="2744" y="1979"/>
                <a:ext cx="272" cy="0"/>
              </a:xfrm>
              <a:prstGeom prst="line">
                <a:avLst/>
              </a:prstGeom>
              <a:noFill/>
              <a:ln w="38100">
                <a:solidFill>
                  <a:schemeClr val="accent1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ru-RU"/>
              </a:p>
            </p:txBody>
          </p:sp>
        </p:grpSp>
      </p:grpSp>
      <p:grpSp>
        <p:nvGrpSpPr>
          <p:cNvPr id="6" name="Group 56"/>
          <p:cNvGrpSpPr>
            <a:grpSpLocks/>
          </p:cNvGrpSpPr>
          <p:nvPr/>
        </p:nvGrpSpPr>
        <p:grpSpPr bwMode="auto">
          <a:xfrm>
            <a:off x="2411413" y="1268413"/>
            <a:ext cx="455612" cy="793750"/>
            <a:chOff x="1519" y="799"/>
            <a:chExt cx="287" cy="500"/>
          </a:xfrm>
        </p:grpSpPr>
        <p:sp>
          <p:nvSpPr>
            <p:cNvPr id="40979" name="Line 48"/>
            <p:cNvSpPr>
              <a:spLocks noChangeShapeType="1"/>
            </p:cNvSpPr>
            <p:nvPr/>
          </p:nvSpPr>
          <p:spPr bwMode="auto">
            <a:xfrm flipV="1">
              <a:off x="1519" y="845"/>
              <a:ext cx="0" cy="454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 type="triangle" w="med" len="med"/>
              <a:tailEnd/>
            </a:ln>
          </p:spPr>
          <p:txBody>
            <a:bodyPr/>
            <a:lstStyle/>
            <a:p>
              <a:endParaRPr lang="ru-RU"/>
            </a:p>
          </p:txBody>
        </p:sp>
        <p:grpSp>
          <p:nvGrpSpPr>
            <p:cNvPr id="7" name="Group 52"/>
            <p:cNvGrpSpPr>
              <a:grpSpLocks/>
            </p:cNvGrpSpPr>
            <p:nvPr/>
          </p:nvGrpSpPr>
          <p:grpSpPr bwMode="auto">
            <a:xfrm>
              <a:off x="1565" y="799"/>
              <a:ext cx="241" cy="327"/>
              <a:chOff x="2822" y="1777"/>
              <a:chExt cx="241" cy="327"/>
            </a:xfrm>
          </p:grpSpPr>
          <p:sp>
            <p:nvSpPr>
              <p:cNvPr id="40981" name="Text Box 50"/>
              <p:cNvSpPr txBox="1">
                <a:spLocks noChangeArrowheads="1"/>
              </p:cNvSpPr>
              <p:nvPr/>
            </p:nvSpPr>
            <p:spPr bwMode="auto">
              <a:xfrm>
                <a:off x="2822" y="1777"/>
                <a:ext cx="241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800" b="1">
                    <a:latin typeface="Arial" charset="0"/>
                  </a:rPr>
                  <a:t>a</a:t>
                </a:r>
                <a:endParaRPr lang="ru-RU" sz="2800" b="1">
                  <a:latin typeface="Arial" charset="0"/>
                </a:endParaRPr>
              </a:p>
            </p:txBody>
          </p:sp>
          <p:sp>
            <p:nvSpPr>
              <p:cNvPr id="40982" name="Line 51"/>
              <p:cNvSpPr>
                <a:spLocks noChangeShapeType="1"/>
              </p:cNvSpPr>
              <p:nvPr/>
            </p:nvSpPr>
            <p:spPr bwMode="auto">
              <a:xfrm>
                <a:off x="2880" y="1842"/>
                <a:ext cx="181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ru-RU"/>
              </a:p>
            </p:txBody>
          </p:sp>
        </p:grpSp>
      </p:grpSp>
      <p:grpSp>
        <p:nvGrpSpPr>
          <p:cNvPr id="8" name="Group 65"/>
          <p:cNvGrpSpPr>
            <a:grpSpLocks/>
          </p:cNvGrpSpPr>
          <p:nvPr/>
        </p:nvGrpSpPr>
        <p:grpSpPr bwMode="auto">
          <a:xfrm>
            <a:off x="3132138" y="1125538"/>
            <a:ext cx="5688012" cy="4281487"/>
            <a:chOff x="1973" y="709"/>
            <a:chExt cx="3583" cy="2697"/>
          </a:xfrm>
        </p:grpSpPr>
        <p:graphicFrame>
          <p:nvGraphicFramePr>
            <p:cNvPr id="40964" name="Object 59"/>
            <p:cNvGraphicFramePr>
              <a:graphicFrameLocks noChangeAspect="1"/>
            </p:cNvGraphicFramePr>
            <p:nvPr/>
          </p:nvGraphicFramePr>
          <p:xfrm>
            <a:off x="1973" y="799"/>
            <a:ext cx="1587" cy="2607"/>
          </p:xfrm>
          <a:graphic>
            <a:graphicData uri="http://schemas.openxmlformats.org/presentationml/2006/ole">
              <p:oleObj spid="_x0000_s9220" name="Формула" r:id="rId3" imgW="850680" imgH="1396800" progId="Equation.3">
                <p:embed/>
              </p:oleObj>
            </a:graphicData>
          </a:graphic>
        </p:graphicFrame>
        <p:sp>
          <p:nvSpPr>
            <p:cNvPr id="40977" name="Text Box 60"/>
            <p:cNvSpPr txBox="1">
              <a:spLocks noChangeArrowheads="1"/>
            </p:cNvSpPr>
            <p:nvPr/>
          </p:nvSpPr>
          <p:spPr bwMode="auto">
            <a:xfrm>
              <a:off x="3787" y="1298"/>
              <a:ext cx="1769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b="1">
                  <a:latin typeface="Arial" charset="0"/>
                </a:rPr>
                <a:t>2 </a:t>
              </a:r>
              <a:r>
                <a:rPr lang="ru-RU" sz="2400" b="1">
                  <a:latin typeface="Arial" charset="0"/>
                </a:rPr>
                <a:t>закон Ньютона</a:t>
              </a:r>
            </a:p>
          </p:txBody>
        </p:sp>
        <p:sp>
          <p:nvSpPr>
            <p:cNvPr id="40978" name="Text Box 61"/>
            <p:cNvSpPr txBox="1">
              <a:spLocks noChangeArrowheads="1"/>
            </p:cNvSpPr>
            <p:nvPr/>
          </p:nvSpPr>
          <p:spPr bwMode="auto">
            <a:xfrm>
              <a:off x="3696" y="2614"/>
              <a:ext cx="1769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2400" b="1">
                  <a:latin typeface="Arial" charset="0"/>
                </a:rPr>
                <a:t>3</a:t>
              </a:r>
              <a:r>
                <a:rPr lang="en-US" sz="2400" b="1">
                  <a:latin typeface="Arial" charset="0"/>
                </a:rPr>
                <a:t> </a:t>
              </a:r>
              <a:r>
                <a:rPr lang="ru-RU" sz="2400" b="1">
                  <a:latin typeface="Arial" charset="0"/>
                </a:rPr>
                <a:t>закон Ньютона</a:t>
              </a:r>
            </a:p>
          </p:txBody>
        </p:sp>
        <p:graphicFrame>
          <p:nvGraphicFramePr>
            <p:cNvPr id="40965" name="Object 64"/>
            <p:cNvGraphicFramePr>
              <a:graphicFrameLocks noChangeAspect="1"/>
            </p:cNvGraphicFramePr>
            <p:nvPr/>
          </p:nvGraphicFramePr>
          <p:xfrm>
            <a:off x="2880" y="709"/>
            <a:ext cx="953" cy="464"/>
          </p:xfrm>
          <a:graphic>
            <a:graphicData uri="http://schemas.openxmlformats.org/presentationml/2006/ole">
              <p:oleObj spid="_x0000_s9221" name="Формула" r:id="rId4" imgW="469800" imgH="228600" progId="Equation.3">
                <p:embed/>
              </p:oleObj>
            </a:graphicData>
          </a:graphic>
        </p:graphicFrame>
      </p:grpSp>
      <p:grpSp>
        <p:nvGrpSpPr>
          <p:cNvPr id="9" name="Group 71"/>
          <p:cNvGrpSpPr>
            <a:grpSpLocks/>
          </p:cNvGrpSpPr>
          <p:nvPr/>
        </p:nvGrpSpPr>
        <p:grpSpPr bwMode="auto">
          <a:xfrm>
            <a:off x="3059113" y="4786313"/>
            <a:ext cx="5449887" cy="1949450"/>
            <a:chOff x="1927" y="3015"/>
            <a:chExt cx="3433" cy="1228"/>
          </a:xfrm>
        </p:grpSpPr>
        <p:sp>
          <p:nvSpPr>
            <p:cNvPr id="40973" name="Text Box 66"/>
            <p:cNvSpPr txBox="1">
              <a:spLocks noChangeArrowheads="1"/>
            </p:cNvSpPr>
            <p:nvPr/>
          </p:nvSpPr>
          <p:spPr bwMode="auto">
            <a:xfrm>
              <a:off x="1927" y="3566"/>
              <a:ext cx="56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ru-RU" sz="2400" b="1" i="1"/>
                <a:t>если</a:t>
              </a:r>
            </a:p>
          </p:txBody>
        </p:sp>
        <p:graphicFrame>
          <p:nvGraphicFramePr>
            <p:cNvPr id="40962" name="Object 67"/>
            <p:cNvGraphicFramePr>
              <a:graphicFrameLocks noChangeAspect="1"/>
            </p:cNvGraphicFramePr>
            <p:nvPr/>
          </p:nvGraphicFramePr>
          <p:xfrm>
            <a:off x="2492" y="3566"/>
            <a:ext cx="822" cy="334"/>
          </p:xfrm>
          <a:graphic>
            <a:graphicData uri="http://schemas.openxmlformats.org/presentationml/2006/ole">
              <p:oleObj spid="_x0000_s9218" name="Формула" r:id="rId5" imgW="406080" imgH="164880" progId="Equation.3">
                <p:embed/>
              </p:oleObj>
            </a:graphicData>
          </a:graphic>
        </p:graphicFrame>
        <p:sp>
          <p:nvSpPr>
            <p:cNvPr id="40974" name="Text Box 68"/>
            <p:cNvSpPr txBox="1">
              <a:spLocks noChangeArrowheads="1"/>
            </p:cNvSpPr>
            <p:nvPr/>
          </p:nvSpPr>
          <p:spPr bwMode="auto">
            <a:xfrm>
              <a:off x="2018" y="3929"/>
              <a:ext cx="725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2400" b="1" i="1"/>
                <a:t>то</a:t>
              </a:r>
            </a:p>
          </p:txBody>
        </p:sp>
        <p:graphicFrame>
          <p:nvGraphicFramePr>
            <p:cNvPr id="40963" name="Object 69"/>
            <p:cNvGraphicFramePr>
              <a:graphicFrameLocks noChangeAspect="1"/>
            </p:cNvGraphicFramePr>
            <p:nvPr/>
          </p:nvGraphicFramePr>
          <p:xfrm>
            <a:off x="2472" y="3884"/>
            <a:ext cx="771" cy="359"/>
          </p:xfrm>
          <a:graphic>
            <a:graphicData uri="http://schemas.openxmlformats.org/presentationml/2006/ole">
              <p:oleObj spid="_x0000_s9219" name="Формула" r:id="rId6" imgW="380880" imgH="177480" progId="Equation.3">
                <p:embed/>
              </p:oleObj>
            </a:graphicData>
          </a:graphic>
        </p:graphicFrame>
        <p:sp>
          <p:nvSpPr>
            <p:cNvPr id="40975" name="Text Box 70"/>
            <p:cNvSpPr txBox="1">
              <a:spLocks noChangeArrowheads="1"/>
            </p:cNvSpPr>
            <p:nvPr/>
          </p:nvSpPr>
          <p:spPr bwMode="auto">
            <a:xfrm>
              <a:off x="3288" y="3929"/>
              <a:ext cx="1549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ru-RU" sz="2400" b="1" i="1"/>
                <a:t>- невесомость</a:t>
              </a:r>
            </a:p>
          </p:txBody>
        </p:sp>
        <p:sp>
          <p:nvSpPr>
            <p:cNvPr id="40976" name="Text Box 70"/>
            <p:cNvSpPr txBox="1">
              <a:spLocks noChangeArrowheads="1"/>
            </p:cNvSpPr>
            <p:nvPr/>
          </p:nvSpPr>
          <p:spPr bwMode="auto">
            <a:xfrm>
              <a:off x="3690" y="3015"/>
              <a:ext cx="1670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ru-RU" sz="2400" b="1" i="1"/>
                <a:t>- уменьшение веса</a:t>
              </a:r>
            </a:p>
          </p:txBody>
        </p:sp>
      </p:grpSp>
      <p:sp>
        <p:nvSpPr>
          <p:cNvPr id="40971" name="Oval 72">
            <a:hlinkClick r:id="rId7" action="ppaction://hlinksldjump"/>
          </p:cNvPr>
          <p:cNvSpPr>
            <a:spLocks noChangeArrowheads="1"/>
          </p:cNvSpPr>
          <p:nvPr/>
        </p:nvSpPr>
        <p:spPr bwMode="auto">
          <a:xfrm>
            <a:off x="8388350" y="6381750"/>
            <a:ext cx="576263" cy="215900"/>
          </a:xfrm>
          <a:prstGeom prst="ellipse">
            <a:avLst/>
          </a:prstGeom>
          <a:gradFill rotWithShape="1">
            <a:gsLst>
              <a:gs pos="0">
                <a:srgbClr val="FFFFDB"/>
              </a:gs>
              <a:gs pos="100000">
                <a:srgbClr val="A9A991"/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0972" name="Line 73"/>
          <p:cNvSpPr>
            <a:spLocks noChangeShapeType="1"/>
          </p:cNvSpPr>
          <p:nvPr/>
        </p:nvSpPr>
        <p:spPr bwMode="auto">
          <a:xfrm>
            <a:off x="468313" y="620713"/>
            <a:ext cx="0" cy="40322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9" name="Text Box 2"/>
          <p:cNvSpPr txBox="1">
            <a:spLocks noChangeArrowheads="1"/>
          </p:cNvSpPr>
          <p:nvPr/>
        </p:nvSpPr>
        <p:spPr bwMode="auto">
          <a:xfrm>
            <a:off x="2843213" y="0"/>
            <a:ext cx="239395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4000" b="1">
                <a:latin typeface="Arial" charset="0"/>
              </a:rPr>
              <a:t>Вес тела</a:t>
            </a:r>
          </a:p>
        </p:txBody>
      </p:sp>
      <p:grpSp>
        <p:nvGrpSpPr>
          <p:cNvPr id="2" name="Group 54"/>
          <p:cNvGrpSpPr>
            <a:grpSpLocks/>
          </p:cNvGrpSpPr>
          <p:nvPr/>
        </p:nvGrpSpPr>
        <p:grpSpPr bwMode="auto">
          <a:xfrm>
            <a:off x="179388" y="908050"/>
            <a:ext cx="2327275" cy="2282825"/>
            <a:chOff x="340" y="2659"/>
            <a:chExt cx="1466" cy="1438"/>
          </a:xfrm>
        </p:grpSpPr>
        <p:grpSp>
          <p:nvGrpSpPr>
            <p:cNvPr id="3" name="Group 18"/>
            <p:cNvGrpSpPr>
              <a:grpSpLocks/>
            </p:cNvGrpSpPr>
            <p:nvPr/>
          </p:nvGrpSpPr>
          <p:grpSpPr bwMode="auto">
            <a:xfrm>
              <a:off x="340" y="2659"/>
              <a:ext cx="1180" cy="1438"/>
              <a:chOff x="295" y="845"/>
              <a:chExt cx="1180" cy="1438"/>
            </a:xfrm>
          </p:grpSpPr>
          <p:sp>
            <p:nvSpPr>
              <p:cNvPr id="42004" name="Line 19"/>
              <p:cNvSpPr>
                <a:spLocks noChangeShapeType="1"/>
              </p:cNvSpPr>
              <p:nvPr/>
            </p:nvSpPr>
            <p:spPr bwMode="auto">
              <a:xfrm>
                <a:off x="295" y="1684"/>
                <a:ext cx="1180" cy="0"/>
              </a:xfrm>
              <a:prstGeom prst="line">
                <a:avLst/>
              </a:prstGeom>
              <a:noFill/>
              <a:ln w="762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2005" name="Rectangle 20"/>
              <p:cNvSpPr>
                <a:spLocks noChangeArrowheads="1"/>
              </p:cNvSpPr>
              <p:nvPr/>
            </p:nvSpPr>
            <p:spPr bwMode="auto">
              <a:xfrm>
                <a:off x="544" y="1264"/>
                <a:ext cx="620" cy="420"/>
              </a:xfrm>
              <a:prstGeom prst="rect">
                <a:avLst/>
              </a:prstGeom>
              <a:solidFill>
                <a:schemeClr val="folHlink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42006" name="Line 21"/>
              <p:cNvSpPr>
                <a:spLocks noChangeShapeType="1"/>
              </p:cNvSpPr>
              <p:nvPr/>
            </p:nvSpPr>
            <p:spPr bwMode="auto">
              <a:xfrm>
                <a:off x="855" y="1084"/>
                <a:ext cx="0" cy="599"/>
              </a:xfrm>
              <a:prstGeom prst="line">
                <a:avLst/>
              </a:prstGeom>
              <a:noFill/>
              <a:ln w="38100">
                <a:solidFill>
                  <a:schemeClr val="accent2"/>
                </a:solidFill>
                <a:round/>
                <a:headEnd type="triangle" w="med" len="med"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grpSp>
            <p:nvGrpSpPr>
              <p:cNvPr id="4" name="Group 22"/>
              <p:cNvGrpSpPr>
                <a:grpSpLocks/>
              </p:cNvGrpSpPr>
              <p:nvPr/>
            </p:nvGrpSpPr>
            <p:grpSpPr bwMode="auto">
              <a:xfrm>
                <a:off x="916" y="1864"/>
                <a:ext cx="328" cy="328"/>
                <a:chOff x="3185" y="2639"/>
                <a:chExt cx="239" cy="248"/>
              </a:xfrm>
            </p:grpSpPr>
            <p:sp>
              <p:nvSpPr>
                <p:cNvPr id="42016" name="Text Box 23"/>
                <p:cNvSpPr txBox="1">
                  <a:spLocks noChangeArrowheads="1"/>
                </p:cNvSpPr>
                <p:nvPr/>
              </p:nvSpPr>
              <p:spPr bwMode="auto">
                <a:xfrm>
                  <a:off x="3185" y="2639"/>
                  <a:ext cx="193" cy="24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ru-RU" sz="2800" b="1">
                      <a:solidFill>
                        <a:srgbClr val="CC3300"/>
                      </a:solidFill>
                    </a:rPr>
                    <a:t>Р</a:t>
                  </a:r>
                </a:p>
              </p:txBody>
            </p:sp>
            <p:sp>
              <p:nvSpPr>
                <p:cNvPr id="42017" name="Line 24"/>
                <p:cNvSpPr>
                  <a:spLocks noChangeShapeType="1"/>
                </p:cNvSpPr>
                <p:nvPr/>
              </p:nvSpPr>
              <p:spPr bwMode="auto">
                <a:xfrm>
                  <a:off x="3243" y="2659"/>
                  <a:ext cx="181" cy="0"/>
                </a:xfrm>
                <a:prstGeom prst="line">
                  <a:avLst/>
                </a:prstGeom>
                <a:noFill/>
                <a:ln w="38100">
                  <a:solidFill>
                    <a:srgbClr val="CC3300"/>
                  </a:solidFill>
                  <a:round/>
                  <a:headEnd/>
                  <a:tailEnd type="triangle" w="med" len="med"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5" name="Group 25"/>
              <p:cNvGrpSpPr>
                <a:grpSpLocks/>
              </p:cNvGrpSpPr>
              <p:nvPr/>
            </p:nvGrpSpPr>
            <p:grpSpPr bwMode="auto">
              <a:xfrm>
                <a:off x="916" y="845"/>
                <a:ext cx="328" cy="328"/>
                <a:chOff x="3185" y="2640"/>
                <a:chExt cx="239" cy="248"/>
              </a:xfrm>
            </p:grpSpPr>
            <p:sp>
              <p:nvSpPr>
                <p:cNvPr id="42014" name="Text Box 26"/>
                <p:cNvSpPr txBox="1">
                  <a:spLocks noChangeArrowheads="1"/>
                </p:cNvSpPr>
                <p:nvPr/>
              </p:nvSpPr>
              <p:spPr bwMode="auto">
                <a:xfrm>
                  <a:off x="3185" y="2640"/>
                  <a:ext cx="203" cy="24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 sz="2800" b="1">
                      <a:solidFill>
                        <a:schemeClr val="accent2"/>
                      </a:solidFill>
                      <a:latin typeface="Arial" charset="0"/>
                    </a:rPr>
                    <a:t>N</a:t>
                  </a:r>
                  <a:endParaRPr lang="ru-RU" sz="2800" b="1">
                    <a:solidFill>
                      <a:schemeClr val="accent2"/>
                    </a:solidFill>
                    <a:latin typeface="Arial" charset="0"/>
                  </a:endParaRPr>
                </a:p>
              </p:txBody>
            </p:sp>
            <p:sp>
              <p:nvSpPr>
                <p:cNvPr id="42015" name="Line 27"/>
                <p:cNvSpPr>
                  <a:spLocks noChangeShapeType="1"/>
                </p:cNvSpPr>
                <p:nvPr/>
              </p:nvSpPr>
              <p:spPr bwMode="auto">
                <a:xfrm>
                  <a:off x="3243" y="2659"/>
                  <a:ext cx="181" cy="0"/>
                </a:xfrm>
                <a:prstGeom prst="line">
                  <a:avLst/>
                </a:prstGeom>
                <a:noFill/>
                <a:ln w="38100">
                  <a:solidFill>
                    <a:schemeClr val="accent2"/>
                  </a:solidFill>
                  <a:round/>
                  <a:headEnd/>
                  <a:tailEnd type="triangle" w="med" len="med"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sp>
            <p:nvSpPr>
              <p:cNvPr id="42009" name="Line 28"/>
              <p:cNvSpPr>
                <a:spLocks noChangeShapeType="1"/>
              </p:cNvSpPr>
              <p:nvPr/>
            </p:nvSpPr>
            <p:spPr bwMode="auto">
              <a:xfrm>
                <a:off x="839" y="1480"/>
                <a:ext cx="0" cy="599"/>
              </a:xfrm>
              <a:prstGeom prst="line">
                <a:avLst/>
              </a:prstGeom>
              <a:noFill/>
              <a:ln w="57150">
                <a:solidFill>
                  <a:schemeClr val="accent1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2010" name="Line 29"/>
              <p:cNvSpPr>
                <a:spLocks noChangeShapeType="1"/>
              </p:cNvSpPr>
              <p:nvPr/>
            </p:nvSpPr>
            <p:spPr bwMode="auto">
              <a:xfrm>
                <a:off x="855" y="1684"/>
                <a:ext cx="0" cy="599"/>
              </a:xfrm>
              <a:prstGeom prst="line">
                <a:avLst/>
              </a:prstGeom>
              <a:noFill/>
              <a:ln w="38100">
                <a:solidFill>
                  <a:srgbClr val="CC3300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ru-RU"/>
              </a:p>
            </p:txBody>
          </p:sp>
          <p:grpSp>
            <p:nvGrpSpPr>
              <p:cNvPr id="6" name="Group 30"/>
              <p:cNvGrpSpPr>
                <a:grpSpLocks/>
              </p:cNvGrpSpPr>
              <p:nvPr/>
            </p:nvGrpSpPr>
            <p:grpSpPr bwMode="auto">
              <a:xfrm>
                <a:off x="340" y="1752"/>
                <a:ext cx="452" cy="327"/>
                <a:chOff x="2641" y="1913"/>
                <a:chExt cx="452" cy="327"/>
              </a:xfrm>
            </p:grpSpPr>
            <p:sp>
              <p:nvSpPr>
                <p:cNvPr id="42012" name="Text Box 31"/>
                <p:cNvSpPr txBox="1">
                  <a:spLocks noChangeArrowheads="1"/>
                </p:cNvSpPr>
                <p:nvPr/>
              </p:nvSpPr>
              <p:spPr bwMode="auto">
                <a:xfrm>
                  <a:off x="2641" y="1913"/>
                  <a:ext cx="452" cy="32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 sz="2800" b="1">
                      <a:solidFill>
                        <a:schemeClr val="accent1"/>
                      </a:solidFill>
                      <a:latin typeface="Arial" charset="0"/>
                    </a:rPr>
                    <a:t>mg</a:t>
                  </a:r>
                  <a:endParaRPr lang="ru-RU" sz="2800" b="1">
                    <a:solidFill>
                      <a:schemeClr val="accent1"/>
                    </a:solidFill>
                    <a:latin typeface="Arial" charset="0"/>
                  </a:endParaRPr>
                </a:p>
              </p:txBody>
            </p:sp>
            <p:sp>
              <p:nvSpPr>
                <p:cNvPr id="42013" name="Line 32"/>
                <p:cNvSpPr>
                  <a:spLocks noChangeShapeType="1"/>
                </p:cNvSpPr>
                <p:nvPr/>
              </p:nvSpPr>
              <p:spPr bwMode="auto">
                <a:xfrm>
                  <a:off x="2744" y="1979"/>
                  <a:ext cx="272" cy="0"/>
                </a:xfrm>
                <a:prstGeom prst="line">
                  <a:avLst/>
                </a:prstGeom>
                <a:noFill/>
                <a:ln w="38100">
                  <a:solidFill>
                    <a:schemeClr val="accent1"/>
                  </a:solidFill>
                  <a:round/>
                  <a:headEnd/>
                  <a:tailEnd type="triangle" w="med" len="med"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</p:grpSp>
        <p:grpSp>
          <p:nvGrpSpPr>
            <p:cNvPr id="7" name="Group 38"/>
            <p:cNvGrpSpPr>
              <a:grpSpLocks/>
            </p:cNvGrpSpPr>
            <p:nvPr/>
          </p:nvGrpSpPr>
          <p:grpSpPr bwMode="auto">
            <a:xfrm>
              <a:off x="1519" y="2840"/>
              <a:ext cx="287" cy="454"/>
              <a:chOff x="1519" y="2840"/>
              <a:chExt cx="287" cy="454"/>
            </a:xfrm>
          </p:grpSpPr>
          <p:sp>
            <p:nvSpPr>
              <p:cNvPr id="42000" name="Line 39"/>
              <p:cNvSpPr>
                <a:spLocks noChangeShapeType="1"/>
              </p:cNvSpPr>
              <p:nvPr/>
            </p:nvSpPr>
            <p:spPr bwMode="auto">
              <a:xfrm flipV="1">
                <a:off x="1519" y="2840"/>
                <a:ext cx="0" cy="454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ru-RU"/>
              </a:p>
            </p:txBody>
          </p:sp>
          <p:grpSp>
            <p:nvGrpSpPr>
              <p:cNvPr id="8" name="Group 40"/>
              <p:cNvGrpSpPr>
                <a:grpSpLocks/>
              </p:cNvGrpSpPr>
              <p:nvPr/>
            </p:nvGrpSpPr>
            <p:grpSpPr bwMode="auto">
              <a:xfrm>
                <a:off x="1565" y="2931"/>
                <a:ext cx="241" cy="327"/>
                <a:chOff x="2822" y="1777"/>
                <a:chExt cx="241" cy="327"/>
              </a:xfrm>
            </p:grpSpPr>
            <p:sp>
              <p:nvSpPr>
                <p:cNvPr id="42002" name="Text Box 41"/>
                <p:cNvSpPr txBox="1">
                  <a:spLocks noChangeArrowheads="1"/>
                </p:cNvSpPr>
                <p:nvPr/>
              </p:nvSpPr>
              <p:spPr bwMode="auto">
                <a:xfrm>
                  <a:off x="2822" y="1777"/>
                  <a:ext cx="241" cy="32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 sz="2800" b="1">
                      <a:latin typeface="Arial" charset="0"/>
                    </a:rPr>
                    <a:t>a</a:t>
                  </a:r>
                  <a:endParaRPr lang="ru-RU" sz="2800" b="1">
                    <a:latin typeface="Arial" charset="0"/>
                  </a:endParaRPr>
                </a:p>
              </p:txBody>
            </p:sp>
            <p:sp>
              <p:nvSpPr>
                <p:cNvPr id="42003" name="Line 42"/>
                <p:cNvSpPr>
                  <a:spLocks noChangeShapeType="1"/>
                </p:cNvSpPr>
                <p:nvPr/>
              </p:nvSpPr>
              <p:spPr bwMode="auto">
                <a:xfrm>
                  <a:off x="2880" y="1842"/>
                  <a:ext cx="181" cy="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 type="triangle" w="med" len="med"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</p:grpSp>
      </p:grpSp>
      <p:grpSp>
        <p:nvGrpSpPr>
          <p:cNvPr id="9" name="Group 55"/>
          <p:cNvGrpSpPr>
            <a:grpSpLocks/>
          </p:cNvGrpSpPr>
          <p:nvPr/>
        </p:nvGrpSpPr>
        <p:grpSpPr bwMode="auto">
          <a:xfrm>
            <a:off x="3132138" y="836613"/>
            <a:ext cx="5688012" cy="4281487"/>
            <a:chOff x="1973" y="709"/>
            <a:chExt cx="3583" cy="2697"/>
          </a:xfrm>
        </p:grpSpPr>
        <p:graphicFrame>
          <p:nvGraphicFramePr>
            <p:cNvPr id="41987" name="Object 44"/>
            <p:cNvGraphicFramePr>
              <a:graphicFrameLocks noChangeAspect="1"/>
            </p:cNvGraphicFramePr>
            <p:nvPr/>
          </p:nvGraphicFramePr>
          <p:xfrm>
            <a:off x="1973" y="799"/>
            <a:ext cx="1587" cy="2607"/>
          </p:xfrm>
          <a:graphic>
            <a:graphicData uri="http://schemas.openxmlformats.org/presentationml/2006/ole">
              <p:oleObj spid="_x0000_s10243" name="Формула" r:id="rId3" imgW="850680" imgH="1396800" progId="Equation.3">
                <p:embed/>
              </p:oleObj>
            </a:graphicData>
          </a:graphic>
        </p:graphicFrame>
        <p:sp>
          <p:nvSpPr>
            <p:cNvPr id="41996" name="Text Box 45"/>
            <p:cNvSpPr txBox="1">
              <a:spLocks noChangeArrowheads="1"/>
            </p:cNvSpPr>
            <p:nvPr/>
          </p:nvSpPr>
          <p:spPr bwMode="auto">
            <a:xfrm>
              <a:off x="3787" y="1298"/>
              <a:ext cx="1769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b="1">
                  <a:latin typeface="Arial" charset="0"/>
                </a:rPr>
                <a:t>2 </a:t>
              </a:r>
              <a:r>
                <a:rPr lang="ru-RU" sz="2400" b="1">
                  <a:latin typeface="Arial" charset="0"/>
                </a:rPr>
                <a:t>закон Ньютона</a:t>
              </a:r>
            </a:p>
          </p:txBody>
        </p:sp>
        <p:sp>
          <p:nvSpPr>
            <p:cNvPr id="41997" name="Text Box 46"/>
            <p:cNvSpPr txBox="1">
              <a:spLocks noChangeArrowheads="1"/>
            </p:cNvSpPr>
            <p:nvPr/>
          </p:nvSpPr>
          <p:spPr bwMode="auto">
            <a:xfrm>
              <a:off x="3696" y="2614"/>
              <a:ext cx="1769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2400" b="1">
                  <a:latin typeface="Arial" charset="0"/>
                </a:rPr>
                <a:t>3</a:t>
              </a:r>
              <a:r>
                <a:rPr lang="en-US" sz="2400" b="1">
                  <a:latin typeface="Arial" charset="0"/>
                </a:rPr>
                <a:t> </a:t>
              </a:r>
              <a:r>
                <a:rPr lang="ru-RU" sz="2400" b="1">
                  <a:latin typeface="Arial" charset="0"/>
                </a:rPr>
                <a:t>закон Ньютона</a:t>
              </a:r>
            </a:p>
          </p:txBody>
        </p:sp>
        <p:graphicFrame>
          <p:nvGraphicFramePr>
            <p:cNvPr id="41988" name="Object 47"/>
            <p:cNvGraphicFramePr>
              <a:graphicFrameLocks noChangeAspect="1"/>
            </p:cNvGraphicFramePr>
            <p:nvPr/>
          </p:nvGraphicFramePr>
          <p:xfrm>
            <a:off x="2880" y="709"/>
            <a:ext cx="953" cy="464"/>
          </p:xfrm>
          <a:graphic>
            <a:graphicData uri="http://schemas.openxmlformats.org/presentationml/2006/ole">
              <p:oleObj spid="_x0000_s10244" name="Формула" r:id="rId4" imgW="469800" imgH="228600" progId="Equation.3">
                <p:embed/>
              </p:oleObj>
            </a:graphicData>
          </a:graphic>
        </p:graphicFrame>
      </p:grpSp>
      <p:sp>
        <p:nvSpPr>
          <p:cNvPr id="41992" name="Text Box 56"/>
          <p:cNvSpPr txBox="1">
            <a:spLocks noChangeArrowheads="1"/>
          </p:cNvSpPr>
          <p:nvPr/>
        </p:nvSpPr>
        <p:spPr bwMode="auto">
          <a:xfrm>
            <a:off x="250825" y="5229225"/>
            <a:ext cx="82089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 b="1"/>
              <a:t>Перегрузка – явление увеличения веса тела.</a:t>
            </a:r>
          </a:p>
        </p:txBody>
      </p:sp>
      <p:grpSp>
        <p:nvGrpSpPr>
          <p:cNvPr id="10" name="Group 59"/>
          <p:cNvGrpSpPr>
            <a:grpSpLocks/>
          </p:cNvGrpSpPr>
          <p:nvPr/>
        </p:nvGrpSpPr>
        <p:grpSpPr bwMode="auto">
          <a:xfrm>
            <a:off x="468313" y="5688013"/>
            <a:ext cx="7624762" cy="1038225"/>
            <a:chOff x="295" y="3583"/>
            <a:chExt cx="4803" cy="654"/>
          </a:xfrm>
        </p:grpSpPr>
        <p:graphicFrame>
          <p:nvGraphicFramePr>
            <p:cNvPr id="41986" name="Object 57"/>
            <p:cNvGraphicFramePr>
              <a:graphicFrameLocks noChangeAspect="1"/>
            </p:cNvGraphicFramePr>
            <p:nvPr/>
          </p:nvGraphicFramePr>
          <p:xfrm>
            <a:off x="295" y="3583"/>
            <a:ext cx="2041" cy="654"/>
          </p:xfrm>
          <a:graphic>
            <a:graphicData uri="http://schemas.openxmlformats.org/presentationml/2006/ole">
              <p:oleObj spid="_x0000_s10242" name="Формула" r:id="rId5" imgW="1307880" imgH="419040" progId="Equation.3">
                <p:embed/>
              </p:oleObj>
            </a:graphicData>
          </a:graphic>
        </p:graphicFrame>
        <p:sp>
          <p:nvSpPr>
            <p:cNvPr id="41995" name="Text Box 58"/>
            <p:cNvSpPr txBox="1">
              <a:spLocks noChangeArrowheads="1"/>
            </p:cNvSpPr>
            <p:nvPr/>
          </p:nvSpPr>
          <p:spPr bwMode="auto">
            <a:xfrm>
              <a:off x="2426" y="3748"/>
              <a:ext cx="267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ru-RU" sz="2400" b="1">
                  <a:latin typeface="Arial" charset="0"/>
                </a:rPr>
                <a:t>- коэффициент перегрузки</a:t>
              </a:r>
            </a:p>
          </p:txBody>
        </p:sp>
      </p:grpSp>
      <p:sp>
        <p:nvSpPr>
          <p:cNvPr id="41994" name="Oval 60">
            <a:hlinkClick r:id="rId6" action="ppaction://hlinksldjump"/>
          </p:cNvPr>
          <p:cNvSpPr>
            <a:spLocks noChangeArrowheads="1"/>
          </p:cNvSpPr>
          <p:nvPr/>
        </p:nvSpPr>
        <p:spPr bwMode="auto">
          <a:xfrm>
            <a:off x="8388350" y="6381750"/>
            <a:ext cx="576263" cy="215900"/>
          </a:xfrm>
          <a:prstGeom prst="ellipse">
            <a:avLst/>
          </a:prstGeom>
          <a:gradFill rotWithShape="1">
            <a:gsLst>
              <a:gs pos="0">
                <a:srgbClr val="FFFFDB"/>
              </a:gs>
              <a:gs pos="100000">
                <a:srgbClr val="A9A991"/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TextBox 1"/>
          <p:cNvSpPr txBox="1">
            <a:spLocks noChangeArrowheads="1"/>
          </p:cNvSpPr>
          <p:nvPr/>
        </p:nvSpPr>
        <p:spPr bwMode="auto">
          <a:xfrm>
            <a:off x="785813" y="3714750"/>
            <a:ext cx="7429500" cy="212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/>
              <a:t>Сила тяжести приложена к телу, а вес к опоре или подвесу.</a:t>
            </a:r>
          </a:p>
        </p:txBody>
      </p:sp>
      <p:sp>
        <p:nvSpPr>
          <p:cNvPr id="107523" name="TextBox 2"/>
          <p:cNvSpPr txBox="1">
            <a:spLocks noChangeArrowheads="1"/>
          </p:cNvSpPr>
          <p:nvPr/>
        </p:nvSpPr>
        <p:spPr bwMode="auto">
          <a:xfrm>
            <a:off x="785813" y="285750"/>
            <a:ext cx="7429500" cy="280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/>
              <a:t>Сила тяжести  и вес тела совпадают по модулю только в том случае когда тело покоится.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1000125" y="1285875"/>
            <a:ext cx="7215188" cy="3046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200" b="1" i="1">
                <a:solidFill>
                  <a:srgbClr val="C00000"/>
                </a:solidFill>
                <a:latin typeface="Calibri" pitchFamily="34" charset="0"/>
              </a:rPr>
              <a:t>Сила упругости - сила, возникающая при </a:t>
            </a:r>
            <a:r>
              <a:rPr lang="ru-RU" sz="3200" b="1" i="1">
                <a:latin typeface="Calibri" pitchFamily="34" charset="0"/>
              </a:rPr>
              <a:t>упругой</a:t>
            </a:r>
            <a:r>
              <a:rPr lang="ru-RU" sz="3200" b="1" i="1">
                <a:solidFill>
                  <a:srgbClr val="C00000"/>
                </a:solidFill>
                <a:latin typeface="Calibri" pitchFamily="34" charset="0"/>
              </a:rPr>
              <a:t> деформации тела и направленная в сторону, противоположную направлению смещения частиц тела при деформации. </a:t>
            </a:r>
            <a:endParaRPr lang="ru-RU" sz="320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1000125" y="4286250"/>
            <a:ext cx="7215188" cy="1077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200" b="1" i="1">
                <a:latin typeface="Calibri" pitchFamily="34" charset="0"/>
              </a:rPr>
              <a:t>Природа взаимодействия: </a:t>
            </a:r>
            <a:r>
              <a:rPr lang="ru-RU" sz="3200" b="1" i="1">
                <a:solidFill>
                  <a:srgbClr val="C00000"/>
                </a:solidFill>
                <a:latin typeface="Calibri" pitchFamily="34" charset="0"/>
              </a:rPr>
              <a:t>электромагнитная</a:t>
            </a:r>
            <a:endParaRPr lang="ru-RU" sz="320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108548" name="Text Box 58"/>
          <p:cNvSpPr txBox="1">
            <a:spLocks noChangeArrowheads="1"/>
          </p:cNvSpPr>
          <p:nvPr/>
        </p:nvSpPr>
        <p:spPr bwMode="auto">
          <a:xfrm>
            <a:off x="2286000" y="142875"/>
            <a:ext cx="415607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4000" b="1">
                <a:latin typeface="Arial" charset="0"/>
              </a:rPr>
              <a:t>Сила упругости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400"/>
                            </p:stCondLst>
                            <p:childTnLst>
                              <p:par>
                                <p:cTn id="11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WordArt 4"/>
          <p:cNvSpPr>
            <a:spLocks noChangeArrowheads="1" noChangeShapeType="1" noTextEdit="1"/>
          </p:cNvSpPr>
          <p:nvPr/>
        </p:nvSpPr>
        <p:spPr bwMode="auto">
          <a:xfrm>
            <a:off x="1403350" y="188913"/>
            <a:ext cx="6624638" cy="79216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>
                <a:ln w="34925">
                  <a:solidFill>
                    <a:srgbClr val="FFCC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FC9FCB"/>
                    </a:gs>
                    <a:gs pos="6500">
                      <a:srgbClr val="F8B049"/>
                    </a:gs>
                    <a:gs pos="10501">
                      <a:srgbClr val="F8B049"/>
                    </a:gs>
                    <a:gs pos="31500">
                      <a:srgbClr val="FEE7F2"/>
                    </a:gs>
                    <a:gs pos="33501">
                      <a:srgbClr val="F952A0"/>
                    </a:gs>
                    <a:gs pos="34500">
                      <a:srgbClr val="C50849"/>
                    </a:gs>
                    <a:gs pos="41000">
                      <a:srgbClr val="B43E85"/>
                    </a:gs>
                    <a:gs pos="50000">
                      <a:srgbClr val="F8B049"/>
                    </a:gs>
                    <a:gs pos="59000">
                      <a:srgbClr val="B43E85"/>
                    </a:gs>
                    <a:gs pos="65500">
                      <a:srgbClr val="C50849"/>
                    </a:gs>
                    <a:gs pos="66499">
                      <a:srgbClr val="F952A0"/>
                    </a:gs>
                    <a:gs pos="68500">
                      <a:srgbClr val="FEE7F2"/>
                    </a:gs>
                    <a:gs pos="89500">
                      <a:srgbClr val="F8B049"/>
                    </a:gs>
                    <a:gs pos="93500">
                      <a:srgbClr val="F8B049"/>
                    </a:gs>
                    <a:gs pos="100000">
                      <a:srgbClr val="FC9FCB"/>
                    </a:gs>
                  </a:gsLst>
                  <a:lin ang="18900000" scaled="1"/>
                </a:gradFill>
                <a:latin typeface="Arial"/>
                <a:cs typeface="Arial"/>
              </a:rPr>
              <a:t>ДЕФОРМАЦИИ</a:t>
            </a:r>
          </a:p>
        </p:txBody>
      </p:sp>
      <p:sp>
        <p:nvSpPr>
          <p:cNvPr id="7173" name="Text Box 5"/>
          <p:cNvSpPr txBox="1">
            <a:spLocks noChangeArrowheads="1"/>
          </p:cNvSpPr>
          <p:nvPr/>
        </p:nvSpPr>
        <p:spPr bwMode="auto">
          <a:xfrm>
            <a:off x="179388" y="1268413"/>
            <a:ext cx="8569325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800">
                <a:solidFill>
                  <a:srgbClr val="CC0066"/>
                </a:solidFill>
                <a:latin typeface="Comic Sans MS" pitchFamily="66" charset="0"/>
              </a:rPr>
              <a:t>изменения формы и/или объёма тела под действием внешних сил</a:t>
            </a:r>
          </a:p>
        </p:txBody>
      </p:sp>
      <p:pic>
        <p:nvPicPr>
          <p:cNvPr id="7174" name="Picture 6" descr="7[1]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7035320">
            <a:off x="1484313" y="2627312"/>
            <a:ext cx="1511300" cy="377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6" name="Picture 8" descr="7[1]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3691541">
            <a:off x="6310313" y="2627312"/>
            <a:ext cx="1511300" cy="377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7" name="Text Box 9"/>
          <p:cNvSpPr txBox="1">
            <a:spLocks noChangeArrowheads="1"/>
          </p:cNvSpPr>
          <p:nvPr/>
        </p:nvSpPr>
        <p:spPr bwMode="auto">
          <a:xfrm>
            <a:off x="611188" y="3500438"/>
            <a:ext cx="2665412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800" b="1">
                <a:solidFill>
                  <a:srgbClr val="FF0000"/>
                </a:solidFill>
                <a:latin typeface="Comic Sans MS" pitchFamily="66" charset="0"/>
              </a:rPr>
              <a:t>УПРУГИЕ </a:t>
            </a:r>
          </a:p>
        </p:txBody>
      </p:sp>
      <p:sp>
        <p:nvSpPr>
          <p:cNvPr id="7178" name="Text Box 10"/>
          <p:cNvSpPr txBox="1">
            <a:spLocks noChangeArrowheads="1"/>
          </p:cNvSpPr>
          <p:nvPr/>
        </p:nvSpPr>
        <p:spPr bwMode="auto">
          <a:xfrm>
            <a:off x="5724525" y="3500438"/>
            <a:ext cx="341947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800" b="1">
                <a:solidFill>
                  <a:srgbClr val="FF0000"/>
                </a:solidFill>
                <a:latin typeface="Comic Sans MS" pitchFamily="66" charset="0"/>
              </a:rPr>
              <a:t>ПЛАСТИЧЕСКИЕ</a:t>
            </a:r>
          </a:p>
        </p:txBody>
      </p:sp>
      <p:sp>
        <p:nvSpPr>
          <p:cNvPr id="7179" name="Text Box 11"/>
          <p:cNvSpPr txBox="1">
            <a:spLocks noChangeArrowheads="1"/>
          </p:cNvSpPr>
          <p:nvPr/>
        </p:nvSpPr>
        <p:spPr bwMode="auto">
          <a:xfrm>
            <a:off x="0" y="4076700"/>
            <a:ext cx="3492500" cy="2227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800">
                <a:latin typeface="Comic Sans MS" pitchFamily="66" charset="0"/>
              </a:rPr>
              <a:t>полностью исчезают после прекращения действия внешних сил</a:t>
            </a:r>
          </a:p>
        </p:txBody>
      </p:sp>
      <p:sp>
        <p:nvSpPr>
          <p:cNvPr id="7180" name="Text Box 12"/>
          <p:cNvSpPr txBox="1">
            <a:spLocks noChangeArrowheads="1"/>
          </p:cNvSpPr>
          <p:nvPr/>
        </p:nvSpPr>
        <p:spPr bwMode="auto">
          <a:xfrm>
            <a:off x="5292725" y="4143375"/>
            <a:ext cx="3851275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800">
                <a:latin typeface="Comic Sans MS" pitchFamily="66" charset="0"/>
              </a:rPr>
              <a:t>не исчезают после прекращения действия внешних сил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80"/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80"/>
                                        <p:tgtEl>
                                          <p:spTgt spid="717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80"/>
                                        <p:tgtEl>
                                          <p:spTgt spid="717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7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7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7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0" dur="80"/>
                                        <p:tgtEl>
                                          <p:spTgt spid="717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1" dur="80"/>
                                        <p:tgtEl>
                                          <p:spTgt spid="717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2" dur="80"/>
                                        <p:tgtEl>
                                          <p:spTgt spid="717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20"/>
                            </p:stCondLst>
                            <p:childTnLst>
                              <p:par>
                                <p:cTn id="34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71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71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71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71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 tmFilter="0,0; .5, 1; 1, 1"/>
                                        <p:tgtEl>
                                          <p:spTgt spid="7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4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71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71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71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71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 tmFilter="0,0; .5, 1; 1, 1"/>
                                        <p:tgtEl>
                                          <p:spTgt spid="7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7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2" dur="80"/>
                                        <p:tgtEl>
                                          <p:spTgt spid="717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3" dur="80"/>
                                        <p:tgtEl>
                                          <p:spTgt spid="717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4" dur="80"/>
                                        <p:tgtEl>
                                          <p:spTgt spid="717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2" grpId="0" animBg="1"/>
      <p:bldP spid="7173" grpId="0"/>
      <p:bldP spid="7177" grpId="0"/>
      <p:bldP spid="7177" grpId="1"/>
      <p:bldP spid="7178" grpId="0"/>
      <p:bldP spid="7179" grpId="0"/>
      <p:bldP spid="718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2555776" y="5161752"/>
            <a:ext cx="6336704" cy="720080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4000" dirty="0"/>
              <a:t>Слабые взаимодействия</a:t>
            </a:r>
          </a:p>
        </p:txBody>
      </p:sp>
      <p:cxnSp>
        <p:nvCxnSpPr>
          <p:cNvPr id="14" name="Прямая со стрелкой 13"/>
          <p:cNvCxnSpPr/>
          <p:nvPr/>
        </p:nvCxnSpPr>
        <p:spPr>
          <a:xfrm rot="5400000">
            <a:off x="2268538" y="1704975"/>
            <a:ext cx="287338" cy="1587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/>
          <p:nvPr/>
        </p:nvCxnSpPr>
        <p:spPr>
          <a:xfrm rot="5400000">
            <a:off x="3312319" y="2245519"/>
            <a:ext cx="1368425" cy="1587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9" name="Прямоугольник 8"/>
          <p:cNvSpPr/>
          <p:nvPr/>
        </p:nvSpPr>
        <p:spPr>
          <a:xfrm>
            <a:off x="467544" y="1921392"/>
            <a:ext cx="5184576" cy="720080"/>
          </a:xfrm>
          <a:prstGeom prst="rect">
            <a:avLst/>
          </a:prstGeom>
          <a:solidFill>
            <a:srgbClr val="FF7C8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4000" dirty="0"/>
              <a:t>Гравитационные</a:t>
            </a:r>
          </a:p>
        </p:txBody>
      </p:sp>
      <p:cxnSp>
        <p:nvCxnSpPr>
          <p:cNvPr id="20" name="Прямая со стрелкой 19"/>
          <p:cNvCxnSpPr/>
          <p:nvPr/>
        </p:nvCxnSpPr>
        <p:spPr>
          <a:xfrm rot="16200000" flipH="1">
            <a:off x="4590256" y="2767807"/>
            <a:ext cx="2447925" cy="3651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23" name="Прямая со стрелкой 22"/>
          <p:cNvCxnSpPr/>
          <p:nvPr/>
        </p:nvCxnSpPr>
        <p:spPr>
          <a:xfrm rot="5400000">
            <a:off x="5255418" y="3326607"/>
            <a:ext cx="3529013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10" name="Прямоугольник 9"/>
          <p:cNvSpPr/>
          <p:nvPr/>
        </p:nvSpPr>
        <p:spPr>
          <a:xfrm>
            <a:off x="2483768" y="2929504"/>
            <a:ext cx="5256584" cy="792088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4000" dirty="0"/>
              <a:t>Электромагнитные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3347864" y="4009624"/>
            <a:ext cx="4968552" cy="792088"/>
          </a:xfrm>
          <a:prstGeom prst="rect">
            <a:avLst/>
          </a:prstGeom>
          <a:solidFill>
            <a:srgbClr val="FF9900"/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4000" dirty="0"/>
              <a:t>Ядерные</a:t>
            </a:r>
          </a:p>
        </p:txBody>
      </p:sp>
      <p:sp>
        <p:nvSpPr>
          <p:cNvPr id="102418" name="TextBox 14"/>
          <p:cNvSpPr txBox="1">
            <a:spLocks noChangeArrowheads="1"/>
          </p:cNvSpPr>
          <p:nvPr/>
        </p:nvSpPr>
        <p:spPr bwMode="auto">
          <a:xfrm>
            <a:off x="500063" y="500063"/>
            <a:ext cx="8215312" cy="1077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200" b="1" dirty="0"/>
              <a:t>В природе существует только 4 вида фундаментальных взаимодействий: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WordArt 4"/>
          <p:cNvSpPr>
            <a:spLocks noChangeArrowheads="1" noChangeShapeType="1" noTextEdit="1"/>
          </p:cNvSpPr>
          <p:nvPr/>
        </p:nvSpPr>
        <p:spPr bwMode="auto">
          <a:xfrm>
            <a:off x="900113" y="260350"/>
            <a:ext cx="7223125" cy="12033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>
                <a:ln w="31750">
                  <a:solidFill>
                    <a:srgbClr val="008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00FF00"/>
                    </a:gs>
                    <a:gs pos="50000">
                      <a:srgbClr val="006600"/>
                    </a:gs>
                    <a:gs pos="100000">
                      <a:srgbClr val="00FF00"/>
                    </a:gs>
                  </a:gsLst>
                  <a:lin ang="18900000" scaled="1"/>
                </a:gradFill>
                <a:latin typeface="Arial"/>
                <a:cs typeface="Arial"/>
              </a:rPr>
              <a:t>ВИДЫ ДЕФОРМАЦИЙ</a:t>
            </a:r>
          </a:p>
        </p:txBody>
      </p:sp>
      <p:pic>
        <p:nvPicPr>
          <p:cNvPr id="5128" name="Picture 8" descr="2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6198294">
            <a:off x="1588" y="2024063"/>
            <a:ext cx="1852612" cy="487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30" name="Picture 10" descr="2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5400000">
            <a:off x="3384550" y="2095500"/>
            <a:ext cx="1852613" cy="487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31" name="Picture 11" descr="2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5594301">
            <a:off x="950913" y="2641600"/>
            <a:ext cx="3100387" cy="487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32" name="Picture 12" descr="2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4575862">
            <a:off x="7129463" y="2024063"/>
            <a:ext cx="1852612" cy="487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33" name="Picture 13" descr="2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4743873">
            <a:off x="4999038" y="2598737"/>
            <a:ext cx="3024188" cy="487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34" name="Text Box 14"/>
          <p:cNvSpPr txBox="1">
            <a:spLocks noChangeArrowheads="1"/>
          </p:cNvSpPr>
          <p:nvPr/>
        </p:nvSpPr>
        <p:spPr bwMode="auto">
          <a:xfrm>
            <a:off x="0" y="2924175"/>
            <a:ext cx="165576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800" b="1">
                <a:solidFill>
                  <a:srgbClr val="00CC00"/>
                </a:solidFill>
                <a:latin typeface="Comic Sans MS" pitchFamily="66" charset="0"/>
              </a:rPr>
              <a:t>ИЗГИБ</a:t>
            </a:r>
          </a:p>
        </p:txBody>
      </p:sp>
      <p:sp>
        <p:nvSpPr>
          <p:cNvPr id="5135" name="Text Box 15"/>
          <p:cNvSpPr txBox="1">
            <a:spLocks noChangeArrowheads="1"/>
          </p:cNvSpPr>
          <p:nvPr/>
        </p:nvSpPr>
        <p:spPr bwMode="auto">
          <a:xfrm>
            <a:off x="7164388" y="2997200"/>
            <a:ext cx="180022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800" b="1">
                <a:solidFill>
                  <a:srgbClr val="00CC00"/>
                </a:solidFill>
                <a:latin typeface="Comic Sans MS" pitchFamily="66" charset="0"/>
              </a:rPr>
              <a:t>СДВИГ</a:t>
            </a:r>
          </a:p>
        </p:txBody>
      </p:sp>
      <p:sp>
        <p:nvSpPr>
          <p:cNvPr id="5136" name="Text Box 16"/>
          <p:cNvSpPr txBox="1">
            <a:spLocks noChangeArrowheads="1"/>
          </p:cNvSpPr>
          <p:nvPr/>
        </p:nvSpPr>
        <p:spPr bwMode="auto">
          <a:xfrm>
            <a:off x="1187450" y="4221163"/>
            <a:ext cx="273685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800" b="1">
                <a:solidFill>
                  <a:srgbClr val="00CC00"/>
                </a:solidFill>
                <a:latin typeface="Comic Sans MS" pitchFamily="66" charset="0"/>
              </a:rPr>
              <a:t>РАСТЯЖЕНИЕ</a:t>
            </a:r>
          </a:p>
        </p:txBody>
      </p:sp>
      <p:sp>
        <p:nvSpPr>
          <p:cNvPr id="5138" name="Text Box 18"/>
          <p:cNvSpPr txBox="1">
            <a:spLocks noChangeArrowheads="1"/>
          </p:cNvSpPr>
          <p:nvPr/>
        </p:nvSpPr>
        <p:spPr bwMode="auto">
          <a:xfrm>
            <a:off x="3132138" y="3068638"/>
            <a:ext cx="2735262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800" b="1">
                <a:solidFill>
                  <a:srgbClr val="00CC00"/>
                </a:solidFill>
                <a:latin typeface="Comic Sans MS" pitchFamily="66" charset="0"/>
              </a:rPr>
              <a:t>КРУЧЕНИЕ</a:t>
            </a:r>
          </a:p>
        </p:txBody>
      </p:sp>
      <p:sp>
        <p:nvSpPr>
          <p:cNvPr id="5139" name="Text Box 19"/>
          <p:cNvSpPr txBox="1">
            <a:spLocks noChangeArrowheads="1"/>
          </p:cNvSpPr>
          <p:nvPr/>
        </p:nvSpPr>
        <p:spPr bwMode="auto">
          <a:xfrm>
            <a:off x="4932363" y="4149725"/>
            <a:ext cx="331152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800" b="1">
                <a:solidFill>
                  <a:srgbClr val="00CC00"/>
                </a:solidFill>
                <a:latin typeface="Comic Sans MS" pitchFamily="66" charset="0"/>
              </a:rPr>
              <a:t>СЖАТИЕ</a:t>
            </a:r>
          </a:p>
        </p:txBody>
      </p:sp>
      <p:pic>
        <p:nvPicPr>
          <p:cNvPr id="5140" name="Picture 20" descr="03a-i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908175" y="4724400"/>
            <a:ext cx="1482725" cy="1511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41" name="Picture 21" descr="Fig_7_1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486650" y="3573463"/>
            <a:ext cx="1406525" cy="1209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43" name="Picture 23" descr="xva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5724525" y="5013325"/>
            <a:ext cx="1368425" cy="1027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oup 27"/>
          <p:cNvGrpSpPr>
            <a:grpSpLocks/>
          </p:cNvGrpSpPr>
          <p:nvPr/>
        </p:nvGrpSpPr>
        <p:grpSpPr bwMode="auto">
          <a:xfrm>
            <a:off x="3924300" y="3860800"/>
            <a:ext cx="1333500" cy="1495425"/>
            <a:chOff x="2472" y="2432"/>
            <a:chExt cx="840" cy="942"/>
          </a:xfrm>
        </p:grpSpPr>
        <p:graphicFrame>
          <p:nvGraphicFramePr>
            <p:cNvPr id="43010" name="Object 2"/>
            <p:cNvGraphicFramePr>
              <a:graphicFrameLocks noChangeAspect="1"/>
            </p:cNvGraphicFramePr>
            <p:nvPr/>
          </p:nvGraphicFramePr>
          <p:xfrm>
            <a:off x="2472" y="2432"/>
            <a:ext cx="840" cy="942"/>
          </p:xfrm>
          <a:graphic>
            <a:graphicData uri="http://schemas.openxmlformats.org/presentationml/2006/ole">
              <p:oleObj spid="_x0000_s11266" name="Точечный рисунок" r:id="rId7" imgW="1333333" imgH="1495634" progId="Paint.Picture">
                <p:embed/>
              </p:oleObj>
            </a:graphicData>
          </a:graphic>
        </p:graphicFrame>
        <p:pic>
          <p:nvPicPr>
            <p:cNvPr id="43027" name="Picture 24" descr="32[1]"/>
            <p:cNvPicPr>
              <a:picLocks noChangeAspect="1" noChangeArrowheads="1" noCrop="1"/>
            </p:cNvPicPr>
            <p:nvPr/>
          </p:nvPicPr>
          <p:blipFill>
            <a:blip r:embed="rId8"/>
            <a:srcRect/>
            <a:stretch>
              <a:fillRect/>
            </a:stretch>
          </p:blipFill>
          <p:spPr bwMode="auto">
            <a:xfrm>
              <a:off x="2517" y="2568"/>
              <a:ext cx="771" cy="7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5145" name="Picture 25" descr="tea"/>
          <p:cNvPicPr>
            <a:picLocks noChangeAspect="1" noChangeArrowheads="1" noCrop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179388" y="3429000"/>
            <a:ext cx="1152525" cy="865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5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1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1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14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5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5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51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51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514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5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5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5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4" dur="500"/>
                                        <p:tgtEl>
                                          <p:spTgt spid="5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5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51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51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514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5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8" dur="500"/>
                                        <p:tgtEl>
                                          <p:spTgt spid="5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5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51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51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514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5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4" grpId="0" animBg="1"/>
      <p:bldP spid="5134" grpId="0"/>
      <p:bldP spid="5135" grpId="0"/>
      <p:bldP spid="5136" grpId="0"/>
      <p:bldP spid="5138" grpId="0"/>
      <p:bldP spid="5139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Группа 18"/>
          <p:cNvGrpSpPr>
            <a:grpSpLocks/>
          </p:cNvGrpSpPr>
          <p:nvPr/>
        </p:nvGrpSpPr>
        <p:grpSpPr bwMode="auto">
          <a:xfrm>
            <a:off x="357188" y="3357563"/>
            <a:ext cx="2857500" cy="1285875"/>
            <a:chOff x="714348" y="3501232"/>
            <a:chExt cx="2857520" cy="1285885"/>
          </a:xfrm>
        </p:grpSpPr>
        <p:sp>
          <p:nvSpPr>
            <p:cNvPr id="2" name="Прямоугольник 1"/>
            <p:cNvSpPr/>
            <p:nvPr/>
          </p:nvSpPr>
          <p:spPr>
            <a:xfrm>
              <a:off x="1214413" y="4214025"/>
              <a:ext cx="1928827" cy="57150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  <p:cxnSp>
          <p:nvCxnSpPr>
            <p:cNvPr id="4" name="Прямая соединительная линия 3"/>
            <p:cNvCxnSpPr/>
            <p:nvPr/>
          </p:nvCxnSpPr>
          <p:spPr>
            <a:xfrm>
              <a:off x="714348" y="4785529"/>
              <a:ext cx="2857520" cy="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Прямая со стрелкой 6"/>
            <p:cNvCxnSpPr>
              <a:stCxn id="2" idx="2"/>
            </p:cNvCxnSpPr>
            <p:nvPr/>
          </p:nvCxnSpPr>
          <p:spPr>
            <a:xfrm rot="5400000">
              <a:off x="2161364" y="4768860"/>
              <a:ext cx="1588" cy="34925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Прямая со стрелкой 15"/>
            <p:cNvCxnSpPr/>
            <p:nvPr/>
          </p:nvCxnSpPr>
          <p:spPr>
            <a:xfrm rot="5400000" flipH="1" flipV="1">
              <a:off x="1500165" y="4142587"/>
              <a:ext cx="1285885" cy="3175"/>
            </a:xfrm>
            <a:prstGeom prst="straightConnector1">
              <a:avLst/>
            </a:prstGeom>
            <a:ln w="57150">
              <a:solidFill>
                <a:srgbClr val="FF0066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" name="Группа 19"/>
          <p:cNvGrpSpPr>
            <a:grpSpLocks/>
          </p:cNvGrpSpPr>
          <p:nvPr/>
        </p:nvGrpSpPr>
        <p:grpSpPr bwMode="auto">
          <a:xfrm rot="-2260148">
            <a:off x="3024188" y="3097213"/>
            <a:ext cx="2857500" cy="1285875"/>
            <a:chOff x="714348" y="3501232"/>
            <a:chExt cx="2857520" cy="1285885"/>
          </a:xfrm>
        </p:grpSpPr>
        <p:sp>
          <p:nvSpPr>
            <p:cNvPr id="21" name="Прямоугольник 20"/>
            <p:cNvSpPr/>
            <p:nvPr/>
          </p:nvSpPr>
          <p:spPr>
            <a:xfrm>
              <a:off x="1215106" y="4207423"/>
              <a:ext cx="1928827" cy="57150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  <p:cxnSp>
          <p:nvCxnSpPr>
            <p:cNvPr id="22" name="Прямая соединительная линия 21"/>
            <p:cNvCxnSpPr/>
            <p:nvPr/>
          </p:nvCxnSpPr>
          <p:spPr>
            <a:xfrm>
              <a:off x="714683" y="4780198"/>
              <a:ext cx="2857520" cy="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Прямая со стрелкой 22"/>
            <p:cNvCxnSpPr>
              <a:stCxn id="21" idx="2"/>
            </p:cNvCxnSpPr>
            <p:nvPr/>
          </p:nvCxnSpPr>
          <p:spPr>
            <a:xfrm rot="5400000">
              <a:off x="2161808" y="4766496"/>
              <a:ext cx="1587" cy="34925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Прямая со стрелкой 23"/>
            <p:cNvCxnSpPr/>
            <p:nvPr/>
          </p:nvCxnSpPr>
          <p:spPr>
            <a:xfrm rot="5400000" flipH="1" flipV="1">
              <a:off x="1500165" y="4142587"/>
              <a:ext cx="1285885" cy="3175"/>
            </a:xfrm>
            <a:prstGeom prst="straightConnector1">
              <a:avLst/>
            </a:prstGeom>
            <a:ln w="57150">
              <a:solidFill>
                <a:srgbClr val="FF0066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" name="Группа 24"/>
          <p:cNvGrpSpPr>
            <a:grpSpLocks/>
          </p:cNvGrpSpPr>
          <p:nvPr/>
        </p:nvGrpSpPr>
        <p:grpSpPr bwMode="auto">
          <a:xfrm rot="2260148" flipH="1">
            <a:off x="6191250" y="3025775"/>
            <a:ext cx="2857500" cy="1285875"/>
            <a:chOff x="714348" y="3501232"/>
            <a:chExt cx="2857520" cy="1285885"/>
          </a:xfrm>
        </p:grpSpPr>
        <p:sp>
          <p:nvSpPr>
            <p:cNvPr id="26" name="Прямоугольник 25"/>
            <p:cNvSpPr/>
            <p:nvPr/>
          </p:nvSpPr>
          <p:spPr>
            <a:xfrm>
              <a:off x="1220704" y="4215757"/>
              <a:ext cx="1928827" cy="57150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  <p:cxnSp>
          <p:nvCxnSpPr>
            <p:cNvPr id="27" name="Прямая соединительная линия 26"/>
            <p:cNvCxnSpPr/>
            <p:nvPr/>
          </p:nvCxnSpPr>
          <p:spPr>
            <a:xfrm>
              <a:off x="720680" y="4782823"/>
              <a:ext cx="2857520" cy="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Прямая со стрелкой 27"/>
            <p:cNvCxnSpPr>
              <a:stCxn id="26" idx="2"/>
            </p:cNvCxnSpPr>
            <p:nvPr/>
          </p:nvCxnSpPr>
          <p:spPr>
            <a:xfrm rot="5400000">
              <a:off x="2162095" y="4768723"/>
              <a:ext cx="1587" cy="34925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Прямая со стрелкой 28"/>
            <p:cNvCxnSpPr/>
            <p:nvPr/>
          </p:nvCxnSpPr>
          <p:spPr>
            <a:xfrm rot="5400000" flipH="1" flipV="1">
              <a:off x="1500165" y="4142587"/>
              <a:ext cx="1285885" cy="3175"/>
            </a:xfrm>
            <a:prstGeom prst="straightConnector1">
              <a:avLst/>
            </a:prstGeom>
            <a:ln w="57150">
              <a:solidFill>
                <a:srgbClr val="FF0066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0597" name="TextBox 29"/>
          <p:cNvSpPr txBox="1">
            <a:spLocks noChangeArrowheads="1"/>
          </p:cNvSpPr>
          <p:nvPr/>
        </p:nvSpPr>
        <p:spPr bwMode="auto">
          <a:xfrm>
            <a:off x="1928813" y="3000375"/>
            <a:ext cx="928687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i="1"/>
              <a:t>N</a:t>
            </a:r>
            <a:endParaRPr lang="ru-RU" i="1"/>
          </a:p>
        </p:txBody>
      </p:sp>
      <p:sp>
        <p:nvSpPr>
          <p:cNvPr id="110598" name="TextBox 30"/>
          <p:cNvSpPr txBox="1">
            <a:spLocks noChangeArrowheads="1"/>
          </p:cNvSpPr>
          <p:nvPr/>
        </p:nvSpPr>
        <p:spPr bwMode="auto">
          <a:xfrm>
            <a:off x="4357688" y="2786063"/>
            <a:ext cx="928687" cy="769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i="1"/>
              <a:t>N</a:t>
            </a:r>
            <a:endParaRPr lang="ru-RU" i="1"/>
          </a:p>
        </p:txBody>
      </p:sp>
      <p:sp>
        <p:nvSpPr>
          <p:cNvPr id="110599" name="TextBox 31"/>
          <p:cNvSpPr txBox="1">
            <a:spLocks noChangeArrowheads="1"/>
          </p:cNvSpPr>
          <p:nvPr/>
        </p:nvSpPr>
        <p:spPr bwMode="auto">
          <a:xfrm>
            <a:off x="7143750" y="2786063"/>
            <a:ext cx="928688" cy="769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i="1"/>
              <a:t>N</a:t>
            </a:r>
            <a:endParaRPr lang="ru-RU" i="1"/>
          </a:p>
        </p:txBody>
      </p:sp>
      <p:cxnSp>
        <p:nvCxnSpPr>
          <p:cNvPr id="34" name="Прямая со стрелкой 33"/>
          <p:cNvCxnSpPr/>
          <p:nvPr/>
        </p:nvCxnSpPr>
        <p:spPr>
          <a:xfrm rot="16200000" flipH="1">
            <a:off x="3357563" y="2500313"/>
            <a:ext cx="1500187" cy="7143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 стрелкой 35"/>
          <p:cNvCxnSpPr/>
          <p:nvPr/>
        </p:nvCxnSpPr>
        <p:spPr>
          <a:xfrm>
            <a:off x="4071938" y="1785938"/>
            <a:ext cx="3857625" cy="142875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Прямая со стрелкой 37"/>
          <p:cNvCxnSpPr/>
          <p:nvPr/>
        </p:nvCxnSpPr>
        <p:spPr>
          <a:xfrm rot="10800000" flipV="1">
            <a:off x="1785938" y="1785938"/>
            <a:ext cx="2357437" cy="157162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0603" name="TextBox 38"/>
          <p:cNvSpPr txBox="1">
            <a:spLocks noChangeArrowheads="1"/>
          </p:cNvSpPr>
          <p:nvPr/>
        </p:nvSpPr>
        <p:spPr bwMode="auto">
          <a:xfrm>
            <a:off x="1000125" y="857250"/>
            <a:ext cx="6500813" cy="1077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200" b="1"/>
              <a:t>нормаль</a:t>
            </a:r>
          </a:p>
          <a:p>
            <a:r>
              <a:rPr lang="ru-RU" sz="3200"/>
              <a:t>(перпендикуляр к поверхности)</a:t>
            </a:r>
          </a:p>
        </p:txBody>
      </p:sp>
      <p:sp>
        <p:nvSpPr>
          <p:cNvPr id="110604" name="TextBox 39"/>
          <p:cNvSpPr txBox="1">
            <a:spLocks noChangeArrowheads="1"/>
          </p:cNvSpPr>
          <p:nvPr/>
        </p:nvSpPr>
        <p:spPr bwMode="auto">
          <a:xfrm>
            <a:off x="1285875" y="142875"/>
            <a:ext cx="6643688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/>
              <a:t>Сила реакции опоры.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3" name="Rectangle 3"/>
          <p:cNvSpPr>
            <a:spLocks noChangeArrowheads="1"/>
          </p:cNvSpPr>
          <p:nvPr/>
        </p:nvSpPr>
        <p:spPr bwMode="auto">
          <a:xfrm>
            <a:off x="827088" y="2854325"/>
            <a:ext cx="288925" cy="1439863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827088" y="981075"/>
            <a:ext cx="3673475" cy="1439863"/>
            <a:chOff x="158" y="799"/>
            <a:chExt cx="2314" cy="907"/>
          </a:xfrm>
        </p:grpSpPr>
        <p:sp>
          <p:nvSpPr>
            <p:cNvPr id="111662" name="Rectangle 5"/>
            <p:cNvSpPr>
              <a:spLocks noChangeArrowheads="1"/>
            </p:cNvSpPr>
            <p:nvPr/>
          </p:nvSpPr>
          <p:spPr bwMode="auto">
            <a:xfrm>
              <a:off x="158" y="799"/>
              <a:ext cx="182" cy="907"/>
            </a:xfrm>
            <a:prstGeom prst="rect">
              <a:avLst/>
            </a:prstGeom>
            <a:solidFill>
              <a:schemeClr val="bg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grpSp>
          <p:nvGrpSpPr>
            <p:cNvPr id="3" name="Group 6"/>
            <p:cNvGrpSpPr>
              <a:grpSpLocks/>
            </p:cNvGrpSpPr>
            <p:nvPr/>
          </p:nvGrpSpPr>
          <p:grpSpPr bwMode="auto">
            <a:xfrm>
              <a:off x="340" y="1162"/>
              <a:ext cx="2132" cy="227"/>
              <a:chOff x="1519" y="1706"/>
              <a:chExt cx="2132" cy="227"/>
            </a:xfrm>
          </p:grpSpPr>
          <p:sp>
            <p:nvSpPr>
              <p:cNvPr id="111664" name="Rectangle 7"/>
              <p:cNvSpPr>
                <a:spLocks noChangeArrowheads="1"/>
              </p:cNvSpPr>
              <p:nvPr/>
            </p:nvSpPr>
            <p:spPr bwMode="auto">
              <a:xfrm>
                <a:off x="1519" y="1706"/>
                <a:ext cx="2132" cy="227"/>
              </a:xfrm>
              <a:prstGeom prst="rect">
                <a:avLst/>
              </a:prstGeom>
              <a:solidFill>
                <a:srgbClr val="DDDDDD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11665" name="Oval 8"/>
              <p:cNvSpPr>
                <a:spLocks noChangeArrowheads="1"/>
              </p:cNvSpPr>
              <p:nvPr/>
            </p:nvSpPr>
            <p:spPr bwMode="auto">
              <a:xfrm>
                <a:off x="1519" y="1706"/>
                <a:ext cx="226" cy="227"/>
              </a:xfrm>
              <a:prstGeom prst="ellipse">
                <a:avLst/>
              </a:prstGeom>
              <a:solidFill>
                <a:schemeClr val="folHlink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11666" name="Oval 9"/>
              <p:cNvSpPr>
                <a:spLocks noChangeArrowheads="1"/>
              </p:cNvSpPr>
              <p:nvPr/>
            </p:nvSpPr>
            <p:spPr bwMode="auto">
              <a:xfrm>
                <a:off x="1837" y="1706"/>
                <a:ext cx="226" cy="227"/>
              </a:xfrm>
              <a:prstGeom prst="ellipse">
                <a:avLst/>
              </a:prstGeom>
              <a:solidFill>
                <a:schemeClr val="folHlink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11667" name="Oval 10"/>
              <p:cNvSpPr>
                <a:spLocks noChangeArrowheads="1"/>
              </p:cNvSpPr>
              <p:nvPr/>
            </p:nvSpPr>
            <p:spPr bwMode="auto">
              <a:xfrm>
                <a:off x="2472" y="1706"/>
                <a:ext cx="226" cy="227"/>
              </a:xfrm>
              <a:prstGeom prst="ellipse">
                <a:avLst/>
              </a:prstGeom>
              <a:solidFill>
                <a:schemeClr val="folHlink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11668" name="Oval 11"/>
              <p:cNvSpPr>
                <a:spLocks noChangeArrowheads="1"/>
              </p:cNvSpPr>
              <p:nvPr/>
            </p:nvSpPr>
            <p:spPr bwMode="auto">
              <a:xfrm>
                <a:off x="2154" y="1706"/>
                <a:ext cx="226" cy="227"/>
              </a:xfrm>
              <a:prstGeom prst="ellipse">
                <a:avLst/>
              </a:prstGeom>
              <a:solidFill>
                <a:schemeClr val="folHlink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11669" name="Oval 12"/>
              <p:cNvSpPr>
                <a:spLocks noChangeArrowheads="1"/>
              </p:cNvSpPr>
              <p:nvPr/>
            </p:nvSpPr>
            <p:spPr bwMode="auto">
              <a:xfrm>
                <a:off x="3424" y="1706"/>
                <a:ext cx="226" cy="227"/>
              </a:xfrm>
              <a:prstGeom prst="ellipse">
                <a:avLst/>
              </a:prstGeom>
              <a:solidFill>
                <a:schemeClr val="folHlink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11670" name="Oval 13"/>
              <p:cNvSpPr>
                <a:spLocks noChangeArrowheads="1"/>
              </p:cNvSpPr>
              <p:nvPr/>
            </p:nvSpPr>
            <p:spPr bwMode="auto">
              <a:xfrm>
                <a:off x="2789" y="1706"/>
                <a:ext cx="226" cy="227"/>
              </a:xfrm>
              <a:prstGeom prst="ellipse">
                <a:avLst/>
              </a:prstGeom>
              <a:solidFill>
                <a:schemeClr val="folHlink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11671" name="Oval 14"/>
              <p:cNvSpPr>
                <a:spLocks noChangeArrowheads="1"/>
              </p:cNvSpPr>
              <p:nvPr/>
            </p:nvSpPr>
            <p:spPr bwMode="auto">
              <a:xfrm>
                <a:off x="3107" y="1706"/>
                <a:ext cx="226" cy="227"/>
              </a:xfrm>
              <a:prstGeom prst="ellipse">
                <a:avLst/>
              </a:prstGeom>
              <a:solidFill>
                <a:schemeClr val="folHlink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</p:grpSp>
      </p:grpSp>
      <p:grpSp>
        <p:nvGrpSpPr>
          <p:cNvPr id="4" name="Group 15"/>
          <p:cNvGrpSpPr>
            <a:grpSpLocks/>
          </p:cNvGrpSpPr>
          <p:nvPr/>
        </p:nvGrpSpPr>
        <p:grpSpPr bwMode="auto">
          <a:xfrm>
            <a:off x="4500563" y="1125538"/>
            <a:ext cx="1368425" cy="647700"/>
            <a:chOff x="2472" y="890"/>
            <a:chExt cx="862" cy="408"/>
          </a:xfrm>
        </p:grpSpPr>
        <p:sp>
          <p:nvSpPr>
            <p:cNvPr id="111659" name="Line 16"/>
            <p:cNvSpPr>
              <a:spLocks noChangeShapeType="1"/>
            </p:cNvSpPr>
            <p:nvPr/>
          </p:nvSpPr>
          <p:spPr bwMode="auto">
            <a:xfrm>
              <a:off x="2472" y="1298"/>
              <a:ext cx="862" cy="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1660" name="Text Box 17"/>
            <p:cNvSpPr txBox="1">
              <a:spLocks noChangeArrowheads="1"/>
            </p:cNvSpPr>
            <p:nvPr/>
          </p:nvSpPr>
          <p:spPr bwMode="auto">
            <a:xfrm>
              <a:off x="3016" y="890"/>
              <a:ext cx="292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3600" b="1">
                  <a:latin typeface="Arial" charset="0"/>
                </a:rPr>
                <a:t>F</a:t>
              </a:r>
              <a:endParaRPr lang="ru-RU" sz="3600" b="1">
                <a:latin typeface="Arial" charset="0"/>
              </a:endParaRPr>
            </a:p>
          </p:txBody>
        </p:sp>
        <p:sp>
          <p:nvSpPr>
            <p:cNvPr id="111661" name="Line 18"/>
            <p:cNvSpPr>
              <a:spLocks noChangeShapeType="1"/>
            </p:cNvSpPr>
            <p:nvPr/>
          </p:nvSpPr>
          <p:spPr bwMode="auto">
            <a:xfrm>
              <a:off x="3107" y="935"/>
              <a:ext cx="136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5" name="Group 19"/>
          <p:cNvGrpSpPr>
            <a:grpSpLocks/>
          </p:cNvGrpSpPr>
          <p:nvPr/>
        </p:nvGrpSpPr>
        <p:grpSpPr bwMode="auto">
          <a:xfrm>
            <a:off x="1116013" y="3429000"/>
            <a:ext cx="5472112" cy="360363"/>
            <a:chOff x="1474" y="2205"/>
            <a:chExt cx="3447" cy="227"/>
          </a:xfrm>
        </p:grpSpPr>
        <p:sp>
          <p:nvSpPr>
            <p:cNvPr id="111651" name="Rectangle 20"/>
            <p:cNvSpPr>
              <a:spLocks noChangeArrowheads="1"/>
            </p:cNvSpPr>
            <p:nvPr/>
          </p:nvSpPr>
          <p:spPr bwMode="auto">
            <a:xfrm>
              <a:off x="1474" y="2205"/>
              <a:ext cx="3447" cy="227"/>
            </a:xfrm>
            <a:prstGeom prst="rect">
              <a:avLst/>
            </a:prstGeom>
            <a:solidFill>
              <a:srgbClr val="DDDDDD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11652" name="Oval 21"/>
            <p:cNvSpPr>
              <a:spLocks noChangeArrowheads="1"/>
            </p:cNvSpPr>
            <p:nvPr/>
          </p:nvSpPr>
          <p:spPr bwMode="auto">
            <a:xfrm>
              <a:off x="1474" y="2205"/>
              <a:ext cx="226" cy="227"/>
            </a:xfrm>
            <a:prstGeom prst="ellipse">
              <a:avLst/>
            </a:prstGeom>
            <a:solidFill>
              <a:schemeClr val="folHlink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11653" name="Oval 22"/>
            <p:cNvSpPr>
              <a:spLocks noChangeArrowheads="1"/>
            </p:cNvSpPr>
            <p:nvPr/>
          </p:nvSpPr>
          <p:spPr bwMode="auto">
            <a:xfrm>
              <a:off x="1973" y="2205"/>
              <a:ext cx="226" cy="227"/>
            </a:xfrm>
            <a:prstGeom prst="ellipse">
              <a:avLst/>
            </a:prstGeom>
            <a:solidFill>
              <a:schemeClr val="folHlink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11654" name="Oval 23"/>
            <p:cNvSpPr>
              <a:spLocks noChangeArrowheads="1"/>
            </p:cNvSpPr>
            <p:nvPr/>
          </p:nvSpPr>
          <p:spPr bwMode="auto">
            <a:xfrm>
              <a:off x="3107" y="2205"/>
              <a:ext cx="226" cy="227"/>
            </a:xfrm>
            <a:prstGeom prst="ellipse">
              <a:avLst/>
            </a:prstGeom>
            <a:solidFill>
              <a:schemeClr val="folHlink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11655" name="Oval 24"/>
            <p:cNvSpPr>
              <a:spLocks noChangeArrowheads="1"/>
            </p:cNvSpPr>
            <p:nvPr/>
          </p:nvSpPr>
          <p:spPr bwMode="auto">
            <a:xfrm>
              <a:off x="2517" y="2205"/>
              <a:ext cx="226" cy="227"/>
            </a:xfrm>
            <a:prstGeom prst="ellipse">
              <a:avLst/>
            </a:prstGeom>
            <a:solidFill>
              <a:schemeClr val="folHlink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11656" name="Oval 25"/>
            <p:cNvSpPr>
              <a:spLocks noChangeArrowheads="1"/>
            </p:cNvSpPr>
            <p:nvPr/>
          </p:nvSpPr>
          <p:spPr bwMode="auto">
            <a:xfrm>
              <a:off x="4694" y="2205"/>
              <a:ext cx="226" cy="227"/>
            </a:xfrm>
            <a:prstGeom prst="ellipse">
              <a:avLst/>
            </a:prstGeom>
            <a:solidFill>
              <a:schemeClr val="folHlink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11657" name="Oval 26"/>
            <p:cNvSpPr>
              <a:spLocks noChangeArrowheads="1"/>
            </p:cNvSpPr>
            <p:nvPr/>
          </p:nvSpPr>
          <p:spPr bwMode="auto">
            <a:xfrm>
              <a:off x="3651" y="2205"/>
              <a:ext cx="226" cy="227"/>
            </a:xfrm>
            <a:prstGeom prst="ellipse">
              <a:avLst/>
            </a:prstGeom>
            <a:solidFill>
              <a:schemeClr val="folHlink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11658" name="Oval 27"/>
            <p:cNvSpPr>
              <a:spLocks noChangeArrowheads="1"/>
            </p:cNvSpPr>
            <p:nvPr/>
          </p:nvSpPr>
          <p:spPr bwMode="auto">
            <a:xfrm>
              <a:off x="4150" y="2205"/>
              <a:ext cx="226" cy="227"/>
            </a:xfrm>
            <a:prstGeom prst="ellipse">
              <a:avLst/>
            </a:prstGeom>
            <a:solidFill>
              <a:schemeClr val="folHlink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</p:grpSp>
      <p:grpSp>
        <p:nvGrpSpPr>
          <p:cNvPr id="6" name="Group 28"/>
          <p:cNvGrpSpPr>
            <a:grpSpLocks/>
          </p:cNvGrpSpPr>
          <p:nvPr/>
        </p:nvGrpSpPr>
        <p:grpSpPr bwMode="auto">
          <a:xfrm>
            <a:off x="1403350" y="3646488"/>
            <a:ext cx="2449513" cy="0"/>
            <a:chOff x="521" y="2478"/>
            <a:chExt cx="1543" cy="0"/>
          </a:xfrm>
        </p:grpSpPr>
        <p:sp>
          <p:nvSpPr>
            <p:cNvPr id="111647" name="Line 29"/>
            <p:cNvSpPr>
              <a:spLocks noChangeShapeType="1"/>
            </p:cNvSpPr>
            <p:nvPr/>
          </p:nvSpPr>
          <p:spPr bwMode="auto">
            <a:xfrm>
              <a:off x="521" y="2478"/>
              <a:ext cx="136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1648" name="Line 30"/>
            <p:cNvSpPr>
              <a:spLocks noChangeShapeType="1"/>
            </p:cNvSpPr>
            <p:nvPr/>
          </p:nvSpPr>
          <p:spPr bwMode="auto">
            <a:xfrm flipH="1">
              <a:off x="748" y="2478"/>
              <a:ext cx="136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1649" name="Line 31"/>
            <p:cNvSpPr>
              <a:spLocks noChangeShapeType="1"/>
            </p:cNvSpPr>
            <p:nvPr/>
          </p:nvSpPr>
          <p:spPr bwMode="auto">
            <a:xfrm>
              <a:off x="1519" y="2478"/>
              <a:ext cx="18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1650" name="Line 32"/>
            <p:cNvSpPr>
              <a:spLocks noChangeShapeType="1"/>
            </p:cNvSpPr>
            <p:nvPr/>
          </p:nvSpPr>
          <p:spPr bwMode="auto">
            <a:xfrm flipH="1">
              <a:off x="1882" y="2478"/>
              <a:ext cx="18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7" name="Group 33"/>
          <p:cNvGrpSpPr>
            <a:grpSpLocks/>
          </p:cNvGrpSpPr>
          <p:nvPr/>
        </p:nvGrpSpPr>
        <p:grpSpPr bwMode="auto">
          <a:xfrm>
            <a:off x="5292725" y="2781300"/>
            <a:ext cx="1295400" cy="865188"/>
            <a:chOff x="2971" y="1933"/>
            <a:chExt cx="816" cy="545"/>
          </a:xfrm>
        </p:grpSpPr>
        <p:sp>
          <p:nvSpPr>
            <p:cNvPr id="111643" name="Line 34"/>
            <p:cNvSpPr>
              <a:spLocks noChangeShapeType="1"/>
            </p:cNvSpPr>
            <p:nvPr/>
          </p:nvSpPr>
          <p:spPr bwMode="auto">
            <a:xfrm flipH="1">
              <a:off x="2971" y="2478"/>
              <a:ext cx="816" cy="0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grpSp>
          <p:nvGrpSpPr>
            <p:cNvPr id="8" name="Group 35"/>
            <p:cNvGrpSpPr>
              <a:grpSpLocks/>
            </p:cNvGrpSpPr>
            <p:nvPr/>
          </p:nvGrpSpPr>
          <p:grpSpPr bwMode="auto">
            <a:xfrm>
              <a:off x="3061" y="1933"/>
              <a:ext cx="595" cy="442"/>
              <a:chOff x="3775" y="1366"/>
              <a:chExt cx="588" cy="410"/>
            </a:xfrm>
          </p:grpSpPr>
          <p:sp>
            <p:nvSpPr>
              <p:cNvPr id="111645" name="Text Box 36"/>
              <p:cNvSpPr txBox="1">
                <a:spLocks noChangeArrowheads="1"/>
              </p:cNvSpPr>
              <p:nvPr/>
            </p:nvSpPr>
            <p:spPr bwMode="auto">
              <a:xfrm>
                <a:off x="3775" y="1366"/>
                <a:ext cx="588" cy="41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4000" b="1">
                    <a:solidFill>
                      <a:srgbClr val="FF0000"/>
                    </a:solidFill>
                    <a:latin typeface="Arial" charset="0"/>
                  </a:rPr>
                  <a:t>F</a:t>
                </a:r>
                <a:r>
                  <a:rPr lang="ru-RU" sz="2000" b="1">
                    <a:solidFill>
                      <a:srgbClr val="FF0000"/>
                    </a:solidFill>
                    <a:latin typeface="Arial" charset="0"/>
                  </a:rPr>
                  <a:t>упр</a:t>
                </a:r>
              </a:p>
            </p:txBody>
          </p:sp>
          <p:sp>
            <p:nvSpPr>
              <p:cNvPr id="111646" name="Line 37"/>
              <p:cNvSpPr>
                <a:spLocks noChangeShapeType="1"/>
              </p:cNvSpPr>
              <p:nvPr/>
            </p:nvSpPr>
            <p:spPr bwMode="auto">
              <a:xfrm>
                <a:off x="3878" y="1389"/>
                <a:ext cx="136" cy="0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ru-RU"/>
              </a:p>
            </p:txBody>
          </p:sp>
        </p:grpSp>
      </p:grpSp>
      <p:grpSp>
        <p:nvGrpSpPr>
          <p:cNvPr id="9" name="Group 38"/>
          <p:cNvGrpSpPr>
            <a:grpSpLocks/>
          </p:cNvGrpSpPr>
          <p:nvPr/>
        </p:nvGrpSpPr>
        <p:grpSpPr bwMode="auto">
          <a:xfrm>
            <a:off x="827088" y="4725988"/>
            <a:ext cx="3960812" cy="1439862"/>
            <a:chOff x="158" y="3158"/>
            <a:chExt cx="2495" cy="907"/>
          </a:xfrm>
        </p:grpSpPr>
        <p:sp>
          <p:nvSpPr>
            <p:cNvPr id="111627" name="Rectangle 39"/>
            <p:cNvSpPr>
              <a:spLocks noChangeArrowheads="1"/>
            </p:cNvSpPr>
            <p:nvPr/>
          </p:nvSpPr>
          <p:spPr bwMode="auto">
            <a:xfrm>
              <a:off x="158" y="3158"/>
              <a:ext cx="182" cy="907"/>
            </a:xfrm>
            <a:prstGeom prst="rect">
              <a:avLst/>
            </a:prstGeom>
            <a:solidFill>
              <a:schemeClr val="bg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grpSp>
          <p:nvGrpSpPr>
            <p:cNvPr id="10" name="Group 40"/>
            <p:cNvGrpSpPr>
              <a:grpSpLocks/>
            </p:cNvGrpSpPr>
            <p:nvPr/>
          </p:nvGrpSpPr>
          <p:grpSpPr bwMode="auto">
            <a:xfrm>
              <a:off x="340" y="3612"/>
              <a:ext cx="1587" cy="227"/>
              <a:chOff x="431" y="3612"/>
              <a:chExt cx="1587" cy="227"/>
            </a:xfrm>
          </p:grpSpPr>
          <p:sp>
            <p:nvSpPr>
              <p:cNvPr id="111635" name="Rectangle 41"/>
              <p:cNvSpPr>
                <a:spLocks noChangeArrowheads="1"/>
              </p:cNvSpPr>
              <p:nvPr/>
            </p:nvSpPr>
            <p:spPr bwMode="auto">
              <a:xfrm>
                <a:off x="431" y="3612"/>
                <a:ext cx="1587" cy="226"/>
              </a:xfrm>
              <a:prstGeom prst="rect">
                <a:avLst/>
              </a:prstGeom>
              <a:solidFill>
                <a:srgbClr val="DDDDDD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11636" name="Oval 42"/>
              <p:cNvSpPr>
                <a:spLocks noChangeArrowheads="1"/>
              </p:cNvSpPr>
              <p:nvPr/>
            </p:nvSpPr>
            <p:spPr bwMode="auto">
              <a:xfrm>
                <a:off x="431" y="3612"/>
                <a:ext cx="226" cy="227"/>
              </a:xfrm>
              <a:prstGeom prst="ellipse">
                <a:avLst/>
              </a:prstGeom>
              <a:solidFill>
                <a:schemeClr val="folHlink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11637" name="Oval 43"/>
              <p:cNvSpPr>
                <a:spLocks noChangeArrowheads="1"/>
              </p:cNvSpPr>
              <p:nvPr/>
            </p:nvSpPr>
            <p:spPr bwMode="auto">
              <a:xfrm>
                <a:off x="657" y="3612"/>
                <a:ext cx="226" cy="227"/>
              </a:xfrm>
              <a:prstGeom prst="ellipse">
                <a:avLst/>
              </a:prstGeom>
              <a:solidFill>
                <a:schemeClr val="folHlink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11638" name="Oval 44"/>
              <p:cNvSpPr>
                <a:spLocks noChangeArrowheads="1"/>
              </p:cNvSpPr>
              <p:nvPr/>
            </p:nvSpPr>
            <p:spPr bwMode="auto">
              <a:xfrm>
                <a:off x="1111" y="3612"/>
                <a:ext cx="226" cy="227"/>
              </a:xfrm>
              <a:prstGeom prst="ellipse">
                <a:avLst/>
              </a:prstGeom>
              <a:solidFill>
                <a:schemeClr val="folHlink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11639" name="Oval 45"/>
              <p:cNvSpPr>
                <a:spLocks noChangeArrowheads="1"/>
              </p:cNvSpPr>
              <p:nvPr/>
            </p:nvSpPr>
            <p:spPr bwMode="auto">
              <a:xfrm>
                <a:off x="884" y="3612"/>
                <a:ext cx="226" cy="227"/>
              </a:xfrm>
              <a:prstGeom prst="ellipse">
                <a:avLst/>
              </a:prstGeom>
              <a:solidFill>
                <a:schemeClr val="folHlink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11640" name="Oval 46"/>
              <p:cNvSpPr>
                <a:spLocks noChangeArrowheads="1"/>
              </p:cNvSpPr>
              <p:nvPr/>
            </p:nvSpPr>
            <p:spPr bwMode="auto">
              <a:xfrm>
                <a:off x="1791" y="3612"/>
                <a:ext cx="226" cy="227"/>
              </a:xfrm>
              <a:prstGeom prst="ellipse">
                <a:avLst/>
              </a:prstGeom>
              <a:solidFill>
                <a:schemeClr val="folHlink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11641" name="Oval 47"/>
              <p:cNvSpPr>
                <a:spLocks noChangeArrowheads="1"/>
              </p:cNvSpPr>
              <p:nvPr/>
            </p:nvSpPr>
            <p:spPr bwMode="auto">
              <a:xfrm>
                <a:off x="1338" y="3612"/>
                <a:ext cx="226" cy="227"/>
              </a:xfrm>
              <a:prstGeom prst="ellipse">
                <a:avLst/>
              </a:prstGeom>
              <a:solidFill>
                <a:schemeClr val="folHlink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11642" name="Oval 48"/>
              <p:cNvSpPr>
                <a:spLocks noChangeArrowheads="1"/>
              </p:cNvSpPr>
              <p:nvPr/>
            </p:nvSpPr>
            <p:spPr bwMode="auto">
              <a:xfrm>
                <a:off x="1565" y="3612"/>
                <a:ext cx="226" cy="227"/>
              </a:xfrm>
              <a:prstGeom prst="ellipse">
                <a:avLst/>
              </a:prstGeom>
              <a:solidFill>
                <a:schemeClr val="folHlink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sp>
          <p:nvSpPr>
            <p:cNvPr id="111629" name="Line 49"/>
            <p:cNvSpPr>
              <a:spLocks noChangeShapeType="1"/>
            </p:cNvSpPr>
            <p:nvPr/>
          </p:nvSpPr>
          <p:spPr bwMode="auto">
            <a:xfrm flipH="1">
              <a:off x="1247" y="3748"/>
              <a:ext cx="680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1630" name="Line 50"/>
            <p:cNvSpPr>
              <a:spLocks noChangeShapeType="1"/>
            </p:cNvSpPr>
            <p:nvPr/>
          </p:nvSpPr>
          <p:spPr bwMode="auto">
            <a:xfrm>
              <a:off x="1927" y="3748"/>
              <a:ext cx="726" cy="0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1631" name="Text Box 51"/>
            <p:cNvSpPr txBox="1">
              <a:spLocks noChangeArrowheads="1"/>
            </p:cNvSpPr>
            <p:nvPr/>
          </p:nvSpPr>
          <p:spPr bwMode="auto">
            <a:xfrm>
              <a:off x="2064" y="3294"/>
              <a:ext cx="576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3600" b="1">
                  <a:solidFill>
                    <a:srgbClr val="FF0000"/>
                  </a:solidFill>
                  <a:latin typeface="Arial" charset="0"/>
                </a:rPr>
                <a:t>F</a:t>
              </a:r>
              <a:r>
                <a:rPr lang="ru-RU" sz="2000" b="1">
                  <a:solidFill>
                    <a:srgbClr val="FF0000"/>
                  </a:solidFill>
                  <a:latin typeface="Arial" charset="0"/>
                </a:rPr>
                <a:t>упр</a:t>
              </a:r>
            </a:p>
          </p:txBody>
        </p:sp>
        <p:sp>
          <p:nvSpPr>
            <p:cNvPr id="111632" name="Rectangle 52"/>
            <p:cNvSpPr>
              <a:spLocks noChangeArrowheads="1"/>
            </p:cNvSpPr>
            <p:nvPr/>
          </p:nvSpPr>
          <p:spPr bwMode="auto">
            <a:xfrm>
              <a:off x="1338" y="3203"/>
              <a:ext cx="292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3600" b="1">
                  <a:latin typeface="Arial" charset="0"/>
                </a:rPr>
                <a:t>F</a:t>
              </a:r>
              <a:endParaRPr lang="ru-RU" sz="3600" b="1">
                <a:latin typeface="Arial" charset="0"/>
              </a:endParaRPr>
            </a:p>
          </p:txBody>
        </p:sp>
        <p:sp>
          <p:nvSpPr>
            <p:cNvPr id="111633" name="Line 53"/>
            <p:cNvSpPr>
              <a:spLocks noChangeShapeType="1"/>
            </p:cNvSpPr>
            <p:nvPr/>
          </p:nvSpPr>
          <p:spPr bwMode="auto">
            <a:xfrm>
              <a:off x="1429" y="3249"/>
              <a:ext cx="136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1634" name="Line 54"/>
            <p:cNvSpPr>
              <a:spLocks noChangeShapeType="1"/>
            </p:cNvSpPr>
            <p:nvPr/>
          </p:nvSpPr>
          <p:spPr bwMode="auto">
            <a:xfrm>
              <a:off x="2109" y="3339"/>
              <a:ext cx="227" cy="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11625" name="Oval 56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8388350" y="6381750"/>
            <a:ext cx="576263" cy="215900"/>
          </a:xfrm>
          <a:prstGeom prst="ellipse">
            <a:avLst/>
          </a:prstGeom>
          <a:gradFill rotWithShape="1">
            <a:gsLst>
              <a:gs pos="0">
                <a:srgbClr val="FFFFDB"/>
              </a:gs>
              <a:gs pos="100000">
                <a:srgbClr val="A9A991"/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11626" name="Text Box 64"/>
          <p:cNvSpPr txBox="1">
            <a:spLocks noChangeArrowheads="1"/>
          </p:cNvSpPr>
          <p:nvPr/>
        </p:nvSpPr>
        <p:spPr bwMode="auto">
          <a:xfrm>
            <a:off x="2987675" y="0"/>
            <a:ext cx="309562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4000" b="1">
                <a:latin typeface="Arial" charset="0"/>
              </a:rPr>
              <a:t>Закон Гука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63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42" name="Text Box 6"/>
          <p:cNvSpPr txBox="1">
            <a:spLocks noChangeArrowheads="1"/>
          </p:cNvSpPr>
          <p:nvPr/>
        </p:nvSpPr>
        <p:spPr bwMode="auto">
          <a:xfrm>
            <a:off x="900113" y="5013325"/>
            <a:ext cx="226377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 i="1">
                <a:cs typeface="Times New Roman" pitchFamily="18" charset="0"/>
              </a:rPr>
              <a:t>k</a:t>
            </a:r>
            <a:r>
              <a:rPr lang="en-US" sz="2800" b="1">
                <a:latin typeface="Arial" charset="0"/>
              </a:rPr>
              <a:t> </a:t>
            </a:r>
            <a:r>
              <a:rPr lang="ru-RU" sz="2400" b="1">
                <a:latin typeface="Arial" charset="0"/>
              </a:rPr>
              <a:t>– жесткость</a:t>
            </a:r>
          </a:p>
        </p:txBody>
      </p:sp>
      <p:sp>
        <p:nvSpPr>
          <p:cNvPr id="44043" name="Rectangle 53"/>
          <p:cNvSpPr>
            <a:spLocks noChangeArrowheads="1"/>
          </p:cNvSpPr>
          <p:nvPr/>
        </p:nvSpPr>
        <p:spPr bwMode="auto">
          <a:xfrm>
            <a:off x="0" y="33575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grpSp>
        <p:nvGrpSpPr>
          <p:cNvPr id="2" name="Group 74"/>
          <p:cNvGrpSpPr>
            <a:grpSpLocks/>
          </p:cNvGrpSpPr>
          <p:nvPr/>
        </p:nvGrpSpPr>
        <p:grpSpPr bwMode="auto">
          <a:xfrm>
            <a:off x="5076825" y="4149725"/>
            <a:ext cx="3384550" cy="893763"/>
            <a:chOff x="2925" y="3158"/>
            <a:chExt cx="2132" cy="563"/>
          </a:xfrm>
        </p:grpSpPr>
        <p:sp>
          <p:nvSpPr>
            <p:cNvPr id="44082" name="Text Box 55"/>
            <p:cNvSpPr txBox="1">
              <a:spLocks noChangeArrowheads="1"/>
            </p:cNvSpPr>
            <p:nvPr/>
          </p:nvSpPr>
          <p:spPr bwMode="auto">
            <a:xfrm>
              <a:off x="3243" y="3203"/>
              <a:ext cx="1814" cy="5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ru-RU" sz="2400" b="1">
                  <a:latin typeface="Arial" charset="0"/>
                </a:rPr>
                <a:t>-  относительное</a:t>
              </a:r>
              <a:r>
                <a:rPr lang="en-US" sz="2400" b="1">
                  <a:latin typeface="Arial" charset="0"/>
                </a:rPr>
                <a:t>           </a:t>
              </a:r>
              <a:r>
                <a:rPr lang="ru-RU" sz="2400" b="1">
                  <a:latin typeface="Arial" charset="0"/>
                </a:rPr>
                <a:t>удлинение</a:t>
              </a:r>
            </a:p>
          </p:txBody>
        </p:sp>
        <p:graphicFrame>
          <p:nvGraphicFramePr>
            <p:cNvPr id="44041" name="Object 56"/>
            <p:cNvGraphicFramePr>
              <a:graphicFrameLocks noChangeAspect="1"/>
            </p:cNvGraphicFramePr>
            <p:nvPr/>
          </p:nvGraphicFramePr>
          <p:xfrm>
            <a:off x="2925" y="3158"/>
            <a:ext cx="314" cy="363"/>
          </p:xfrm>
          <a:graphic>
            <a:graphicData uri="http://schemas.openxmlformats.org/presentationml/2006/ole">
              <p:oleObj spid="_x0000_s12297" name="Формула" r:id="rId3" imgW="126720" imgH="139680" progId="Equation.3">
                <p:embed/>
              </p:oleObj>
            </a:graphicData>
          </a:graphic>
        </p:graphicFrame>
      </p:grpSp>
      <p:sp>
        <p:nvSpPr>
          <p:cNvPr id="44045" name="Oval 63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8388350" y="6381750"/>
            <a:ext cx="576263" cy="215900"/>
          </a:xfrm>
          <a:prstGeom prst="ellipse">
            <a:avLst/>
          </a:prstGeom>
          <a:gradFill rotWithShape="1">
            <a:gsLst>
              <a:gs pos="0">
                <a:srgbClr val="FFFFDB"/>
              </a:gs>
              <a:gs pos="100000">
                <a:srgbClr val="A9A991"/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4046" name="Text Box 64"/>
          <p:cNvSpPr txBox="1">
            <a:spLocks noChangeArrowheads="1"/>
          </p:cNvSpPr>
          <p:nvPr/>
        </p:nvSpPr>
        <p:spPr bwMode="auto">
          <a:xfrm>
            <a:off x="2987675" y="0"/>
            <a:ext cx="309562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4000" b="1">
                <a:latin typeface="Arial" charset="0"/>
              </a:rPr>
              <a:t>Закон Гука</a:t>
            </a:r>
          </a:p>
        </p:txBody>
      </p:sp>
      <p:grpSp>
        <p:nvGrpSpPr>
          <p:cNvPr id="3" name="Group 70"/>
          <p:cNvGrpSpPr>
            <a:grpSpLocks/>
          </p:cNvGrpSpPr>
          <p:nvPr/>
        </p:nvGrpSpPr>
        <p:grpSpPr bwMode="auto">
          <a:xfrm>
            <a:off x="4329113" y="1052513"/>
            <a:ext cx="4814887" cy="592137"/>
            <a:chOff x="2426" y="935"/>
            <a:chExt cx="3033" cy="373"/>
          </a:xfrm>
        </p:grpSpPr>
        <p:sp>
          <p:nvSpPr>
            <p:cNvPr id="44081" name="Text Box 5"/>
            <p:cNvSpPr txBox="1">
              <a:spLocks noChangeArrowheads="1"/>
            </p:cNvSpPr>
            <p:nvPr/>
          </p:nvSpPr>
          <p:spPr bwMode="auto">
            <a:xfrm>
              <a:off x="2835" y="981"/>
              <a:ext cx="2624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ru-RU" sz="2800" b="1">
                  <a:latin typeface="Arial" charset="0"/>
                </a:rPr>
                <a:t>-  </a:t>
              </a:r>
              <a:r>
                <a:rPr lang="ru-RU" sz="2400" b="1">
                  <a:latin typeface="Arial" charset="0"/>
                </a:rPr>
                <a:t>абсолютное удлинение.</a:t>
              </a:r>
            </a:p>
          </p:txBody>
        </p:sp>
        <p:graphicFrame>
          <p:nvGraphicFramePr>
            <p:cNvPr id="44040" name="Object 66"/>
            <p:cNvGraphicFramePr>
              <a:graphicFrameLocks noChangeAspect="1"/>
            </p:cNvGraphicFramePr>
            <p:nvPr/>
          </p:nvGraphicFramePr>
          <p:xfrm>
            <a:off x="2426" y="935"/>
            <a:ext cx="480" cy="347"/>
          </p:xfrm>
          <a:graphic>
            <a:graphicData uri="http://schemas.openxmlformats.org/presentationml/2006/ole">
              <p:oleObj spid="_x0000_s12296" name="Формула" r:id="rId5" imgW="228600" imgH="164880" progId="Equation.3">
                <p:embed/>
              </p:oleObj>
            </a:graphicData>
          </a:graphic>
        </p:graphicFrame>
      </p:grpSp>
      <p:grpSp>
        <p:nvGrpSpPr>
          <p:cNvPr id="4" name="Group 71"/>
          <p:cNvGrpSpPr>
            <a:grpSpLocks/>
          </p:cNvGrpSpPr>
          <p:nvPr/>
        </p:nvGrpSpPr>
        <p:grpSpPr bwMode="auto">
          <a:xfrm>
            <a:off x="250825" y="908050"/>
            <a:ext cx="3968750" cy="2879725"/>
            <a:chOff x="158" y="572"/>
            <a:chExt cx="2500" cy="1814"/>
          </a:xfrm>
        </p:grpSpPr>
        <p:grpSp>
          <p:nvGrpSpPr>
            <p:cNvPr id="5" name="Group 9"/>
            <p:cNvGrpSpPr>
              <a:grpSpLocks/>
            </p:cNvGrpSpPr>
            <p:nvPr/>
          </p:nvGrpSpPr>
          <p:grpSpPr bwMode="auto">
            <a:xfrm>
              <a:off x="158" y="709"/>
              <a:ext cx="1562" cy="599"/>
              <a:chOff x="158" y="799"/>
              <a:chExt cx="2314" cy="907"/>
            </a:xfrm>
          </p:grpSpPr>
          <p:sp>
            <p:nvSpPr>
              <p:cNvPr id="44071" name="Rectangle 10"/>
              <p:cNvSpPr>
                <a:spLocks noChangeArrowheads="1"/>
              </p:cNvSpPr>
              <p:nvPr/>
            </p:nvSpPr>
            <p:spPr bwMode="auto">
              <a:xfrm>
                <a:off x="158" y="799"/>
                <a:ext cx="182" cy="907"/>
              </a:xfrm>
              <a:prstGeom prst="rect">
                <a:avLst/>
              </a:prstGeom>
              <a:solidFill>
                <a:schemeClr val="bg2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grpSp>
            <p:nvGrpSpPr>
              <p:cNvPr id="6" name="Group 11"/>
              <p:cNvGrpSpPr>
                <a:grpSpLocks/>
              </p:cNvGrpSpPr>
              <p:nvPr/>
            </p:nvGrpSpPr>
            <p:grpSpPr bwMode="auto">
              <a:xfrm>
                <a:off x="340" y="1162"/>
                <a:ext cx="2132" cy="227"/>
                <a:chOff x="1519" y="1706"/>
                <a:chExt cx="2132" cy="227"/>
              </a:xfrm>
            </p:grpSpPr>
            <p:sp>
              <p:nvSpPr>
                <p:cNvPr id="44073" name="Rectangle 12"/>
                <p:cNvSpPr>
                  <a:spLocks noChangeArrowheads="1"/>
                </p:cNvSpPr>
                <p:nvPr/>
              </p:nvSpPr>
              <p:spPr bwMode="auto">
                <a:xfrm>
                  <a:off x="1519" y="1706"/>
                  <a:ext cx="2132" cy="227"/>
                </a:xfrm>
                <a:prstGeom prst="rect">
                  <a:avLst/>
                </a:prstGeom>
                <a:solidFill>
                  <a:srgbClr val="DDDDDD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44074" name="Oval 13"/>
                <p:cNvSpPr>
                  <a:spLocks noChangeArrowheads="1"/>
                </p:cNvSpPr>
                <p:nvPr/>
              </p:nvSpPr>
              <p:spPr bwMode="auto">
                <a:xfrm>
                  <a:off x="1519" y="1706"/>
                  <a:ext cx="226" cy="227"/>
                </a:xfrm>
                <a:prstGeom prst="ellipse">
                  <a:avLst/>
                </a:prstGeom>
                <a:solidFill>
                  <a:schemeClr val="folHlink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44075" name="Oval 14"/>
                <p:cNvSpPr>
                  <a:spLocks noChangeArrowheads="1"/>
                </p:cNvSpPr>
                <p:nvPr/>
              </p:nvSpPr>
              <p:spPr bwMode="auto">
                <a:xfrm>
                  <a:off x="1837" y="1706"/>
                  <a:ext cx="226" cy="227"/>
                </a:xfrm>
                <a:prstGeom prst="ellipse">
                  <a:avLst/>
                </a:prstGeom>
                <a:solidFill>
                  <a:schemeClr val="folHlink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44076" name="Oval 15"/>
                <p:cNvSpPr>
                  <a:spLocks noChangeArrowheads="1"/>
                </p:cNvSpPr>
                <p:nvPr/>
              </p:nvSpPr>
              <p:spPr bwMode="auto">
                <a:xfrm>
                  <a:off x="2472" y="1706"/>
                  <a:ext cx="226" cy="227"/>
                </a:xfrm>
                <a:prstGeom prst="ellipse">
                  <a:avLst/>
                </a:prstGeom>
                <a:solidFill>
                  <a:schemeClr val="folHlink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44077" name="Oval 16"/>
                <p:cNvSpPr>
                  <a:spLocks noChangeArrowheads="1"/>
                </p:cNvSpPr>
                <p:nvPr/>
              </p:nvSpPr>
              <p:spPr bwMode="auto">
                <a:xfrm>
                  <a:off x="2154" y="1706"/>
                  <a:ext cx="226" cy="227"/>
                </a:xfrm>
                <a:prstGeom prst="ellipse">
                  <a:avLst/>
                </a:prstGeom>
                <a:solidFill>
                  <a:schemeClr val="folHlink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44078" name="Oval 17"/>
                <p:cNvSpPr>
                  <a:spLocks noChangeArrowheads="1"/>
                </p:cNvSpPr>
                <p:nvPr/>
              </p:nvSpPr>
              <p:spPr bwMode="auto">
                <a:xfrm>
                  <a:off x="3424" y="1706"/>
                  <a:ext cx="226" cy="227"/>
                </a:xfrm>
                <a:prstGeom prst="ellipse">
                  <a:avLst/>
                </a:prstGeom>
                <a:solidFill>
                  <a:schemeClr val="folHlink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44079" name="Oval 18"/>
                <p:cNvSpPr>
                  <a:spLocks noChangeArrowheads="1"/>
                </p:cNvSpPr>
                <p:nvPr/>
              </p:nvSpPr>
              <p:spPr bwMode="auto">
                <a:xfrm>
                  <a:off x="2789" y="1706"/>
                  <a:ext cx="226" cy="227"/>
                </a:xfrm>
                <a:prstGeom prst="ellipse">
                  <a:avLst/>
                </a:prstGeom>
                <a:solidFill>
                  <a:schemeClr val="folHlink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44080" name="Oval 19"/>
                <p:cNvSpPr>
                  <a:spLocks noChangeArrowheads="1"/>
                </p:cNvSpPr>
                <p:nvPr/>
              </p:nvSpPr>
              <p:spPr bwMode="auto">
                <a:xfrm>
                  <a:off x="3107" y="1706"/>
                  <a:ext cx="226" cy="227"/>
                </a:xfrm>
                <a:prstGeom prst="ellipse">
                  <a:avLst/>
                </a:prstGeom>
                <a:solidFill>
                  <a:schemeClr val="folHlink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</p:grpSp>
        <p:sp>
          <p:nvSpPr>
            <p:cNvPr id="44051" name="Line 20"/>
            <p:cNvSpPr>
              <a:spLocks noChangeShapeType="1"/>
            </p:cNvSpPr>
            <p:nvPr/>
          </p:nvSpPr>
          <p:spPr bwMode="auto">
            <a:xfrm>
              <a:off x="1720" y="1008"/>
              <a:ext cx="582" cy="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4052" name="Text Box 21"/>
            <p:cNvSpPr txBox="1">
              <a:spLocks noChangeArrowheads="1"/>
            </p:cNvSpPr>
            <p:nvPr/>
          </p:nvSpPr>
          <p:spPr bwMode="auto">
            <a:xfrm>
              <a:off x="1927" y="572"/>
              <a:ext cx="292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3600" b="1">
                  <a:latin typeface="Arial" charset="0"/>
                </a:rPr>
                <a:t>F</a:t>
              </a:r>
              <a:endParaRPr lang="ru-RU" sz="3600" b="1">
                <a:latin typeface="Arial" charset="0"/>
              </a:endParaRPr>
            </a:p>
          </p:txBody>
        </p:sp>
        <p:sp>
          <p:nvSpPr>
            <p:cNvPr id="44053" name="Line 22"/>
            <p:cNvSpPr>
              <a:spLocks noChangeShapeType="1"/>
            </p:cNvSpPr>
            <p:nvPr/>
          </p:nvSpPr>
          <p:spPr bwMode="auto">
            <a:xfrm>
              <a:off x="2018" y="618"/>
              <a:ext cx="138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4054" name="Rectangle 23"/>
            <p:cNvSpPr>
              <a:spLocks noChangeArrowheads="1"/>
            </p:cNvSpPr>
            <p:nvPr/>
          </p:nvSpPr>
          <p:spPr bwMode="auto">
            <a:xfrm>
              <a:off x="158" y="1547"/>
              <a:ext cx="123" cy="599"/>
            </a:xfrm>
            <a:prstGeom prst="rect">
              <a:avLst/>
            </a:prstGeom>
            <a:solidFill>
              <a:schemeClr val="bg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grpSp>
          <p:nvGrpSpPr>
            <p:cNvPr id="7" name="Group 24"/>
            <p:cNvGrpSpPr>
              <a:grpSpLocks/>
            </p:cNvGrpSpPr>
            <p:nvPr/>
          </p:nvGrpSpPr>
          <p:grpSpPr bwMode="auto">
            <a:xfrm>
              <a:off x="281" y="1786"/>
              <a:ext cx="2327" cy="150"/>
              <a:chOff x="1474" y="2205"/>
              <a:chExt cx="3447" cy="227"/>
            </a:xfrm>
          </p:grpSpPr>
          <p:sp>
            <p:nvSpPr>
              <p:cNvPr id="44063" name="Rectangle 25"/>
              <p:cNvSpPr>
                <a:spLocks noChangeArrowheads="1"/>
              </p:cNvSpPr>
              <p:nvPr/>
            </p:nvSpPr>
            <p:spPr bwMode="auto">
              <a:xfrm>
                <a:off x="1474" y="2205"/>
                <a:ext cx="3447" cy="227"/>
              </a:xfrm>
              <a:prstGeom prst="rect">
                <a:avLst/>
              </a:prstGeom>
              <a:solidFill>
                <a:srgbClr val="DDDDDD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44064" name="Oval 26"/>
              <p:cNvSpPr>
                <a:spLocks noChangeArrowheads="1"/>
              </p:cNvSpPr>
              <p:nvPr/>
            </p:nvSpPr>
            <p:spPr bwMode="auto">
              <a:xfrm>
                <a:off x="1474" y="2205"/>
                <a:ext cx="226" cy="227"/>
              </a:xfrm>
              <a:prstGeom prst="ellipse">
                <a:avLst/>
              </a:prstGeom>
              <a:solidFill>
                <a:schemeClr val="folHlink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44065" name="Oval 27"/>
              <p:cNvSpPr>
                <a:spLocks noChangeArrowheads="1"/>
              </p:cNvSpPr>
              <p:nvPr/>
            </p:nvSpPr>
            <p:spPr bwMode="auto">
              <a:xfrm>
                <a:off x="1973" y="2205"/>
                <a:ext cx="226" cy="227"/>
              </a:xfrm>
              <a:prstGeom prst="ellipse">
                <a:avLst/>
              </a:prstGeom>
              <a:solidFill>
                <a:schemeClr val="folHlink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44066" name="Oval 28"/>
              <p:cNvSpPr>
                <a:spLocks noChangeArrowheads="1"/>
              </p:cNvSpPr>
              <p:nvPr/>
            </p:nvSpPr>
            <p:spPr bwMode="auto">
              <a:xfrm>
                <a:off x="3107" y="2205"/>
                <a:ext cx="226" cy="227"/>
              </a:xfrm>
              <a:prstGeom prst="ellipse">
                <a:avLst/>
              </a:prstGeom>
              <a:solidFill>
                <a:schemeClr val="folHlink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44067" name="Oval 29"/>
              <p:cNvSpPr>
                <a:spLocks noChangeArrowheads="1"/>
              </p:cNvSpPr>
              <p:nvPr/>
            </p:nvSpPr>
            <p:spPr bwMode="auto">
              <a:xfrm>
                <a:off x="2517" y="2205"/>
                <a:ext cx="226" cy="227"/>
              </a:xfrm>
              <a:prstGeom prst="ellipse">
                <a:avLst/>
              </a:prstGeom>
              <a:solidFill>
                <a:schemeClr val="folHlink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44068" name="Oval 30"/>
              <p:cNvSpPr>
                <a:spLocks noChangeArrowheads="1"/>
              </p:cNvSpPr>
              <p:nvPr/>
            </p:nvSpPr>
            <p:spPr bwMode="auto">
              <a:xfrm>
                <a:off x="4694" y="2205"/>
                <a:ext cx="226" cy="227"/>
              </a:xfrm>
              <a:prstGeom prst="ellipse">
                <a:avLst/>
              </a:prstGeom>
              <a:solidFill>
                <a:schemeClr val="folHlink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44069" name="Oval 31"/>
              <p:cNvSpPr>
                <a:spLocks noChangeArrowheads="1"/>
              </p:cNvSpPr>
              <p:nvPr/>
            </p:nvSpPr>
            <p:spPr bwMode="auto">
              <a:xfrm>
                <a:off x="3651" y="2205"/>
                <a:ext cx="226" cy="227"/>
              </a:xfrm>
              <a:prstGeom prst="ellipse">
                <a:avLst/>
              </a:prstGeom>
              <a:solidFill>
                <a:schemeClr val="folHlink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44070" name="Oval 32"/>
              <p:cNvSpPr>
                <a:spLocks noChangeArrowheads="1"/>
              </p:cNvSpPr>
              <p:nvPr/>
            </p:nvSpPr>
            <p:spPr bwMode="auto">
              <a:xfrm>
                <a:off x="4150" y="2205"/>
                <a:ext cx="226" cy="227"/>
              </a:xfrm>
              <a:prstGeom prst="ellipse">
                <a:avLst/>
              </a:prstGeom>
              <a:solidFill>
                <a:schemeClr val="folHlink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sp>
          <p:nvSpPr>
            <p:cNvPr id="44056" name="Line 33"/>
            <p:cNvSpPr>
              <a:spLocks noChangeShapeType="1"/>
            </p:cNvSpPr>
            <p:nvPr/>
          </p:nvSpPr>
          <p:spPr bwMode="auto">
            <a:xfrm flipH="1">
              <a:off x="2064" y="1842"/>
              <a:ext cx="551" cy="0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4057" name="Text Box 34"/>
            <p:cNvSpPr txBox="1">
              <a:spLocks noChangeArrowheads="1"/>
            </p:cNvSpPr>
            <p:nvPr/>
          </p:nvSpPr>
          <p:spPr bwMode="auto">
            <a:xfrm>
              <a:off x="2064" y="1344"/>
              <a:ext cx="594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4000" b="1">
                  <a:solidFill>
                    <a:srgbClr val="FF0000"/>
                  </a:solidFill>
                  <a:latin typeface="Arial" charset="0"/>
                </a:rPr>
                <a:t>F</a:t>
              </a:r>
              <a:r>
                <a:rPr lang="ru-RU" sz="2000" b="1">
                  <a:solidFill>
                    <a:srgbClr val="FF0000"/>
                  </a:solidFill>
                  <a:latin typeface="Arial" charset="0"/>
                </a:rPr>
                <a:t>упр</a:t>
              </a:r>
            </a:p>
          </p:txBody>
        </p:sp>
        <p:sp>
          <p:nvSpPr>
            <p:cNvPr id="44058" name="Line 35"/>
            <p:cNvSpPr>
              <a:spLocks noChangeShapeType="1"/>
            </p:cNvSpPr>
            <p:nvPr/>
          </p:nvSpPr>
          <p:spPr bwMode="auto">
            <a:xfrm flipV="1">
              <a:off x="2154" y="1389"/>
              <a:ext cx="156" cy="16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4059" name="Line 36"/>
            <p:cNvSpPr>
              <a:spLocks noChangeShapeType="1"/>
            </p:cNvSpPr>
            <p:nvPr/>
          </p:nvSpPr>
          <p:spPr bwMode="auto">
            <a:xfrm>
              <a:off x="1720" y="1068"/>
              <a:ext cx="0" cy="131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4060" name="Line 37"/>
            <p:cNvSpPr>
              <a:spLocks noChangeShapeType="1"/>
            </p:cNvSpPr>
            <p:nvPr/>
          </p:nvSpPr>
          <p:spPr bwMode="auto">
            <a:xfrm>
              <a:off x="2608" y="1906"/>
              <a:ext cx="0" cy="4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cxnSp>
          <p:nvCxnSpPr>
            <p:cNvPr id="44061" name="AutoShape 38"/>
            <p:cNvCxnSpPr>
              <a:cxnSpLocks noChangeShapeType="1"/>
            </p:cNvCxnSpPr>
            <p:nvPr/>
          </p:nvCxnSpPr>
          <p:spPr bwMode="auto">
            <a:xfrm>
              <a:off x="1720" y="2355"/>
              <a:ext cx="888" cy="0"/>
            </a:xfrm>
            <a:prstGeom prst="straightConnector1">
              <a:avLst/>
            </a:prstGeom>
            <a:noFill/>
            <a:ln w="38100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</p:cxnSp>
        <p:cxnSp>
          <p:nvCxnSpPr>
            <p:cNvPr id="44062" name="AutoShape 41"/>
            <p:cNvCxnSpPr>
              <a:cxnSpLocks noChangeShapeType="1"/>
            </p:cNvCxnSpPr>
            <p:nvPr/>
          </p:nvCxnSpPr>
          <p:spPr bwMode="auto">
            <a:xfrm>
              <a:off x="295" y="1298"/>
              <a:ext cx="1406" cy="0"/>
            </a:xfrm>
            <a:prstGeom prst="straightConnector1">
              <a:avLst/>
            </a:prstGeom>
            <a:noFill/>
            <a:ln w="38100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</p:cxnSp>
        <p:graphicFrame>
          <p:nvGraphicFramePr>
            <p:cNvPr id="44038" name="Object 67"/>
            <p:cNvGraphicFramePr>
              <a:graphicFrameLocks noChangeAspect="1"/>
            </p:cNvGraphicFramePr>
            <p:nvPr/>
          </p:nvGraphicFramePr>
          <p:xfrm>
            <a:off x="1927" y="1979"/>
            <a:ext cx="480" cy="347"/>
          </p:xfrm>
          <a:graphic>
            <a:graphicData uri="http://schemas.openxmlformats.org/presentationml/2006/ole">
              <p:oleObj spid="_x0000_s12294" name="Формула" r:id="rId6" imgW="228600" imgH="164880" progId="Equation.3">
                <p:embed/>
              </p:oleObj>
            </a:graphicData>
          </a:graphic>
        </p:graphicFrame>
        <p:graphicFrame>
          <p:nvGraphicFramePr>
            <p:cNvPr id="44039" name="Object 69"/>
            <p:cNvGraphicFramePr>
              <a:graphicFrameLocks noChangeAspect="1"/>
            </p:cNvGraphicFramePr>
            <p:nvPr/>
          </p:nvGraphicFramePr>
          <p:xfrm>
            <a:off x="801" y="1231"/>
            <a:ext cx="373" cy="481"/>
          </p:xfrm>
          <a:graphic>
            <a:graphicData uri="http://schemas.openxmlformats.org/presentationml/2006/ole">
              <p:oleObj spid="_x0000_s12295" name="Формула" r:id="rId7" imgW="177480" imgH="228600" progId="Equation.3">
                <p:embed/>
              </p:oleObj>
            </a:graphicData>
          </a:graphic>
        </p:graphicFrame>
      </p:grpSp>
      <p:graphicFrame>
        <p:nvGraphicFramePr>
          <p:cNvPr id="44034" name="Object 72"/>
          <p:cNvGraphicFramePr>
            <a:graphicFrameLocks noChangeAspect="1"/>
          </p:cNvGraphicFramePr>
          <p:nvPr/>
        </p:nvGraphicFramePr>
        <p:xfrm>
          <a:off x="5867400" y="1916113"/>
          <a:ext cx="1871663" cy="723900"/>
        </p:xfrm>
        <a:graphic>
          <a:graphicData uri="http://schemas.openxmlformats.org/presentationml/2006/ole">
            <p:oleObj spid="_x0000_s12290" name="Формула" r:id="rId8" imgW="558720" imgH="215640" progId="Equation.3">
              <p:embed/>
            </p:oleObj>
          </a:graphicData>
        </a:graphic>
      </p:graphicFrame>
      <p:graphicFrame>
        <p:nvGraphicFramePr>
          <p:cNvPr id="44035" name="Object 73"/>
          <p:cNvGraphicFramePr>
            <a:graphicFrameLocks noChangeAspect="1"/>
          </p:cNvGraphicFramePr>
          <p:nvPr/>
        </p:nvGraphicFramePr>
        <p:xfrm>
          <a:off x="5724525" y="2636838"/>
          <a:ext cx="1800225" cy="1611312"/>
        </p:xfrm>
        <a:graphic>
          <a:graphicData uri="http://schemas.openxmlformats.org/presentationml/2006/ole">
            <p:oleObj spid="_x0000_s12291" name="Формула" r:id="rId9" imgW="482400" imgH="431640" progId="Equation.3">
              <p:embed/>
            </p:oleObj>
          </a:graphicData>
        </a:graphic>
      </p:graphicFrame>
      <p:graphicFrame>
        <p:nvGraphicFramePr>
          <p:cNvPr id="44036" name="Object 75"/>
          <p:cNvGraphicFramePr>
            <a:graphicFrameLocks noChangeAspect="1"/>
          </p:cNvGraphicFramePr>
          <p:nvPr/>
        </p:nvGraphicFramePr>
        <p:xfrm>
          <a:off x="755650" y="4149725"/>
          <a:ext cx="2808288" cy="874713"/>
        </p:xfrm>
        <a:graphic>
          <a:graphicData uri="http://schemas.openxmlformats.org/presentationml/2006/ole">
            <p:oleObj spid="_x0000_s12292" name="Формула" r:id="rId10" imgW="774360" imgH="241200" progId="Equation.3">
              <p:embed/>
            </p:oleObj>
          </a:graphicData>
        </a:graphic>
      </p:graphicFrame>
      <p:graphicFrame>
        <p:nvGraphicFramePr>
          <p:cNvPr id="44037" name="Object 77"/>
          <p:cNvGraphicFramePr>
            <a:graphicFrameLocks noChangeAspect="1"/>
          </p:cNvGraphicFramePr>
          <p:nvPr/>
        </p:nvGraphicFramePr>
        <p:xfrm>
          <a:off x="1258888" y="5589588"/>
          <a:ext cx="1439862" cy="1089025"/>
        </p:xfrm>
        <a:graphic>
          <a:graphicData uri="http://schemas.openxmlformats.org/presentationml/2006/ole">
            <p:oleObj spid="_x0000_s12293" name="Формула" r:id="rId11" imgW="520560" imgH="393480" progId="Equation.3">
              <p:embed/>
            </p:oleObj>
          </a:graphicData>
        </a:graphic>
      </p:graphicFrame>
      <p:sp>
        <p:nvSpPr>
          <p:cNvPr id="44049" name="TextBox 49"/>
          <p:cNvSpPr txBox="1">
            <a:spLocks noChangeArrowheads="1"/>
          </p:cNvSpPr>
          <p:nvPr/>
        </p:nvSpPr>
        <p:spPr bwMode="auto">
          <a:xfrm>
            <a:off x="3500438" y="5286375"/>
            <a:ext cx="5214937" cy="1077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200" b="1">
                <a:solidFill>
                  <a:srgbClr val="FF0000"/>
                </a:solidFill>
              </a:rPr>
              <a:t>Выполняется только при упругих взаимодействиях.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63" name="Text Box 29"/>
          <p:cNvSpPr txBox="1">
            <a:spLocks noChangeArrowheads="1"/>
          </p:cNvSpPr>
          <p:nvPr/>
        </p:nvSpPr>
        <p:spPr bwMode="auto">
          <a:xfrm>
            <a:off x="755650" y="5084763"/>
            <a:ext cx="2919413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600" b="1" i="1">
                <a:cs typeface="Times New Roman" pitchFamily="18" charset="0"/>
              </a:rPr>
              <a:t>Е</a:t>
            </a:r>
            <a:r>
              <a:rPr lang="ru-RU" sz="2800" b="1">
                <a:latin typeface="Arial" charset="0"/>
              </a:rPr>
              <a:t> – </a:t>
            </a:r>
            <a:r>
              <a:rPr lang="ru-RU" sz="2400" b="1">
                <a:latin typeface="Arial" charset="0"/>
              </a:rPr>
              <a:t>модуль Юнга</a:t>
            </a:r>
          </a:p>
        </p:txBody>
      </p:sp>
      <p:sp>
        <p:nvSpPr>
          <p:cNvPr id="45064" name="Text Box 32"/>
          <p:cNvSpPr txBox="1">
            <a:spLocks noChangeArrowheads="1"/>
          </p:cNvSpPr>
          <p:nvPr/>
        </p:nvSpPr>
        <p:spPr bwMode="auto">
          <a:xfrm>
            <a:off x="3924300" y="4149725"/>
            <a:ext cx="1535113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600" b="1">
                <a:cs typeface="Times New Roman" pitchFamily="18" charset="0"/>
              </a:rPr>
              <a:t>1660 г.</a:t>
            </a:r>
          </a:p>
        </p:txBody>
      </p:sp>
      <p:sp>
        <p:nvSpPr>
          <p:cNvPr id="45065" name="Oval 40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8388350" y="6381750"/>
            <a:ext cx="576263" cy="215900"/>
          </a:xfrm>
          <a:prstGeom prst="ellipse">
            <a:avLst/>
          </a:prstGeom>
          <a:gradFill rotWithShape="1">
            <a:gsLst>
              <a:gs pos="0">
                <a:srgbClr val="FFFFDB"/>
              </a:gs>
              <a:gs pos="100000">
                <a:srgbClr val="A9A991"/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5066" name="Text Box 42"/>
          <p:cNvSpPr txBox="1">
            <a:spLocks noChangeArrowheads="1"/>
          </p:cNvSpPr>
          <p:nvPr/>
        </p:nvSpPr>
        <p:spPr bwMode="auto">
          <a:xfrm>
            <a:off x="2987675" y="0"/>
            <a:ext cx="309562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4000" b="1">
                <a:latin typeface="Arial" charset="0"/>
              </a:rPr>
              <a:t>Закон Гука</a:t>
            </a:r>
          </a:p>
        </p:txBody>
      </p:sp>
      <p:grpSp>
        <p:nvGrpSpPr>
          <p:cNvPr id="2" name="Group 44"/>
          <p:cNvGrpSpPr>
            <a:grpSpLocks/>
          </p:cNvGrpSpPr>
          <p:nvPr/>
        </p:nvGrpSpPr>
        <p:grpSpPr bwMode="auto">
          <a:xfrm>
            <a:off x="900113" y="765175"/>
            <a:ext cx="5710237" cy="1147763"/>
            <a:chOff x="204" y="663"/>
            <a:chExt cx="3597" cy="723"/>
          </a:xfrm>
        </p:grpSpPr>
        <p:sp>
          <p:nvSpPr>
            <p:cNvPr id="45070" name="Text Box 11"/>
            <p:cNvSpPr txBox="1">
              <a:spLocks noChangeArrowheads="1"/>
            </p:cNvSpPr>
            <p:nvPr/>
          </p:nvSpPr>
          <p:spPr bwMode="auto">
            <a:xfrm>
              <a:off x="1021" y="862"/>
              <a:ext cx="278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400" b="1">
                  <a:latin typeface="Arial" charset="0"/>
                </a:rPr>
                <a:t>- </a:t>
              </a:r>
              <a:r>
                <a:rPr lang="ru-RU" sz="2400" b="1">
                  <a:latin typeface="Arial" charset="0"/>
                </a:rPr>
                <a:t>механическое напряжение</a:t>
              </a:r>
            </a:p>
          </p:txBody>
        </p:sp>
        <p:graphicFrame>
          <p:nvGraphicFramePr>
            <p:cNvPr id="45062" name="Object 43"/>
            <p:cNvGraphicFramePr>
              <a:graphicFrameLocks noChangeAspect="1"/>
            </p:cNvGraphicFramePr>
            <p:nvPr/>
          </p:nvGraphicFramePr>
          <p:xfrm>
            <a:off x="204" y="663"/>
            <a:ext cx="817" cy="723"/>
          </p:xfrm>
          <a:graphic>
            <a:graphicData uri="http://schemas.openxmlformats.org/presentationml/2006/ole">
              <p:oleObj spid="_x0000_s13318" name="Формула" r:id="rId4" imgW="444240" imgH="393480" progId="Equation.3">
                <p:embed/>
              </p:oleObj>
            </a:graphicData>
          </a:graphic>
        </p:graphicFrame>
      </p:grpSp>
      <p:graphicFrame>
        <p:nvGraphicFramePr>
          <p:cNvPr id="45058" name="Object 45"/>
          <p:cNvGraphicFramePr>
            <a:graphicFrameLocks noChangeAspect="1"/>
          </p:cNvGraphicFramePr>
          <p:nvPr/>
        </p:nvGraphicFramePr>
        <p:xfrm>
          <a:off x="2843213" y="1722438"/>
          <a:ext cx="2520950" cy="1069975"/>
        </p:xfrm>
        <a:graphic>
          <a:graphicData uri="http://schemas.openxmlformats.org/presentationml/2006/ole">
            <p:oleObj spid="_x0000_s13314" name="Формула" r:id="rId5" imgW="927000" imgH="393480" progId="Equation.3">
              <p:embed/>
            </p:oleObj>
          </a:graphicData>
        </a:graphic>
      </p:graphicFrame>
      <p:grpSp>
        <p:nvGrpSpPr>
          <p:cNvPr id="3" name="Group 47"/>
          <p:cNvGrpSpPr>
            <a:grpSpLocks/>
          </p:cNvGrpSpPr>
          <p:nvPr/>
        </p:nvGrpSpPr>
        <p:grpSpPr bwMode="auto">
          <a:xfrm>
            <a:off x="250825" y="2636838"/>
            <a:ext cx="8642350" cy="1331912"/>
            <a:chOff x="158" y="1661"/>
            <a:chExt cx="5444" cy="839"/>
          </a:xfrm>
        </p:grpSpPr>
        <p:sp>
          <p:nvSpPr>
            <p:cNvPr id="45069" name="Text Box 18"/>
            <p:cNvSpPr txBox="1">
              <a:spLocks noChangeArrowheads="1"/>
            </p:cNvSpPr>
            <p:nvPr/>
          </p:nvSpPr>
          <p:spPr bwMode="auto">
            <a:xfrm>
              <a:off x="567" y="1752"/>
              <a:ext cx="5035" cy="7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ru-RU" sz="2400">
                  <a:cs typeface="Times New Roman" pitchFamily="18" charset="0"/>
                </a:rPr>
                <a:t>- </a:t>
              </a:r>
              <a:r>
                <a:rPr lang="ru-RU" sz="2400" b="1">
                  <a:latin typeface="Arial" charset="0"/>
                </a:rPr>
                <a:t>предел прочности – максимальное  механическое напряжение, которое выдерживает данное вещество</a:t>
              </a:r>
            </a:p>
          </p:txBody>
        </p:sp>
        <p:graphicFrame>
          <p:nvGraphicFramePr>
            <p:cNvPr id="45061" name="Object 46"/>
            <p:cNvGraphicFramePr>
              <a:graphicFrameLocks noChangeAspect="1"/>
            </p:cNvGraphicFramePr>
            <p:nvPr/>
          </p:nvGraphicFramePr>
          <p:xfrm>
            <a:off x="158" y="1661"/>
            <a:ext cx="409" cy="523"/>
          </p:xfrm>
          <a:graphic>
            <a:graphicData uri="http://schemas.openxmlformats.org/presentationml/2006/ole">
              <p:oleObj spid="_x0000_s13317" name="Формула" r:id="rId6" imgW="241200" imgH="228600" progId="Equation.3">
                <p:embed/>
              </p:oleObj>
            </a:graphicData>
          </a:graphic>
        </p:graphicFrame>
      </p:grpSp>
      <p:graphicFrame>
        <p:nvGraphicFramePr>
          <p:cNvPr id="45059" name="Object 49"/>
          <p:cNvGraphicFramePr>
            <a:graphicFrameLocks noChangeAspect="1"/>
          </p:cNvGraphicFramePr>
          <p:nvPr/>
        </p:nvGraphicFramePr>
        <p:xfrm>
          <a:off x="900113" y="4149725"/>
          <a:ext cx="1873250" cy="709613"/>
        </p:xfrm>
        <a:graphic>
          <a:graphicData uri="http://schemas.openxmlformats.org/presentationml/2006/ole">
            <p:oleObj spid="_x0000_s13315" name="Формула" r:id="rId7" imgW="469800" imgH="177480" progId="Equation.3">
              <p:embed/>
            </p:oleObj>
          </a:graphicData>
        </a:graphic>
      </p:graphicFrame>
      <p:graphicFrame>
        <p:nvGraphicFramePr>
          <p:cNvPr id="45060" name="Object 50"/>
          <p:cNvGraphicFramePr>
            <a:graphicFrameLocks noChangeAspect="1"/>
          </p:cNvGraphicFramePr>
          <p:nvPr/>
        </p:nvGraphicFramePr>
        <p:xfrm>
          <a:off x="2771775" y="5876925"/>
          <a:ext cx="1871663" cy="706438"/>
        </p:xfrm>
        <a:graphic>
          <a:graphicData uri="http://schemas.openxmlformats.org/presentationml/2006/ole">
            <p:oleObj spid="_x0000_s13316" name="Формула" r:id="rId8" imgW="571320" imgH="2156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0"/>
          <p:cNvGrpSpPr>
            <a:grpSpLocks/>
          </p:cNvGrpSpPr>
          <p:nvPr/>
        </p:nvGrpSpPr>
        <p:grpSpPr bwMode="auto">
          <a:xfrm>
            <a:off x="3995738" y="1268413"/>
            <a:ext cx="2016125" cy="2376487"/>
            <a:chOff x="2517" y="1706"/>
            <a:chExt cx="1270" cy="1497"/>
          </a:xfrm>
        </p:grpSpPr>
        <p:sp>
          <p:nvSpPr>
            <p:cNvPr id="46112" name="Rectangle 21"/>
            <p:cNvSpPr>
              <a:spLocks noChangeArrowheads="1"/>
            </p:cNvSpPr>
            <p:nvPr/>
          </p:nvSpPr>
          <p:spPr bwMode="auto">
            <a:xfrm>
              <a:off x="2517" y="1706"/>
              <a:ext cx="1270" cy="91"/>
            </a:xfrm>
            <a:prstGeom prst="rect">
              <a:avLst/>
            </a:prstGeom>
            <a:solidFill>
              <a:schemeClr val="bg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grpSp>
          <p:nvGrpSpPr>
            <p:cNvPr id="3" name="Group 22"/>
            <p:cNvGrpSpPr>
              <a:grpSpLocks/>
            </p:cNvGrpSpPr>
            <p:nvPr/>
          </p:nvGrpSpPr>
          <p:grpSpPr bwMode="auto">
            <a:xfrm>
              <a:off x="2971" y="2341"/>
              <a:ext cx="408" cy="499"/>
              <a:chOff x="2880" y="2160"/>
              <a:chExt cx="454" cy="1270"/>
            </a:xfrm>
          </p:grpSpPr>
          <p:sp>
            <p:nvSpPr>
              <p:cNvPr id="46128" name="Line 23"/>
              <p:cNvSpPr>
                <a:spLocks noChangeShapeType="1"/>
              </p:cNvSpPr>
              <p:nvPr/>
            </p:nvSpPr>
            <p:spPr bwMode="auto">
              <a:xfrm>
                <a:off x="2880" y="2160"/>
                <a:ext cx="454" cy="136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6129" name="Line 24"/>
              <p:cNvSpPr>
                <a:spLocks noChangeShapeType="1"/>
              </p:cNvSpPr>
              <p:nvPr/>
            </p:nvSpPr>
            <p:spPr bwMode="auto">
              <a:xfrm flipH="1">
                <a:off x="2880" y="2296"/>
                <a:ext cx="454" cy="227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6130" name="Line 25"/>
              <p:cNvSpPr>
                <a:spLocks noChangeShapeType="1"/>
              </p:cNvSpPr>
              <p:nvPr/>
            </p:nvSpPr>
            <p:spPr bwMode="auto">
              <a:xfrm>
                <a:off x="2880" y="2523"/>
                <a:ext cx="454" cy="181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6131" name="Line 26"/>
              <p:cNvSpPr>
                <a:spLocks noChangeShapeType="1"/>
              </p:cNvSpPr>
              <p:nvPr/>
            </p:nvSpPr>
            <p:spPr bwMode="auto">
              <a:xfrm flipH="1">
                <a:off x="2880" y="2704"/>
                <a:ext cx="454" cy="182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6132" name="Line 27"/>
              <p:cNvSpPr>
                <a:spLocks noChangeShapeType="1"/>
              </p:cNvSpPr>
              <p:nvPr/>
            </p:nvSpPr>
            <p:spPr bwMode="auto">
              <a:xfrm>
                <a:off x="2880" y="2886"/>
                <a:ext cx="408" cy="181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6133" name="Line 28"/>
              <p:cNvSpPr>
                <a:spLocks noChangeShapeType="1"/>
              </p:cNvSpPr>
              <p:nvPr/>
            </p:nvSpPr>
            <p:spPr bwMode="auto">
              <a:xfrm flipH="1">
                <a:off x="2880" y="3067"/>
                <a:ext cx="408" cy="182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6134" name="Line 29"/>
              <p:cNvSpPr>
                <a:spLocks noChangeShapeType="1"/>
              </p:cNvSpPr>
              <p:nvPr/>
            </p:nvSpPr>
            <p:spPr bwMode="auto">
              <a:xfrm>
                <a:off x="2880" y="3249"/>
                <a:ext cx="454" cy="181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4" name="Group 30"/>
            <p:cNvGrpSpPr>
              <a:grpSpLocks/>
            </p:cNvGrpSpPr>
            <p:nvPr/>
          </p:nvGrpSpPr>
          <p:grpSpPr bwMode="auto">
            <a:xfrm>
              <a:off x="3016" y="1797"/>
              <a:ext cx="227" cy="544"/>
              <a:chOff x="3016" y="1797"/>
              <a:chExt cx="227" cy="544"/>
            </a:xfrm>
          </p:grpSpPr>
          <p:sp>
            <p:nvSpPr>
              <p:cNvPr id="46120" name="Line 31"/>
              <p:cNvSpPr>
                <a:spLocks noChangeShapeType="1"/>
              </p:cNvSpPr>
              <p:nvPr/>
            </p:nvSpPr>
            <p:spPr bwMode="auto">
              <a:xfrm>
                <a:off x="3016" y="1797"/>
                <a:ext cx="227" cy="53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6121" name="Line 32"/>
              <p:cNvSpPr>
                <a:spLocks noChangeShapeType="1"/>
              </p:cNvSpPr>
              <p:nvPr/>
            </p:nvSpPr>
            <p:spPr bwMode="auto">
              <a:xfrm flipH="1">
                <a:off x="3016" y="1850"/>
                <a:ext cx="227" cy="9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6122" name="Line 33"/>
              <p:cNvSpPr>
                <a:spLocks noChangeShapeType="1"/>
              </p:cNvSpPr>
              <p:nvPr/>
            </p:nvSpPr>
            <p:spPr bwMode="auto">
              <a:xfrm>
                <a:off x="3016" y="1940"/>
                <a:ext cx="227" cy="71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6123" name="Line 34"/>
              <p:cNvSpPr>
                <a:spLocks noChangeShapeType="1"/>
              </p:cNvSpPr>
              <p:nvPr/>
            </p:nvSpPr>
            <p:spPr bwMode="auto">
              <a:xfrm flipH="1">
                <a:off x="3016" y="2011"/>
                <a:ext cx="227" cy="71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6124" name="Line 35"/>
              <p:cNvSpPr>
                <a:spLocks noChangeShapeType="1"/>
              </p:cNvSpPr>
              <p:nvPr/>
            </p:nvSpPr>
            <p:spPr bwMode="auto">
              <a:xfrm>
                <a:off x="3016" y="2082"/>
                <a:ext cx="204" cy="71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6125" name="Line 36"/>
              <p:cNvSpPr>
                <a:spLocks noChangeShapeType="1"/>
              </p:cNvSpPr>
              <p:nvPr/>
            </p:nvSpPr>
            <p:spPr bwMode="auto">
              <a:xfrm flipH="1">
                <a:off x="3016" y="2153"/>
                <a:ext cx="204" cy="72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6126" name="Line 37"/>
              <p:cNvSpPr>
                <a:spLocks noChangeShapeType="1"/>
              </p:cNvSpPr>
              <p:nvPr/>
            </p:nvSpPr>
            <p:spPr bwMode="auto">
              <a:xfrm>
                <a:off x="3016" y="2225"/>
                <a:ext cx="227" cy="71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6127" name="Line 38"/>
              <p:cNvSpPr>
                <a:spLocks noChangeShapeType="1"/>
              </p:cNvSpPr>
              <p:nvPr/>
            </p:nvSpPr>
            <p:spPr bwMode="auto">
              <a:xfrm flipH="1">
                <a:off x="3061" y="2296"/>
                <a:ext cx="182" cy="45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46115" name="Line 39"/>
            <p:cNvSpPr>
              <a:spLocks noChangeShapeType="1"/>
            </p:cNvSpPr>
            <p:nvPr/>
          </p:nvSpPr>
          <p:spPr bwMode="auto">
            <a:xfrm>
              <a:off x="2971" y="2341"/>
              <a:ext cx="181" cy="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6116" name="Rectangle 40"/>
            <p:cNvSpPr>
              <a:spLocks noChangeArrowheads="1"/>
            </p:cNvSpPr>
            <p:nvPr/>
          </p:nvSpPr>
          <p:spPr bwMode="auto">
            <a:xfrm>
              <a:off x="3061" y="2976"/>
              <a:ext cx="318" cy="227"/>
            </a:xfrm>
            <a:prstGeom prst="rect">
              <a:avLst/>
            </a:prstGeom>
            <a:solidFill>
              <a:srgbClr val="EAEAEA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6117" name="Line 41"/>
            <p:cNvSpPr>
              <a:spLocks noChangeShapeType="1"/>
            </p:cNvSpPr>
            <p:nvPr/>
          </p:nvSpPr>
          <p:spPr bwMode="auto">
            <a:xfrm flipH="1">
              <a:off x="3198" y="2840"/>
              <a:ext cx="181" cy="136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6118" name="Rectangle 42"/>
            <p:cNvSpPr>
              <a:spLocks noChangeArrowheads="1"/>
            </p:cNvSpPr>
            <p:nvPr/>
          </p:nvSpPr>
          <p:spPr bwMode="auto">
            <a:xfrm>
              <a:off x="2608" y="1928"/>
              <a:ext cx="347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3200" b="1">
                  <a:latin typeface="Arial" charset="0"/>
                </a:rPr>
                <a:t>k</a:t>
              </a:r>
              <a:r>
                <a:rPr lang="en-US" sz="2000" b="1">
                  <a:latin typeface="Arial" charset="0"/>
                </a:rPr>
                <a:t>1</a:t>
              </a:r>
              <a:endParaRPr lang="ru-RU" sz="2000" b="1">
                <a:latin typeface="Arial" charset="0"/>
              </a:endParaRPr>
            </a:p>
          </p:txBody>
        </p:sp>
        <p:sp>
          <p:nvSpPr>
            <p:cNvPr id="46119" name="Rectangle 43"/>
            <p:cNvSpPr>
              <a:spLocks noChangeArrowheads="1"/>
            </p:cNvSpPr>
            <p:nvPr/>
          </p:nvSpPr>
          <p:spPr bwMode="auto">
            <a:xfrm>
              <a:off x="2608" y="2478"/>
              <a:ext cx="347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3200" b="1">
                  <a:latin typeface="Arial" charset="0"/>
                </a:rPr>
                <a:t>k</a:t>
              </a:r>
              <a:r>
                <a:rPr lang="en-US" sz="2000" b="1">
                  <a:latin typeface="Arial" charset="0"/>
                </a:rPr>
                <a:t>2</a:t>
              </a:r>
              <a:endParaRPr lang="ru-RU" sz="2000" b="1">
                <a:latin typeface="Arial" charset="0"/>
              </a:endParaRPr>
            </a:p>
          </p:txBody>
        </p:sp>
      </p:grpSp>
      <p:grpSp>
        <p:nvGrpSpPr>
          <p:cNvPr id="5" name="Group 44"/>
          <p:cNvGrpSpPr>
            <a:grpSpLocks/>
          </p:cNvGrpSpPr>
          <p:nvPr/>
        </p:nvGrpSpPr>
        <p:grpSpPr bwMode="auto">
          <a:xfrm>
            <a:off x="6434138" y="1268413"/>
            <a:ext cx="2709862" cy="1512887"/>
            <a:chOff x="3969" y="1706"/>
            <a:chExt cx="1707" cy="953"/>
          </a:xfrm>
        </p:grpSpPr>
        <p:grpSp>
          <p:nvGrpSpPr>
            <p:cNvPr id="6" name="Group 45"/>
            <p:cNvGrpSpPr>
              <a:grpSpLocks/>
            </p:cNvGrpSpPr>
            <p:nvPr/>
          </p:nvGrpSpPr>
          <p:grpSpPr bwMode="auto">
            <a:xfrm>
              <a:off x="4150" y="1706"/>
              <a:ext cx="1270" cy="953"/>
              <a:chOff x="4332" y="1706"/>
              <a:chExt cx="1270" cy="953"/>
            </a:xfrm>
          </p:grpSpPr>
          <p:sp>
            <p:nvSpPr>
              <p:cNvPr id="46092" name="Rectangle 46"/>
              <p:cNvSpPr>
                <a:spLocks noChangeArrowheads="1"/>
              </p:cNvSpPr>
              <p:nvPr/>
            </p:nvSpPr>
            <p:spPr bwMode="auto">
              <a:xfrm>
                <a:off x="4332" y="1706"/>
                <a:ext cx="1270" cy="91"/>
              </a:xfrm>
              <a:prstGeom prst="rect">
                <a:avLst/>
              </a:prstGeom>
              <a:solidFill>
                <a:schemeClr val="bg2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grpSp>
            <p:nvGrpSpPr>
              <p:cNvPr id="7" name="Group 47"/>
              <p:cNvGrpSpPr>
                <a:grpSpLocks/>
              </p:cNvGrpSpPr>
              <p:nvPr/>
            </p:nvGrpSpPr>
            <p:grpSpPr bwMode="auto">
              <a:xfrm>
                <a:off x="4513" y="1797"/>
                <a:ext cx="227" cy="499"/>
                <a:chOff x="2880" y="2160"/>
                <a:chExt cx="454" cy="1270"/>
              </a:xfrm>
            </p:grpSpPr>
            <p:sp>
              <p:nvSpPr>
                <p:cNvPr id="46105" name="Line 48"/>
                <p:cNvSpPr>
                  <a:spLocks noChangeShapeType="1"/>
                </p:cNvSpPr>
                <p:nvPr/>
              </p:nvSpPr>
              <p:spPr bwMode="auto">
                <a:xfrm>
                  <a:off x="2880" y="2160"/>
                  <a:ext cx="454" cy="136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46106" name="Line 49"/>
                <p:cNvSpPr>
                  <a:spLocks noChangeShapeType="1"/>
                </p:cNvSpPr>
                <p:nvPr/>
              </p:nvSpPr>
              <p:spPr bwMode="auto">
                <a:xfrm flipH="1">
                  <a:off x="2880" y="2296"/>
                  <a:ext cx="454" cy="227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46107" name="Line 50"/>
                <p:cNvSpPr>
                  <a:spLocks noChangeShapeType="1"/>
                </p:cNvSpPr>
                <p:nvPr/>
              </p:nvSpPr>
              <p:spPr bwMode="auto">
                <a:xfrm>
                  <a:off x="2880" y="2523"/>
                  <a:ext cx="454" cy="181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46108" name="Line 51"/>
                <p:cNvSpPr>
                  <a:spLocks noChangeShapeType="1"/>
                </p:cNvSpPr>
                <p:nvPr/>
              </p:nvSpPr>
              <p:spPr bwMode="auto">
                <a:xfrm flipH="1">
                  <a:off x="2880" y="2704"/>
                  <a:ext cx="454" cy="182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46109" name="Line 52"/>
                <p:cNvSpPr>
                  <a:spLocks noChangeShapeType="1"/>
                </p:cNvSpPr>
                <p:nvPr/>
              </p:nvSpPr>
              <p:spPr bwMode="auto">
                <a:xfrm>
                  <a:off x="2880" y="2886"/>
                  <a:ext cx="408" cy="181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46110" name="Line 53"/>
                <p:cNvSpPr>
                  <a:spLocks noChangeShapeType="1"/>
                </p:cNvSpPr>
                <p:nvPr/>
              </p:nvSpPr>
              <p:spPr bwMode="auto">
                <a:xfrm flipH="1">
                  <a:off x="2880" y="3067"/>
                  <a:ext cx="408" cy="182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46111" name="Line 54"/>
                <p:cNvSpPr>
                  <a:spLocks noChangeShapeType="1"/>
                </p:cNvSpPr>
                <p:nvPr/>
              </p:nvSpPr>
              <p:spPr bwMode="auto">
                <a:xfrm>
                  <a:off x="2880" y="3249"/>
                  <a:ext cx="454" cy="181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8" name="Group 55"/>
              <p:cNvGrpSpPr>
                <a:grpSpLocks/>
              </p:cNvGrpSpPr>
              <p:nvPr/>
            </p:nvGrpSpPr>
            <p:grpSpPr bwMode="auto">
              <a:xfrm>
                <a:off x="5103" y="1797"/>
                <a:ext cx="408" cy="499"/>
                <a:chOff x="2880" y="2160"/>
                <a:chExt cx="454" cy="1270"/>
              </a:xfrm>
            </p:grpSpPr>
            <p:sp>
              <p:nvSpPr>
                <p:cNvPr id="46098" name="Line 56"/>
                <p:cNvSpPr>
                  <a:spLocks noChangeShapeType="1"/>
                </p:cNvSpPr>
                <p:nvPr/>
              </p:nvSpPr>
              <p:spPr bwMode="auto">
                <a:xfrm>
                  <a:off x="2880" y="2160"/>
                  <a:ext cx="454" cy="136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46099" name="Line 57"/>
                <p:cNvSpPr>
                  <a:spLocks noChangeShapeType="1"/>
                </p:cNvSpPr>
                <p:nvPr/>
              </p:nvSpPr>
              <p:spPr bwMode="auto">
                <a:xfrm flipH="1">
                  <a:off x="2880" y="2296"/>
                  <a:ext cx="454" cy="227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46100" name="Line 58"/>
                <p:cNvSpPr>
                  <a:spLocks noChangeShapeType="1"/>
                </p:cNvSpPr>
                <p:nvPr/>
              </p:nvSpPr>
              <p:spPr bwMode="auto">
                <a:xfrm>
                  <a:off x="2880" y="2523"/>
                  <a:ext cx="454" cy="181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46101" name="Line 59"/>
                <p:cNvSpPr>
                  <a:spLocks noChangeShapeType="1"/>
                </p:cNvSpPr>
                <p:nvPr/>
              </p:nvSpPr>
              <p:spPr bwMode="auto">
                <a:xfrm flipH="1">
                  <a:off x="2880" y="2704"/>
                  <a:ext cx="454" cy="182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46102" name="Line 60"/>
                <p:cNvSpPr>
                  <a:spLocks noChangeShapeType="1"/>
                </p:cNvSpPr>
                <p:nvPr/>
              </p:nvSpPr>
              <p:spPr bwMode="auto">
                <a:xfrm>
                  <a:off x="2880" y="2886"/>
                  <a:ext cx="408" cy="181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46103" name="Line 61"/>
                <p:cNvSpPr>
                  <a:spLocks noChangeShapeType="1"/>
                </p:cNvSpPr>
                <p:nvPr/>
              </p:nvSpPr>
              <p:spPr bwMode="auto">
                <a:xfrm flipH="1">
                  <a:off x="2880" y="3067"/>
                  <a:ext cx="408" cy="182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46104" name="Line 62"/>
                <p:cNvSpPr>
                  <a:spLocks noChangeShapeType="1"/>
                </p:cNvSpPr>
                <p:nvPr/>
              </p:nvSpPr>
              <p:spPr bwMode="auto">
                <a:xfrm>
                  <a:off x="2880" y="3249"/>
                  <a:ext cx="454" cy="181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sp>
            <p:nvSpPr>
              <p:cNvPr id="46095" name="Rectangle 63"/>
              <p:cNvSpPr>
                <a:spLocks noChangeArrowheads="1"/>
              </p:cNvSpPr>
              <p:nvPr/>
            </p:nvSpPr>
            <p:spPr bwMode="auto">
              <a:xfrm>
                <a:off x="4830" y="2432"/>
                <a:ext cx="318" cy="227"/>
              </a:xfrm>
              <a:prstGeom prst="rect">
                <a:avLst/>
              </a:prstGeom>
              <a:solidFill>
                <a:srgbClr val="EAEAEA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46096" name="Line 64"/>
              <p:cNvSpPr>
                <a:spLocks noChangeShapeType="1"/>
              </p:cNvSpPr>
              <p:nvPr/>
            </p:nvSpPr>
            <p:spPr bwMode="auto">
              <a:xfrm>
                <a:off x="4513" y="2296"/>
                <a:ext cx="1043" cy="0"/>
              </a:xfrm>
              <a:prstGeom prst="line">
                <a:avLst/>
              </a:prstGeom>
              <a:noFill/>
              <a:ln w="7620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6097" name="Line 65"/>
              <p:cNvSpPr>
                <a:spLocks noChangeShapeType="1"/>
              </p:cNvSpPr>
              <p:nvPr/>
            </p:nvSpPr>
            <p:spPr bwMode="auto">
              <a:xfrm>
                <a:off x="4967" y="2296"/>
                <a:ext cx="0" cy="136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46090" name="Text Box 66"/>
            <p:cNvSpPr txBox="1">
              <a:spLocks noChangeArrowheads="1"/>
            </p:cNvSpPr>
            <p:nvPr/>
          </p:nvSpPr>
          <p:spPr bwMode="auto">
            <a:xfrm>
              <a:off x="3969" y="1842"/>
              <a:ext cx="347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3200" b="1">
                  <a:latin typeface="Arial" charset="0"/>
                </a:rPr>
                <a:t>k</a:t>
              </a:r>
              <a:r>
                <a:rPr lang="en-US" sz="2000" b="1">
                  <a:latin typeface="Arial" charset="0"/>
                </a:rPr>
                <a:t>1</a:t>
              </a:r>
              <a:endParaRPr lang="ru-RU" sz="2000" b="1">
                <a:latin typeface="Arial" charset="0"/>
              </a:endParaRPr>
            </a:p>
          </p:txBody>
        </p:sp>
        <p:sp>
          <p:nvSpPr>
            <p:cNvPr id="46091" name="Rectangle 67"/>
            <p:cNvSpPr>
              <a:spLocks noChangeArrowheads="1"/>
            </p:cNvSpPr>
            <p:nvPr/>
          </p:nvSpPr>
          <p:spPr bwMode="auto">
            <a:xfrm>
              <a:off x="5329" y="1837"/>
              <a:ext cx="347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3200" b="1">
                  <a:latin typeface="Arial" charset="0"/>
                </a:rPr>
                <a:t>k</a:t>
              </a:r>
              <a:r>
                <a:rPr lang="en-US" sz="2000" b="1">
                  <a:latin typeface="Arial" charset="0"/>
                </a:rPr>
                <a:t>2</a:t>
              </a:r>
              <a:endParaRPr lang="ru-RU" sz="2000" b="1">
                <a:latin typeface="Arial" charset="0"/>
              </a:endParaRPr>
            </a:p>
          </p:txBody>
        </p:sp>
      </p:grpSp>
      <p:sp>
        <p:nvSpPr>
          <p:cNvPr id="46087" name="Oval 74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8388350" y="6381750"/>
            <a:ext cx="576263" cy="215900"/>
          </a:xfrm>
          <a:prstGeom prst="ellipse">
            <a:avLst/>
          </a:prstGeom>
          <a:gradFill rotWithShape="1">
            <a:gsLst>
              <a:gs pos="0">
                <a:srgbClr val="FFFFDB"/>
              </a:gs>
              <a:gs pos="100000">
                <a:srgbClr val="A9A991"/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graphicFrame>
        <p:nvGraphicFramePr>
          <p:cNvPr id="46082" name="Object 75"/>
          <p:cNvGraphicFramePr>
            <a:graphicFrameLocks noChangeAspect="1"/>
          </p:cNvGraphicFramePr>
          <p:nvPr>
            <p:ph idx="4294967295"/>
          </p:nvPr>
        </p:nvGraphicFramePr>
        <p:xfrm>
          <a:off x="395288" y="981075"/>
          <a:ext cx="2436812" cy="4967288"/>
        </p:xfrm>
        <a:graphic>
          <a:graphicData uri="http://schemas.openxmlformats.org/presentationml/2006/ole">
            <p:oleObj spid="_x0000_s14338" name="Формула" r:id="rId4" imgW="672840" imgH="1371600" progId="Equation.3">
              <p:embed/>
            </p:oleObj>
          </a:graphicData>
        </a:graphic>
      </p:graphicFrame>
      <p:sp>
        <p:nvSpPr>
          <p:cNvPr id="46088" name="Text Box 78"/>
          <p:cNvSpPr txBox="1">
            <a:spLocks noChangeArrowheads="1"/>
          </p:cNvSpPr>
          <p:nvPr/>
        </p:nvSpPr>
        <p:spPr bwMode="auto">
          <a:xfrm>
            <a:off x="2987675" y="0"/>
            <a:ext cx="309562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4000" b="1">
                <a:latin typeface="Arial" charset="0"/>
              </a:rPr>
              <a:t>Закон Гука</a:t>
            </a:r>
          </a:p>
        </p:txBody>
      </p:sp>
      <p:graphicFrame>
        <p:nvGraphicFramePr>
          <p:cNvPr id="46083" name="Object 79"/>
          <p:cNvGraphicFramePr>
            <a:graphicFrameLocks noChangeAspect="1"/>
          </p:cNvGraphicFramePr>
          <p:nvPr/>
        </p:nvGraphicFramePr>
        <p:xfrm>
          <a:off x="3924300" y="3933825"/>
          <a:ext cx="1871663" cy="1157288"/>
        </p:xfrm>
        <a:graphic>
          <a:graphicData uri="http://schemas.openxmlformats.org/presentationml/2006/ole">
            <p:oleObj spid="_x0000_s14339" name="Формула" r:id="rId5" imgW="698400" imgH="431640" progId="Equation.3">
              <p:embed/>
            </p:oleObj>
          </a:graphicData>
        </a:graphic>
      </p:graphicFrame>
      <p:graphicFrame>
        <p:nvGraphicFramePr>
          <p:cNvPr id="46084" name="Object 80"/>
          <p:cNvGraphicFramePr>
            <a:graphicFrameLocks noChangeAspect="1"/>
          </p:cNvGraphicFramePr>
          <p:nvPr/>
        </p:nvGraphicFramePr>
        <p:xfrm>
          <a:off x="6877050" y="3357563"/>
          <a:ext cx="1770063" cy="577850"/>
        </p:xfrm>
        <a:graphic>
          <a:graphicData uri="http://schemas.openxmlformats.org/presentationml/2006/ole">
            <p:oleObj spid="_x0000_s14340" name="Формула" r:id="rId6" imgW="660240" imgH="2156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7" name="Oval 25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8388350" y="6381750"/>
            <a:ext cx="576263" cy="215900"/>
          </a:xfrm>
          <a:prstGeom prst="ellipse">
            <a:avLst/>
          </a:prstGeom>
          <a:gradFill rotWithShape="1">
            <a:gsLst>
              <a:gs pos="0">
                <a:srgbClr val="FFFFDB"/>
              </a:gs>
              <a:gs pos="100000">
                <a:srgbClr val="A9A991"/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7108" name="Text Box 27"/>
          <p:cNvSpPr txBox="1">
            <a:spLocks noChangeArrowheads="1"/>
          </p:cNvSpPr>
          <p:nvPr/>
        </p:nvSpPr>
        <p:spPr bwMode="auto">
          <a:xfrm>
            <a:off x="1671638" y="9525"/>
            <a:ext cx="6116637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4000" b="1">
                <a:latin typeface="Arial" charset="0"/>
              </a:rPr>
              <a:t>Диаграмма растяжений</a:t>
            </a:r>
          </a:p>
        </p:txBody>
      </p:sp>
      <p:grpSp>
        <p:nvGrpSpPr>
          <p:cNvPr id="2" name="Group 32"/>
          <p:cNvGrpSpPr>
            <a:grpSpLocks/>
          </p:cNvGrpSpPr>
          <p:nvPr/>
        </p:nvGrpSpPr>
        <p:grpSpPr bwMode="auto">
          <a:xfrm>
            <a:off x="323850" y="1052513"/>
            <a:ext cx="8064500" cy="4892675"/>
            <a:chOff x="204" y="1071"/>
            <a:chExt cx="5080" cy="3082"/>
          </a:xfrm>
        </p:grpSpPr>
        <p:sp>
          <p:nvSpPr>
            <p:cNvPr id="47110" name="Freeform 30"/>
            <p:cNvSpPr>
              <a:spLocks/>
            </p:cNvSpPr>
            <p:nvPr/>
          </p:nvSpPr>
          <p:spPr bwMode="auto">
            <a:xfrm>
              <a:off x="612" y="2001"/>
              <a:ext cx="3674" cy="1792"/>
            </a:xfrm>
            <a:custGeom>
              <a:avLst/>
              <a:gdLst>
                <a:gd name="T0" fmla="*/ 0 w 3674"/>
                <a:gd name="T1" fmla="*/ 1792 h 1792"/>
                <a:gd name="T2" fmla="*/ 680 w 3674"/>
                <a:gd name="T3" fmla="*/ 749 h 1792"/>
                <a:gd name="T4" fmla="*/ 1542 w 3674"/>
                <a:gd name="T5" fmla="*/ 477 h 1792"/>
                <a:gd name="T6" fmla="*/ 2812 w 3674"/>
                <a:gd name="T7" fmla="*/ 386 h 1792"/>
                <a:gd name="T8" fmla="*/ 3311 w 3674"/>
                <a:gd name="T9" fmla="*/ 23 h 1792"/>
                <a:gd name="T10" fmla="*/ 3674 w 3674"/>
                <a:gd name="T11" fmla="*/ 250 h 179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3674"/>
                <a:gd name="T19" fmla="*/ 0 h 1792"/>
                <a:gd name="T20" fmla="*/ 3674 w 3674"/>
                <a:gd name="T21" fmla="*/ 1792 h 1792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3674" h="1792">
                  <a:moveTo>
                    <a:pt x="0" y="1792"/>
                  </a:moveTo>
                  <a:cubicBezTo>
                    <a:pt x="211" y="1380"/>
                    <a:pt x="423" y="968"/>
                    <a:pt x="680" y="749"/>
                  </a:cubicBezTo>
                  <a:cubicBezTo>
                    <a:pt x="937" y="530"/>
                    <a:pt x="1187" y="537"/>
                    <a:pt x="1542" y="477"/>
                  </a:cubicBezTo>
                  <a:cubicBezTo>
                    <a:pt x="1897" y="417"/>
                    <a:pt x="2517" y="462"/>
                    <a:pt x="2812" y="386"/>
                  </a:cubicBezTo>
                  <a:cubicBezTo>
                    <a:pt x="3107" y="310"/>
                    <a:pt x="3167" y="46"/>
                    <a:pt x="3311" y="23"/>
                  </a:cubicBezTo>
                  <a:cubicBezTo>
                    <a:pt x="3455" y="0"/>
                    <a:pt x="3564" y="125"/>
                    <a:pt x="3674" y="250"/>
                  </a:cubicBezTo>
                </a:path>
              </a:pathLst>
            </a:custGeom>
            <a:noFill/>
            <a:ln w="57150" cmpd="sng">
              <a:solidFill>
                <a:schemeClr val="accent2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grpSp>
          <p:nvGrpSpPr>
            <p:cNvPr id="3" name="Group 4"/>
            <p:cNvGrpSpPr>
              <a:grpSpLocks/>
            </p:cNvGrpSpPr>
            <p:nvPr/>
          </p:nvGrpSpPr>
          <p:grpSpPr bwMode="auto">
            <a:xfrm>
              <a:off x="618" y="1207"/>
              <a:ext cx="4660" cy="2586"/>
              <a:chOff x="340" y="1207"/>
              <a:chExt cx="4309" cy="2767"/>
            </a:xfrm>
          </p:grpSpPr>
          <p:sp>
            <p:nvSpPr>
              <p:cNvPr id="47125" name="Line 5"/>
              <p:cNvSpPr>
                <a:spLocks noChangeShapeType="1"/>
              </p:cNvSpPr>
              <p:nvPr/>
            </p:nvSpPr>
            <p:spPr bwMode="auto">
              <a:xfrm flipV="1">
                <a:off x="340" y="1207"/>
                <a:ext cx="0" cy="2767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7126" name="Line 6"/>
              <p:cNvSpPr>
                <a:spLocks noChangeShapeType="1"/>
              </p:cNvSpPr>
              <p:nvPr/>
            </p:nvSpPr>
            <p:spPr bwMode="auto">
              <a:xfrm>
                <a:off x="340" y="3974"/>
                <a:ext cx="4309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47112" name="Text Box 7"/>
            <p:cNvSpPr txBox="1">
              <a:spLocks noChangeArrowheads="1"/>
            </p:cNvSpPr>
            <p:nvPr/>
          </p:nvSpPr>
          <p:spPr bwMode="auto">
            <a:xfrm>
              <a:off x="204" y="1071"/>
              <a:ext cx="272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3200" b="1">
                  <a:latin typeface="Arial" charset="0"/>
                </a:rPr>
                <a:t>F</a:t>
              </a:r>
              <a:endParaRPr lang="ru-RU" sz="3200" b="1">
                <a:latin typeface="Arial" charset="0"/>
              </a:endParaRPr>
            </a:p>
          </p:txBody>
        </p:sp>
        <p:sp>
          <p:nvSpPr>
            <p:cNvPr id="47113" name="Text Box 11"/>
            <p:cNvSpPr txBox="1">
              <a:spLocks noChangeArrowheads="1"/>
            </p:cNvSpPr>
            <p:nvPr/>
          </p:nvSpPr>
          <p:spPr bwMode="auto">
            <a:xfrm>
              <a:off x="255" y="3702"/>
              <a:ext cx="279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ru-RU" sz="3200" b="1">
                  <a:latin typeface="Tahoma" pitchFamily="34" charset="0"/>
                </a:rPr>
                <a:t>0</a:t>
              </a:r>
            </a:p>
          </p:txBody>
        </p:sp>
        <p:sp>
          <p:nvSpPr>
            <p:cNvPr id="47114" name="Text Box 13"/>
            <p:cNvSpPr txBox="1">
              <a:spLocks noChangeArrowheads="1"/>
            </p:cNvSpPr>
            <p:nvPr/>
          </p:nvSpPr>
          <p:spPr bwMode="auto">
            <a:xfrm>
              <a:off x="703" y="2750"/>
              <a:ext cx="301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ru-RU" sz="3200" b="1">
                  <a:latin typeface="Tahoma" pitchFamily="34" charset="0"/>
                </a:rPr>
                <a:t>А</a:t>
              </a:r>
            </a:p>
          </p:txBody>
        </p:sp>
        <p:sp>
          <p:nvSpPr>
            <p:cNvPr id="47115" name="Text Box 14"/>
            <p:cNvSpPr txBox="1">
              <a:spLocks noChangeArrowheads="1"/>
            </p:cNvSpPr>
            <p:nvPr/>
          </p:nvSpPr>
          <p:spPr bwMode="auto">
            <a:xfrm>
              <a:off x="1156" y="2296"/>
              <a:ext cx="301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ru-RU" sz="3200" b="1">
                  <a:latin typeface="Tahoma" pitchFamily="34" charset="0"/>
                </a:rPr>
                <a:t>В</a:t>
              </a:r>
            </a:p>
          </p:txBody>
        </p:sp>
        <p:sp>
          <p:nvSpPr>
            <p:cNvPr id="47116" name="Text Box 15"/>
            <p:cNvSpPr txBox="1">
              <a:spLocks noChangeArrowheads="1"/>
            </p:cNvSpPr>
            <p:nvPr/>
          </p:nvSpPr>
          <p:spPr bwMode="auto">
            <a:xfrm>
              <a:off x="1964" y="2115"/>
              <a:ext cx="301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ru-RU" sz="3200" b="1">
                  <a:latin typeface="Tahoma" pitchFamily="34" charset="0"/>
                </a:rPr>
                <a:t>С</a:t>
              </a:r>
            </a:p>
          </p:txBody>
        </p:sp>
        <p:sp>
          <p:nvSpPr>
            <p:cNvPr id="47117" name="Text Box 16"/>
            <p:cNvSpPr txBox="1">
              <a:spLocks noChangeArrowheads="1"/>
            </p:cNvSpPr>
            <p:nvPr/>
          </p:nvSpPr>
          <p:spPr bwMode="auto">
            <a:xfrm>
              <a:off x="3107" y="1979"/>
              <a:ext cx="311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3200" b="1">
                  <a:latin typeface="Tahoma" pitchFamily="34" charset="0"/>
                </a:rPr>
                <a:t>D</a:t>
              </a:r>
              <a:endParaRPr lang="ru-RU" sz="3200" b="1">
                <a:latin typeface="Tahoma" pitchFamily="34" charset="0"/>
              </a:endParaRPr>
            </a:p>
          </p:txBody>
        </p:sp>
        <p:sp>
          <p:nvSpPr>
            <p:cNvPr id="47118" name="Text Box 17"/>
            <p:cNvSpPr txBox="1">
              <a:spLocks noChangeArrowheads="1"/>
            </p:cNvSpPr>
            <p:nvPr/>
          </p:nvSpPr>
          <p:spPr bwMode="auto">
            <a:xfrm>
              <a:off x="3828" y="1525"/>
              <a:ext cx="287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ru-RU" sz="3200" b="1">
                  <a:latin typeface="Tahoma" pitchFamily="34" charset="0"/>
                </a:rPr>
                <a:t>Е</a:t>
              </a:r>
            </a:p>
          </p:txBody>
        </p:sp>
        <p:sp>
          <p:nvSpPr>
            <p:cNvPr id="47119" name="Oval 18"/>
            <p:cNvSpPr>
              <a:spLocks noChangeArrowheads="1"/>
            </p:cNvSpPr>
            <p:nvPr/>
          </p:nvSpPr>
          <p:spPr bwMode="auto">
            <a:xfrm>
              <a:off x="566" y="3702"/>
              <a:ext cx="155" cy="13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7120" name="Oval 19"/>
            <p:cNvSpPr>
              <a:spLocks noChangeArrowheads="1"/>
            </p:cNvSpPr>
            <p:nvPr/>
          </p:nvSpPr>
          <p:spPr bwMode="auto">
            <a:xfrm>
              <a:off x="975" y="2976"/>
              <a:ext cx="155" cy="13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7121" name="Oval 20"/>
            <p:cNvSpPr>
              <a:spLocks noChangeArrowheads="1"/>
            </p:cNvSpPr>
            <p:nvPr/>
          </p:nvSpPr>
          <p:spPr bwMode="auto">
            <a:xfrm>
              <a:off x="1338" y="2614"/>
              <a:ext cx="155" cy="13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7122" name="Oval 21"/>
            <p:cNvSpPr>
              <a:spLocks noChangeArrowheads="1"/>
            </p:cNvSpPr>
            <p:nvPr/>
          </p:nvSpPr>
          <p:spPr bwMode="auto">
            <a:xfrm>
              <a:off x="2154" y="2387"/>
              <a:ext cx="155" cy="13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7123" name="Oval 22"/>
            <p:cNvSpPr>
              <a:spLocks noChangeArrowheads="1"/>
            </p:cNvSpPr>
            <p:nvPr/>
          </p:nvSpPr>
          <p:spPr bwMode="auto">
            <a:xfrm>
              <a:off x="3198" y="2341"/>
              <a:ext cx="155" cy="13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7124" name="Oval 23"/>
            <p:cNvSpPr>
              <a:spLocks noChangeArrowheads="1"/>
            </p:cNvSpPr>
            <p:nvPr/>
          </p:nvSpPr>
          <p:spPr bwMode="auto">
            <a:xfrm>
              <a:off x="3878" y="1979"/>
              <a:ext cx="156" cy="13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graphicFrame>
          <p:nvGraphicFramePr>
            <p:cNvPr id="47106" name="Object 31"/>
            <p:cNvGraphicFramePr>
              <a:graphicFrameLocks noChangeAspect="1"/>
            </p:cNvGraphicFramePr>
            <p:nvPr/>
          </p:nvGraphicFramePr>
          <p:xfrm>
            <a:off x="4785" y="3793"/>
            <a:ext cx="499" cy="360"/>
          </p:xfrm>
          <a:graphic>
            <a:graphicData uri="http://schemas.openxmlformats.org/presentationml/2006/ole">
              <p:oleObj spid="_x0000_s15362" name="Формула" r:id="rId4" imgW="228600" imgH="164880" progId="Equation.3">
                <p:embed/>
              </p:oleObj>
            </a:graphicData>
          </a:graphic>
        </p:graphicFrame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Text Box 4"/>
          <p:cNvSpPr txBox="1">
            <a:spLocks noChangeArrowheads="1"/>
          </p:cNvSpPr>
          <p:nvPr/>
        </p:nvSpPr>
        <p:spPr bwMode="auto">
          <a:xfrm>
            <a:off x="2555875" y="0"/>
            <a:ext cx="33528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4000" b="1"/>
              <a:t>Сила трения</a:t>
            </a:r>
          </a:p>
        </p:txBody>
      </p:sp>
      <p:sp>
        <p:nvSpPr>
          <p:cNvPr id="112643" name="TextBox 2"/>
          <p:cNvSpPr txBox="1">
            <a:spLocks noChangeArrowheads="1"/>
          </p:cNvSpPr>
          <p:nvPr/>
        </p:nvSpPr>
        <p:spPr bwMode="auto">
          <a:xfrm>
            <a:off x="500063" y="1785938"/>
            <a:ext cx="2071687" cy="769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/>
              <a:t>покоя</a:t>
            </a:r>
          </a:p>
        </p:txBody>
      </p:sp>
      <p:sp>
        <p:nvSpPr>
          <p:cNvPr id="112644" name="TextBox 3"/>
          <p:cNvSpPr txBox="1">
            <a:spLocks noChangeArrowheads="1"/>
          </p:cNvSpPr>
          <p:nvPr/>
        </p:nvSpPr>
        <p:spPr bwMode="auto">
          <a:xfrm>
            <a:off x="2214563" y="1714500"/>
            <a:ext cx="3071812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/>
              <a:t>скольжения</a:t>
            </a:r>
          </a:p>
        </p:txBody>
      </p:sp>
      <p:sp>
        <p:nvSpPr>
          <p:cNvPr id="112645" name="TextBox 4"/>
          <p:cNvSpPr txBox="1">
            <a:spLocks noChangeArrowheads="1"/>
          </p:cNvSpPr>
          <p:nvPr/>
        </p:nvSpPr>
        <p:spPr bwMode="auto">
          <a:xfrm>
            <a:off x="4071938" y="2571750"/>
            <a:ext cx="3071812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/>
              <a:t>качения</a:t>
            </a:r>
          </a:p>
        </p:txBody>
      </p:sp>
      <p:pic>
        <p:nvPicPr>
          <p:cNvPr id="112646" name="Picture 2" descr="http://vizi4ka-gia.ucoz.net/7klass/sily-v-prirode_4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625" y="2571750"/>
            <a:ext cx="3038475" cy="2505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647" name="Picture 4" descr="http://demiost.com/images/9/c/fizicheskie-nachala-ot-d-part-6_2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643313" y="3500438"/>
            <a:ext cx="3057525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2648" name="Text Box 4"/>
          <p:cNvSpPr txBox="1">
            <a:spLocks noChangeArrowheads="1"/>
          </p:cNvSpPr>
          <p:nvPr/>
        </p:nvSpPr>
        <p:spPr bwMode="auto">
          <a:xfrm>
            <a:off x="1143000" y="857250"/>
            <a:ext cx="1382713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4000" b="1"/>
              <a:t>сухое</a:t>
            </a:r>
          </a:p>
        </p:txBody>
      </p:sp>
      <p:sp>
        <p:nvSpPr>
          <p:cNvPr id="112649" name="Text Box 4"/>
          <p:cNvSpPr txBox="1">
            <a:spLocks noChangeArrowheads="1"/>
          </p:cNvSpPr>
          <p:nvPr/>
        </p:nvSpPr>
        <p:spPr bwMode="auto">
          <a:xfrm>
            <a:off x="6072188" y="857250"/>
            <a:ext cx="1711325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4000" b="1"/>
              <a:t>вязкое</a:t>
            </a:r>
          </a:p>
        </p:txBody>
      </p:sp>
      <p:sp>
        <p:nvSpPr>
          <p:cNvPr id="112650" name="TextBox 9"/>
          <p:cNvSpPr txBox="1">
            <a:spLocks noChangeArrowheads="1"/>
          </p:cNvSpPr>
          <p:nvPr/>
        </p:nvSpPr>
        <p:spPr bwMode="auto">
          <a:xfrm>
            <a:off x="6000750" y="1571625"/>
            <a:ext cx="3500438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/>
              <a:t>в жидкостях</a:t>
            </a:r>
          </a:p>
        </p:txBody>
      </p:sp>
      <p:cxnSp>
        <p:nvCxnSpPr>
          <p:cNvPr id="12" name="Прямая со стрелкой 11"/>
          <p:cNvCxnSpPr/>
          <p:nvPr/>
        </p:nvCxnSpPr>
        <p:spPr>
          <a:xfrm rot="10800000" flipV="1">
            <a:off x="2357438" y="714375"/>
            <a:ext cx="642937" cy="42862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/>
          <p:nvPr/>
        </p:nvCxnSpPr>
        <p:spPr>
          <a:xfrm>
            <a:off x="5143500" y="571500"/>
            <a:ext cx="1428750" cy="5715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/>
          <p:nvPr/>
        </p:nvCxnSpPr>
        <p:spPr>
          <a:xfrm rot="5400000">
            <a:off x="1356519" y="1785144"/>
            <a:ext cx="714375" cy="15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/>
          <p:nvPr/>
        </p:nvCxnSpPr>
        <p:spPr>
          <a:xfrm>
            <a:off x="2214563" y="1428750"/>
            <a:ext cx="1071562" cy="5715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>
            <a:endCxn id="112645" idx="1"/>
          </p:cNvCxnSpPr>
          <p:nvPr/>
        </p:nvCxnSpPr>
        <p:spPr>
          <a:xfrm>
            <a:off x="2071688" y="1428750"/>
            <a:ext cx="2000250" cy="152717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2656" name="TextBox 20"/>
          <p:cNvSpPr txBox="1">
            <a:spLocks noChangeArrowheads="1"/>
          </p:cNvSpPr>
          <p:nvPr/>
        </p:nvSpPr>
        <p:spPr bwMode="auto">
          <a:xfrm>
            <a:off x="285750" y="5500688"/>
            <a:ext cx="8429625" cy="1077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200"/>
              <a:t>Сила трения покоя всегда больше  силы трения скольжения и качения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2" name="Text Box 4"/>
          <p:cNvSpPr txBox="1">
            <a:spLocks noChangeArrowheads="1"/>
          </p:cNvSpPr>
          <p:nvPr/>
        </p:nvSpPr>
        <p:spPr bwMode="auto">
          <a:xfrm>
            <a:off x="2555875" y="0"/>
            <a:ext cx="50800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4000" b="1"/>
              <a:t>Сила (сухого) трения</a:t>
            </a:r>
          </a:p>
        </p:txBody>
      </p:sp>
      <p:sp>
        <p:nvSpPr>
          <p:cNvPr id="48133" name="Oval 5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8388350" y="6381750"/>
            <a:ext cx="576263" cy="215900"/>
          </a:xfrm>
          <a:prstGeom prst="ellipse">
            <a:avLst/>
          </a:prstGeom>
          <a:gradFill rotWithShape="1">
            <a:gsLst>
              <a:gs pos="0">
                <a:srgbClr val="FFFFDB"/>
              </a:gs>
              <a:gs pos="100000">
                <a:srgbClr val="A9A991"/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8134" name="Line 6"/>
          <p:cNvSpPr>
            <a:spLocks noChangeShapeType="1"/>
          </p:cNvSpPr>
          <p:nvPr/>
        </p:nvSpPr>
        <p:spPr bwMode="auto">
          <a:xfrm flipV="1">
            <a:off x="1331913" y="1989138"/>
            <a:ext cx="6553200" cy="1587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5479" name="Rectangle 7"/>
          <p:cNvSpPr>
            <a:spLocks noChangeArrowheads="1"/>
          </p:cNvSpPr>
          <p:nvPr/>
        </p:nvSpPr>
        <p:spPr bwMode="auto">
          <a:xfrm>
            <a:off x="2124075" y="1485900"/>
            <a:ext cx="936625" cy="431800"/>
          </a:xfrm>
          <a:prstGeom prst="rect">
            <a:avLst/>
          </a:prstGeom>
          <a:solidFill>
            <a:schemeClr val="folHlink"/>
          </a:solidFill>
          <a:ln w="57150">
            <a:solidFill>
              <a:schemeClr val="folHlink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05480" name="Line 8"/>
          <p:cNvSpPr>
            <a:spLocks noChangeShapeType="1"/>
          </p:cNvSpPr>
          <p:nvPr/>
        </p:nvSpPr>
        <p:spPr bwMode="auto">
          <a:xfrm>
            <a:off x="2627313" y="1700213"/>
            <a:ext cx="792162" cy="0"/>
          </a:xfrm>
          <a:prstGeom prst="line">
            <a:avLst/>
          </a:prstGeom>
          <a:noFill/>
          <a:ln w="57150">
            <a:solidFill>
              <a:srgbClr val="A8007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05481" name="Line 9"/>
          <p:cNvSpPr>
            <a:spLocks noChangeShapeType="1"/>
          </p:cNvSpPr>
          <p:nvPr/>
        </p:nvSpPr>
        <p:spPr bwMode="auto">
          <a:xfrm>
            <a:off x="2627313" y="1701800"/>
            <a:ext cx="0" cy="1081088"/>
          </a:xfrm>
          <a:prstGeom prst="line">
            <a:avLst/>
          </a:prstGeom>
          <a:noFill/>
          <a:ln w="57150">
            <a:solidFill>
              <a:schemeClr val="accent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05482" name="Line 10"/>
          <p:cNvSpPr>
            <a:spLocks noChangeShapeType="1"/>
          </p:cNvSpPr>
          <p:nvPr/>
        </p:nvSpPr>
        <p:spPr bwMode="auto">
          <a:xfrm flipH="1">
            <a:off x="1331913" y="1917700"/>
            <a:ext cx="792162" cy="0"/>
          </a:xfrm>
          <a:prstGeom prst="line">
            <a:avLst/>
          </a:prstGeom>
          <a:noFill/>
          <a:ln w="57150">
            <a:solidFill>
              <a:srgbClr val="FC3C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05484" name="Line 12"/>
          <p:cNvSpPr>
            <a:spLocks noChangeShapeType="1"/>
          </p:cNvSpPr>
          <p:nvPr/>
        </p:nvSpPr>
        <p:spPr bwMode="auto">
          <a:xfrm>
            <a:off x="2555875" y="838200"/>
            <a:ext cx="0" cy="1081088"/>
          </a:xfrm>
          <a:prstGeom prst="line">
            <a:avLst/>
          </a:prstGeom>
          <a:noFill/>
          <a:ln w="57150">
            <a:solidFill>
              <a:schemeClr val="accent2"/>
            </a:solidFill>
            <a:round/>
            <a:headEnd type="triangle" w="med" len="med"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5485" name="Text Box 13"/>
          <p:cNvSpPr txBox="1">
            <a:spLocks noChangeArrowheads="1"/>
          </p:cNvSpPr>
          <p:nvPr/>
        </p:nvSpPr>
        <p:spPr bwMode="auto">
          <a:xfrm>
            <a:off x="1908175" y="2206625"/>
            <a:ext cx="65881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>
                <a:solidFill>
                  <a:schemeClr val="accent1"/>
                </a:solidFill>
              </a:rPr>
              <a:t>mg</a:t>
            </a:r>
            <a:endParaRPr lang="ru-RU" sz="2800" b="1">
              <a:solidFill>
                <a:schemeClr val="accent1"/>
              </a:solidFill>
            </a:endParaRPr>
          </a:p>
        </p:txBody>
      </p:sp>
      <p:sp>
        <p:nvSpPr>
          <p:cNvPr id="105486" name="Line 14"/>
          <p:cNvSpPr>
            <a:spLocks noChangeShapeType="1"/>
          </p:cNvSpPr>
          <p:nvPr/>
        </p:nvSpPr>
        <p:spPr bwMode="auto">
          <a:xfrm>
            <a:off x="2071688" y="2308225"/>
            <a:ext cx="360362" cy="0"/>
          </a:xfrm>
          <a:prstGeom prst="line">
            <a:avLst/>
          </a:prstGeom>
          <a:noFill/>
          <a:ln w="38100">
            <a:solidFill>
              <a:schemeClr val="accent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05495" name="Text Box 23"/>
          <p:cNvSpPr txBox="1">
            <a:spLocks noChangeArrowheads="1"/>
          </p:cNvSpPr>
          <p:nvPr/>
        </p:nvSpPr>
        <p:spPr bwMode="auto">
          <a:xfrm>
            <a:off x="3203575" y="1125538"/>
            <a:ext cx="884238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>
                <a:solidFill>
                  <a:srgbClr val="A80070"/>
                </a:solidFill>
              </a:rPr>
              <a:t>F</a:t>
            </a:r>
            <a:r>
              <a:rPr lang="ru-RU" sz="1800" b="1">
                <a:solidFill>
                  <a:srgbClr val="A80070"/>
                </a:solidFill>
              </a:rPr>
              <a:t>тяги</a:t>
            </a:r>
          </a:p>
        </p:txBody>
      </p:sp>
      <p:sp>
        <p:nvSpPr>
          <p:cNvPr id="105496" name="Line 24"/>
          <p:cNvSpPr>
            <a:spLocks noChangeShapeType="1"/>
          </p:cNvSpPr>
          <p:nvPr/>
        </p:nvSpPr>
        <p:spPr bwMode="auto">
          <a:xfrm>
            <a:off x="3222625" y="1155700"/>
            <a:ext cx="360363" cy="0"/>
          </a:xfrm>
          <a:prstGeom prst="line">
            <a:avLst/>
          </a:prstGeom>
          <a:noFill/>
          <a:ln w="38100">
            <a:solidFill>
              <a:srgbClr val="A8007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05499" name="Text Box 27"/>
          <p:cNvSpPr txBox="1">
            <a:spLocks noChangeArrowheads="1"/>
          </p:cNvSpPr>
          <p:nvPr/>
        </p:nvSpPr>
        <p:spPr bwMode="auto">
          <a:xfrm>
            <a:off x="1187450" y="1343025"/>
            <a:ext cx="6540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>
                <a:solidFill>
                  <a:srgbClr val="FC3C00"/>
                </a:solidFill>
              </a:rPr>
              <a:t>F</a:t>
            </a:r>
            <a:r>
              <a:rPr lang="ru-RU" sz="1800" b="1">
                <a:solidFill>
                  <a:srgbClr val="FC3C00"/>
                </a:solidFill>
              </a:rPr>
              <a:t>тр</a:t>
            </a:r>
          </a:p>
        </p:txBody>
      </p:sp>
      <p:sp>
        <p:nvSpPr>
          <p:cNvPr id="105500" name="Line 28"/>
          <p:cNvSpPr>
            <a:spLocks noChangeShapeType="1"/>
          </p:cNvSpPr>
          <p:nvPr/>
        </p:nvSpPr>
        <p:spPr bwMode="auto">
          <a:xfrm>
            <a:off x="1206500" y="1373188"/>
            <a:ext cx="360363" cy="0"/>
          </a:xfrm>
          <a:prstGeom prst="line">
            <a:avLst/>
          </a:prstGeom>
          <a:noFill/>
          <a:ln w="38100">
            <a:solidFill>
              <a:srgbClr val="FC3C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05502" name="Text Box 30"/>
          <p:cNvSpPr txBox="1">
            <a:spLocks noChangeArrowheads="1"/>
          </p:cNvSpPr>
          <p:nvPr/>
        </p:nvSpPr>
        <p:spPr bwMode="auto">
          <a:xfrm>
            <a:off x="2051050" y="550863"/>
            <a:ext cx="44132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>
                <a:solidFill>
                  <a:schemeClr val="accent2"/>
                </a:solidFill>
              </a:rPr>
              <a:t>N</a:t>
            </a:r>
            <a:endParaRPr lang="ru-RU" sz="1800" b="1">
              <a:solidFill>
                <a:schemeClr val="accent2"/>
              </a:solidFill>
            </a:endParaRPr>
          </a:p>
        </p:txBody>
      </p:sp>
      <p:sp>
        <p:nvSpPr>
          <p:cNvPr id="105503" name="Line 31"/>
          <p:cNvSpPr>
            <a:spLocks noChangeShapeType="1"/>
          </p:cNvSpPr>
          <p:nvPr/>
        </p:nvSpPr>
        <p:spPr bwMode="auto">
          <a:xfrm>
            <a:off x="2070100" y="581025"/>
            <a:ext cx="360363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05505" name="Line 33"/>
          <p:cNvSpPr>
            <a:spLocks noChangeShapeType="1"/>
          </p:cNvSpPr>
          <p:nvPr/>
        </p:nvSpPr>
        <p:spPr bwMode="auto">
          <a:xfrm>
            <a:off x="2627313" y="1701800"/>
            <a:ext cx="1370012" cy="0"/>
          </a:xfrm>
          <a:prstGeom prst="line">
            <a:avLst/>
          </a:prstGeom>
          <a:noFill/>
          <a:ln w="57150">
            <a:solidFill>
              <a:srgbClr val="A8007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05506" name="Line 34"/>
          <p:cNvSpPr>
            <a:spLocks noChangeShapeType="1"/>
          </p:cNvSpPr>
          <p:nvPr/>
        </p:nvSpPr>
        <p:spPr bwMode="auto">
          <a:xfrm flipH="1">
            <a:off x="755650" y="1917700"/>
            <a:ext cx="1368425" cy="0"/>
          </a:xfrm>
          <a:prstGeom prst="line">
            <a:avLst/>
          </a:prstGeom>
          <a:noFill/>
          <a:ln w="57150">
            <a:solidFill>
              <a:srgbClr val="FC3C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grpSp>
        <p:nvGrpSpPr>
          <p:cNvPr id="2" name="Group 35"/>
          <p:cNvGrpSpPr>
            <a:grpSpLocks/>
          </p:cNvGrpSpPr>
          <p:nvPr/>
        </p:nvGrpSpPr>
        <p:grpSpPr bwMode="auto">
          <a:xfrm>
            <a:off x="3203575" y="1125538"/>
            <a:ext cx="884238" cy="519112"/>
            <a:chOff x="2517" y="2704"/>
            <a:chExt cx="557" cy="327"/>
          </a:xfrm>
        </p:grpSpPr>
        <p:sp>
          <p:nvSpPr>
            <p:cNvPr id="48164" name="Text Box 36"/>
            <p:cNvSpPr txBox="1">
              <a:spLocks noChangeArrowheads="1"/>
            </p:cNvSpPr>
            <p:nvPr/>
          </p:nvSpPr>
          <p:spPr bwMode="auto">
            <a:xfrm>
              <a:off x="2517" y="2704"/>
              <a:ext cx="557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800" b="1">
                  <a:solidFill>
                    <a:srgbClr val="A80070"/>
                  </a:solidFill>
                </a:rPr>
                <a:t>F</a:t>
              </a:r>
              <a:r>
                <a:rPr lang="ru-RU" sz="1800" b="1">
                  <a:solidFill>
                    <a:srgbClr val="A80070"/>
                  </a:solidFill>
                </a:rPr>
                <a:t>тяги</a:t>
              </a:r>
            </a:p>
          </p:txBody>
        </p:sp>
        <p:sp>
          <p:nvSpPr>
            <p:cNvPr id="48165" name="Line 37"/>
            <p:cNvSpPr>
              <a:spLocks noChangeShapeType="1"/>
            </p:cNvSpPr>
            <p:nvPr/>
          </p:nvSpPr>
          <p:spPr bwMode="auto">
            <a:xfrm>
              <a:off x="2529" y="2723"/>
              <a:ext cx="227" cy="0"/>
            </a:xfrm>
            <a:prstGeom prst="line">
              <a:avLst/>
            </a:prstGeom>
            <a:noFill/>
            <a:ln w="38100">
              <a:solidFill>
                <a:srgbClr val="A8007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3" name="Group 38"/>
          <p:cNvGrpSpPr>
            <a:grpSpLocks/>
          </p:cNvGrpSpPr>
          <p:nvPr/>
        </p:nvGrpSpPr>
        <p:grpSpPr bwMode="auto">
          <a:xfrm>
            <a:off x="1187450" y="1343025"/>
            <a:ext cx="654050" cy="519113"/>
            <a:chOff x="2517" y="2704"/>
            <a:chExt cx="412" cy="327"/>
          </a:xfrm>
        </p:grpSpPr>
        <p:sp>
          <p:nvSpPr>
            <p:cNvPr id="48162" name="Text Box 39"/>
            <p:cNvSpPr txBox="1">
              <a:spLocks noChangeArrowheads="1"/>
            </p:cNvSpPr>
            <p:nvPr/>
          </p:nvSpPr>
          <p:spPr bwMode="auto">
            <a:xfrm>
              <a:off x="2517" y="2704"/>
              <a:ext cx="412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800" b="1">
                  <a:solidFill>
                    <a:srgbClr val="FC3C00"/>
                  </a:solidFill>
                </a:rPr>
                <a:t>F</a:t>
              </a:r>
              <a:r>
                <a:rPr lang="ru-RU" sz="1800" b="1">
                  <a:solidFill>
                    <a:srgbClr val="FC3C00"/>
                  </a:solidFill>
                </a:rPr>
                <a:t>тр</a:t>
              </a:r>
            </a:p>
          </p:txBody>
        </p:sp>
        <p:sp>
          <p:nvSpPr>
            <p:cNvPr id="48163" name="Line 40"/>
            <p:cNvSpPr>
              <a:spLocks noChangeShapeType="1"/>
            </p:cNvSpPr>
            <p:nvPr/>
          </p:nvSpPr>
          <p:spPr bwMode="auto">
            <a:xfrm>
              <a:off x="2529" y="2723"/>
              <a:ext cx="227" cy="0"/>
            </a:xfrm>
            <a:prstGeom prst="line">
              <a:avLst/>
            </a:prstGeom>
            <a:noFill/>
            <a:ln w="38100">
              <a:solidFill>
                <a:srgbClr val="FC3C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05515" name="Line 43"/>
          <p:cNvSpPr>
            <a:spLocks noChangeShapeType="1"/>
          </p:cNvSpPr>
          <p:nvPr/>
        </p:nvSpPr>
        <p:spPr bwMode="auto">
          <a:xfrm>
            <a:off x="2627313" y="1700213"/>
            <a:ext cx="2016125" cy="0"/>
          </a:xfrm>
          <a:prstGeom prst="line">
            <a:avLst/>
          </a:prstGeom>
          <a:noFill/>
          <a:ln w="57150">
            <a:solidFill>
              <a:srgbClr val="A8007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05516" name="Line 44"/>
          <p:cNvSpPr>
            <a:spLocks noChangeShapeType="1"/>
          </p:cNvSpPr>
          <p:nvPr/>
        </p:nvSpPr>
        <p:spPr bwMode="auto">
          <a:xfrm flipH="1">
            <a:off x="179388" y="1917700"/>
            <a:ext cx="1944687" cy="0"/>
          </a:xfrm>
          <a:prstGeom prst="line">
            <a:avLst/>
          </a:prstGeom>
          <a:noFill/>
          <a:ln w="57150">
            <a:solidFill>
              <a:srgbClr val="FC3C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05518" name="Text Box 46"/>
          <p:cNvSpPr txBox="1">
            <a:spLocks noChangeArrowheads="1"/>
          </p:cNvSpPr>
          <p:nvPr/>
        </p:nvSpPr>
        <p:spPr bwMode="auto">
          <a:xfrm>
            <a:off x="3203575" y="1125538"/>
            <a:ext cx="884238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>
                <a:solidFill>
                  <a:srgbClr val="A80070"/>
                </a:solidFill>
              </a:rPr>
              <a:t>F</a:t>
            </a:r>
            <a:r>
              <a:rPr lang="ru-RU" sz="1800" b="1">
                <a:solidFill>
                  <a:srgbClr val="A80070"/>
                </a:solidFill>
              </a:rPr>
              <a:t>тяги</a:t>
            </a:r>
          </a:p>
        </p:txBody>
      </p:sp>
      <p:sp>
        <p:nvSpPr>
          <p:cNvPr id="105519" name="Line 47"/>
          <p:cNvSpPr>
            <a:spLocks noChangeShapeType="1"/>
          </p:cNvSpPr>
          <p:nvPr/>
        </p:nvSpPr>
        <p:spPr bwMode="auto">
          <a:xfrm>
            <a:off x="3222625" y="1155700"/>
            <a:ext cx="360363" cy="0"/>
          </a:xfrm>
          <a:prstGeom prst="line">
            <a:avLst/>
          </a:prstGeom>
          <a:noFill/>
          <a:ln w="38100">
            <a:solidFill>
              <a:srgbClr val="A8007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05521" name="Text Box 49"/>
          <p:cNvSpPr txBox="1">
            <a:spLocks noChangeArrowheads="1"/>
          </p:cNvSpPr>
          <p:nvPr/>
        </p:nvSpPr>
        <p:spPr bwMode="auto">
          <a:xfrm>
            <a:off x="1187450" y="1343025"/>
            <a:ext cx="6540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>
                <a:solidFill>
                  <a:srgbClr val="FC3C00"/>
                </a:solidFill>
              </a:rPr>
              <a:t>F</a:t>
            </a:r>
            <a:r>
              <a:rPr lang="ru-RU" sz="1800" b="1">
                <a:solidFill>
                  <a:srgbClr val="FC3C00"/>
                </a:solidFill>
              </a:rPr>
              <a:t>тр</a:t>
            </a:r>
          </a:p>
        </p:txBody>
      </p:sp>
      <p:sp>
        <p:nvSpPr>
          <p:cNvPr id="105522" name="Line 50"/>
          <p:cNvSpPr>
            <a:spLocks noChangeShapeType="1"/>
          </p:cNvSpPr>
          <p:nvPr/>
        </p:nvSpPr>
        <p:spPr bwMode="auto">
          <a:xfrm>
            <a:off x="1206500" y="1373188"/>
            <a:ext cx="360363" cy="0"/>
          </a:xfrm>
          <a:prstGeom prst="line">
            <a:avLst/>
          </a:prstGeom>
          <a:noFill/>
          <a:ln w="38100">
            <a:solidFill>
              <a:srgbClr val="FC3C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05525" name="Text Box 53"/>
          <p:cNvSpPr txBox="1">
            <a:spLocks noChangeArrowheads="1"/>
          </p:cNvSpPr>
          <p:nvPr/>
        </p:nvSpPr>
        <p:spPr bwMode="auto">
          <a:xfrm>
            <a:off x="250825" y="2781300"/>
            <a:ext cx="864235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>
                <a:latin typeface="Arial" charset="0"/>
              </a:rPr>
              <a:t>C</a:t>
            </a:r>
            <a:r>
              <a:rPr lang="ru-RU" sz="2400" b="1">
                <a:latin typeface="Arial" charset="0"/>
              </a:rPr>
              <a:t>илу трения, действующую между двумя телами, неподвижными относительно друг друга называют силой трения покоя.</a:t>
            </a:r>
          </a:p>
        </p:txBody>
      </p:sp>
      <p:sp>
        <p:nvSpPr>
          <p:cNvPr id="105526" name="Text Box 54"/>
          <p:cNvSpPr txBox="1">
            <a:spLocks noChangeArrowheads="1"/>
          </p:cNvSpPr>
          <p:nvPr/>
        </p:nvSpPr>
        <p:spPr bwMode="auto">
          <a:xfrm>
            <a:off x="250825" y="3860800"/>
            <a:ext cx="864235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 b="1">
                <a:latin typeface="Arial" charset="0"/>
              </a:rPr>
              <a:t>Наибольшее значение силы трения, при котором скольжение еще не наступает, называется максимальной силой трения покоя.</a:t>
            </a:r>
          </a:p>
        </p:txBody>
      </p:sp>
      <p:graphicFrame>
        <p:nvGraphicFramePr>
          <p:cNvPr id="105527" name="Object 55"/>
          <p:cNvGraphicFramePr>
            <a:graphicFrameLocks noChangeAspect="1"/>
          </p:cNvGraphicFramePr>
          <p:nvPr/>
        </p:nvGraphicFramePr>
        <p:xfrm>
          <a:off x="928688" y="5000625"/>
          <a:ext cx="2590800" cy="769938"/>
        </p:xfrm>
        <a:graphic>
          <a:graphicData uri="http://schemas.openxmlformats.org/presentationml/2006/ole">
            <p:oleObj spid="_x0000_s16386" name="Формула" r:id="rId4" imgW="812520" imgH="241200" progId="Equation.3">
              <p:embed/>
            </p:oleObj>
          </a:graphicData>
        </a:graphic>
      </p:graphicFrame>
      <p:sp>
        <p:nvSpPr>
          <p:cNvPr id="48160" name="Text Box 56"/>
          <p:cNvSpPr txBox="1">
            <a:spLocks noChangeArrowheads="1"/>
          </p:cNvSpPr>
          <p:nvPr/>
        </p:nvSpPr>
        <p:spPr bwMode="auto">
          <a:xfrm>
            <a:off x="250825" y="5734050"/>
            <a:ext cx="8497888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b="1">
                <a:latin typeface="Arial" charset="0"/>
              </a:rPr>
              <a:t>Сила трения не зависит от площади соприкосновения тел.</a:t>
            </a:r>
          </a:p>
        </p:txBody>
      </p:sp>
      <p:graphicFrame>
        <p:nvGraphicFramePr>
          <p:cNvPr id="36" name="Object 36"/>
          <p:cNvGraphicFramePr>
            <a:graphicFrameLocks noChangeAspect="1"/>
          </p:cNvGraphicFramePr>
          <p:nvPr/>
        </p:nvGraphicFramePr>
        <p:xfrm>
          <a:off x="4165600" y="5000625"/>
          <a:ext cx="2833688" cy="769938"/>
        </p:xfrm>
        <a:graphic>
          <a:graphicData uri="http://schemas.openxmlformats.org/presentationml/2006/ole">
            <p:oleObj spid="_x0000_s16387" name="Формула" r:id="rId5" imgW="888840" imgH="241200" progId="Equation.3">
              <p:embed/>
            </p:oleObj>
          </a:graphicData>
        </a:graphic>
      </p:graphicFrame>
      <p:sp>
        <p:nvSpPr>
          <p:cNvPr id="48161" name="TextBox 36"/>
          <p:cNvSpPr txBox="1">
            <a:spLocks noChangeArrowheads="1"/>
          </p:cNvSpPr>
          <p:nvPr/>
        </p:nvSpPr>
        <p:spPr bwMode="auto">
          <a:xfrm>
            <a:off x="5643563" y="4929188"/>
            <a:ext cx="928687" cy="769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/>
              <a:t>~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5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5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 0.0 L 0.37812 0.0 " pathEditMode="relative" ptsTypes="AA">
                                      <p:cBhvr>
                                        <p:cTn id="26" dur="2000" fill="hold"/>
                                        <p:tgtEl>
                                          <p:spTgt spid="10547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7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 0.0 L 0.37812 0.0 " pathEditMode="relative" ptsTypes="AA">
                                      <p:cBhvr>
                                        <p:cTn id="28" dur="2000" fill="hold"/>
                                        <p:tgtEl>
                                          <p:spTgt spid="10548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9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 0.0 L 0.37812 0.0 " pathEditMode="relative" ptsTypes="AA">
                                      <p:cBhvr>
                                        <p:cTn id="30" dur="2000" fill="hold"/>
                                        <p:tgtEl>
                                          <p:spTgt spid="10548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31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 0.0 L 0.37812 0.0 " pathEditMode="relative" ptsTypes="AA">
                                      <p:cBhvr>
                                        <p:cTn id="32" dur="2000" fill="hold"/>
                                        <p:tgtEl>
                                          <p:spTgt spid="10548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33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 0.0 L 0.37812 0.0 " pathEditMode="relative" ptsTypes="AA">
                                      <p:cBhvr>
                                        <p:cTn id="34" dur="2000" fill="hold"/>
                                        <p:tgtEl>
                                          <p:spTgt spid="10548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35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 0.0 L 0.37812 0.0 " pathEditMode="relative" ptsTypes="AA">
                                      <p:cBhvr>
                                        <p:cTn id="36" dur="2000" fill="hold"/>
                                        <p:tgtEl>
                                          <p:spTgt spid="10548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37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 0.0 L 0.37812 0.0 " pathEditMode="relative" ptsTypes="AA">
                                      <p:cBhvr>
                                        <p:cTn id="38" dur="2000" fill="hold"/>
                                        <p:tgtEl>
                                          <p:spTgt spid="10548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39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 0.0 L 0.37812 0.0 " pathEditMode="relative" ptsTypes="AA">
                                      <p:cBhvr>
                                        <p:cTn id="40" dur="2000" fill="hold"/>
                                        <p:tgtEl>
                                          <p:spTgt spid="10549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41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 0.0 L 0.37812 0.0 " pathEditMode="relative" ptsTypes="AA">
                                      <p:cBhvr>
                                        <p:cTn id="42" dur="2000" fill="hold"/>
                                        <p:tgtEl>
                                          <p:spTgt spid="10549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43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 0.0 L 0.37812 0.0 " pathEditMode="relative" ptsTypes="AA">
                                      <p:cBhvr>
                                        <p:cTn id="44" dur="2000" fill="hold"/>
                                        <p:tgtEl>
                                          <p:spTgt spid="10549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45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 0.0 L 0.37812 0.0 " pathEditMode="relative" ptsTypes="AA">
                                      <p:cBhvr>
                                        <p:cTn id="46" dur="2000" fill="hold"/>
                                        <p:tgtEl>
                                          <p:spTgt spid="10550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47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 0.0 L 0.37812 0.0 " pathEditMode="relative" ptsTypes="AA">
                                      <p:cBhvr>
                                        <p:cTn id="48" dur="2000" fill="hold"/>
                                        <p:tgtEl>
                                          <p:spTgt spid="10550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49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 0.0 L 0.37812 0.0 " pathEditMode="relative" ptsTypes="AA">
                                      <p:cBhvr>
                                        <p:cTn id="50" dur="2000" fill="hold"/>
                                        <p:tgtEl>
                                          <p:spTgt spid="10550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51" presetID="0" presetClass="path" presetSubtype="0" accel="50000" decel="5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 0.0 L 0.37812 0.0 " pathEditMode="relative" ptsTypes="AA">
                                      <p:cBhvr>
                                        <p:cTn id="52" dur="2000" fill="hold"/>
                                        <p:tgtEl>
                                          <p:spTgt spid="10550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53" presetID="0" presetClass="path" presetSubtype="0" accel="50000" decel="5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 0.0 L 0.37812 0.0 " pathEditMode="relative" ptsTypes="AA">
                                      <p:cBhvr>
                                        <p:cTn id="54" dur="2000" fill="hold"/>
                                        <p:tgtEl>
                                          <p:spTgt spid="10550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55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 0.0 L 0.37812 0.0 " pathEditMode="relative" ptsTypes="AA">
                                      <p:cBhvr>
                                        <p:cTn id="5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57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 0.0 L 0.37812 0.0 " pathEditMode="relative" ptsTypes="AA">
                                      <p:cBhvr>
                                        <p:cTn id="5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59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 0.0 L 0.37812 0.0 " pathEditMode="relative" ptsTypes="AA">
                                      <p:cBhvr>
                                        <p:cTn id="60" dur="2000" fill="hold"/>
                                        <p:tgtEl>
                                          <p:spTgt spid="1055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61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 0.0 L 0.37812 0.0 " pathEditMode="relative" ptsTypes="AA">
                                      <p:cBhvr>
                                        <p:cTn id="62" dur="2000" fill="hold"/>
                                        <p:tgtEl>
                                          <p:spTgt spid="1055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63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 0.0 L 0.37812 0.0 " pathEditMode="relative" ptsTypes="AA">
                                      <p:cBhvr>
                                        <p:cTn id="64" dur="2000" fill="hold"/>
                                        <p:tgtEl>
                                          <p:spTgt spid="1055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65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 0.0 L 0.37812 0.0 " pathEditMode="relative" ptsTypes="AA">
                                      <p:cBhvr>
                                        <p:cTn id="66" dur="2000" fill="hold"/>
                                        <p:tgtEl>
                                          <p:spTgt spid="1055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67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 0.0 L 0.37812 0.0 " pathEditMode="relative" ptsTypes="AA">
                                      <p:cBhvr>
                                        <p:cTn id="68" dur="2000" fill="hold"/>
                                        <p:tgtEl>
                                          <p:spTgt spid="1055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69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 0.0 L 0.37812 0.0 " pathEditMode="relative" ptsTypes="AA">
                                      <p:cBhvr>
                                        <p:cTn id="70" dur="2000" fill="hold"/>
                                        <p:tgtEl>
                                          <p:spTgt spid="1055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5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5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5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5479" grpId="0" animBg="1"/>
      <p:bldP spid="105480" grpId="0" animBg="1"/>
      <p:bldP spid="105480" grpId="1" animBg="1"/>
      <p:bldP spid="105481" grpId="0" animBg="1"/>
      <p:bldP spid="105482" grpId="0" animBg="1"/>
      <p:bldP spid="105482" grpId="1" animBg="1"/>
      <p:bldP spid="105484" grpId="0" animBg="1"/>
      <p:bldP spid="105485" grpId="0"/>
      <p:bldP spid="105486" grpId="0" animBg="1"/>
      <p:bldP spid="105495" grpId="0"/>
      <p:bldP spid="105496" grpId="0" animBg="1"/>
      <p:bldP spid="105499" grpId="0"/>
      <p:bldP spid="105500" grpId="0" animBg="1"/>
      <p:bldP spid="105502" grpId="0"/>
      <p:bldP spid="105503" grpId="0" animBg="1"/>
      <p:bldP spid="105505" grpId="0" animBg="1"/>
      <p:bldP spid="105505" grpId="1" animBg="1"/>
      <p:bldP spid="105505" grpId="2" animBg="1"/>
      <p:bldP spid="105506" grpId="0" animBg="1"/>
      <p:bldP spid="105506" grpId="1" animBg="1"/>
      <p:bldP spid="105506" grpId="2" animBg="1"/>
      <p:bldP spid="105515" grpId="0" animBg="1"/>
      <p:bldP spid="105515" grpId="1" animBg="1"/>
      <p:bldP spid="105516" grpId="0" animBg="1"/>
      <p:bldP spid="105516" grpId="1" animBg="1"/>
      <p:bldP spid="105518" grpId="0"/>
      <p:bldP spid="105519" grpId="0" animBg="1"/>
      <p:bldP spid="105521" grpId="0"/>
      <p:bldP spid="105522" grpId="0" animBg="1"/>
      <p:bldP spid="105525" grpId="0"/>
      <p:bldP spid="105526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7" name="Text Box 4"/>
          <p:cNvSpPr txBox="1">
            <a:spLocks noChangeArrowheads="1"/>
          </p:cNvSpPr>
          <p:nvPr/>
        </p:nvSpPr>
        <p:spPr bwMode="auto">
          <a:xfrm>
            <a:off x="2555875" y="0"/>
            <a:ext cx="33528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4000" b="1"/>
              <a:t>Сила трения</a:t>
            </a:r>
          </a:p>
        </p:txBody>
      </p:sp>
      <p:sp>
        <p:nvSpPr>
          <p:cNvPr id="49158" name="Text Box 6"/>
          <p:cNvSpPr txBox="1">
            <a:spLocks noChangeArrowheads="1"/>
          </p:cNvSpPr>
          <p:nvPr/>
        </p:nvSpPr>
        <p:spPr bwMode="auto">
          <a:xfrm>
            <a:off x="250825" y="1143000"/>
            <a:ext cx="864235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b="1">
                <a:latin typeface="Arial" charset="0"/>
              </a:rPr>
              <a:t>Сила трения скольжения всегда направлена противоположно направлению относительной скорости соприкасающихся тел.</a:t>
            </a:r>
          </a:p>
        </p:txBody>
      </p:sp>
      <p:graphicFrame>
        <p:nvGraphicFramePr>
          <p:cNvPr id="106503" name="Object 7"/>
          <p:cNvGraphicFramePr>
            <a:graphicFrameLocks noChangeAspect="1"/>
          </p:cNvGraphicFramePr>
          <p:nvPr/>
        </p:nvGraphicFramePr>
        <p:xfrm>
          <a:off x="1908175" y="5157788"/>
          <a:ext cx="4608513" cy="941387"/>
        </p:xfrm>
        <a:graphic>
          <a:graphicData uri="http://schemas.openxmlformats.org/presentationml/2006/ole">
            <p:oleObj spid="_x0000_s17410" name="Формула" r:id="rId3" imgW="1180800" imgH="241200" progId="Equation.3">
              <p:embed/>
            </p:oleObj>
          </a:graphicData>
        </a:graphic>
      </p:graphicFrame>
      <p:sp>
        <p:nvSpPr>
          <p:cNvPr id="49159" name="Line 8"/>
          <p:cNvSpPr>
            <a:spLocks noChangeShapeType="1"/>
          </p:cNvSpPr>
          <p:nvPr/>
        </p:nvSpPr>
        <p:spPr bwMode="auto">
          <a:xfrm flipV="1">
            <a:off x="395288" y="4076700"/>
            <a:ext cx="6553200" cy="1588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grpSp>
        <p:nvGrpSpPr>
          <p:cNvPr id="2" name="Group 40"/>
          <p:cNvGrpSpPr>
            <a:grpSpLocks/>
          </p:cNvGrpSpPr>
          <p:nvPr/>
        </p:nvGrpSpPr>
        <p:grpSpPr bwMode="auto">
          <a:xfrm>
            <a:off x="250825" y="2492375"/>
            <a:ext cx="3168650" cy="2247900"/>
            <a:chOff x="1020" y="2432"/>
            <a:chExt cx="1996" cy="1416"/>
          </a:xfrm>
        </p:grpSpPr>
        <p:grpSp>
          <p:nvGrpSpPr>
            <p:cNvPr id="3" name="Group 37"/>
            <p:cNvGrpSpPr>
              <a:grpSpLocks/>
            </p:cNvGrpSpPr>
            <p:nvPr/>
          </p:nvGrpSpPr>
          <p:grpSpPr bwMode="auto">
            <a:xfrm>
              <a:off x="1020" y="2524"/>
              <a:ext cx="1827" cy="1324"/>
              <a:chOff x="1020" y="2524"/>
              <a:chExt cx="1827" cy="1324"/>
            </a:xfrm>
          </p:grpSpPr>
          <p:sp>
            <p:nvSpPr>
              <p:cNvPr id="49183" name="Rectangle 9"/>
              <p:cNvSpPr>
                <a:spLocks noChangeArrowheads="1"/>
              </p:cNvSpPr>
              <p:nvPr/>
            </p:nvSpPr>
            <p:spPr bwMode="auto">
              <a:xfrm>
                <a:off x="1610" y="3113"/>
                <a:ext cx="590" cy="272"/>
              </a:xfrm>
              <a:prstGeom prst="rect">
                <a:avLst/>
              </a:prstGeom>
              <a:solidFill>
                <a:schemeClr val="folHlink"/>
              </a:solidFill>
              <a:ln w="57150">
                <a:solidFill>
                  <a:schemeClr val="folHlink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49184" name="Line 10"/>
              <p:cNvSpPr>
                <a:spLocks noChangeShapeType="1"/>
              </p:cNvSpPr>
              <p:nvPr/>
            </p:nvSpPr>
            <p:spPr bwMode="auto">
              <a:xfrm>
                <a:off x="1927" y="3248"/>
                <a:ext cx="499" cy="0"/>
              </a:xfrm>
              <a:prstGeom prst="line">
                <a:avLst/>
              </a:prstGeom>
              <a:noFill/>
              <a:ln w="57150">
                <a:solidFill>
                  <a:srgbClr val="A80070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9185" name="Line 11"/>
              <p:cNvSpPr>
                <a:spLocks noChangeShapeType="1"/>
              </p:cNvSpPr>
              <p:nvPr/>
            </p:nvSpPr>
            <p:spPr bwMode="auto">
              <a:xfrm>
                <a:off x="1927" y="3249"/>
                <a:ext cx="0" cy="453"/>
              </a:xfrm>
              <a:prstGeom prst="line">
                <a:avLst/>
              </a:prstGeom>
              <a:noFill/>
              <a:ln w="57150">
                <a:solidFill>
                  <a:schemeClr val="accent1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9186" name="Line 12"/>
              <p:cNvSpPr>
                <a:spLocks noChangeShapeType="1"/>
              </p:cNvSpPr>
              <p:nvPr/>
            </p:nvSpPr>
            <p:spPr bwMode="auto">
              <a:xfrm flipH="1">
                <a:off x="1111" y="3385"/>
                <a:ext cx="499" cy="0"/>
              </a:xfrm>
              <a:prstGeom prst="line">
                <a:avLst/>
              </a:prstGeom>
              <a:noFill/>
              <a:ln w="57150">
                <a:solidFill>
                  <a:srgbClr val="FC3C00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9187" name="Line 13"/>
              <p:cNvSpPr>
                <a:spLocks noChangeShapeType="1"/>
              </p:cNvSpPr>
              <p:nvPr/>
            </p:nvSpPr>
            <p:spPr bwMode="auto">
              <a:xfrm>
                <a:off x="1882" y="2886"/>
                <a:ext cx="0" cy="500"/>
              </a:xfrm>
              <a:prstGeom prst="line">
                <a:avLst/>
              </a:prstGeom>
              <a:noFill/>
              <a:ln w="57150">
                <a:solidFill>
                  <a:schemeClr val="accent2"/>
                </a:solidFill>
                <a:round/>
                <a:headEnd type="triangle" w="med" len="med"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grpSp>
            <p:nvGrpSpPr>
              <p:cNvPr id="4" name="Group 36"/>
              <p:cNvGrpSpPr>
                <a:grpSpLocks/>
              </p:cNvGrpSpPr>
              <p:nvPr/>
            </p:nvGrpSpPr>
            <p:grpSpPr bwMode="auto">
              <a:xfrm>
                <a:off x="1474" y="3521"/>
                <a:ext cx="415" cy="327"/>
                <a:chOff x="1474" y="3612"/>
                <a:chExt cx="415" cy="327"/>
              </a:xfrm>
            </p:grpSpPr>
            <p:sp>
              <p:nvSpPr>
                <p:cNvPr id="49205" name="Text Box 14"/>
                <p:cNvSpPr txBox="1">
                  <a:spLocks noChangeArrowheads="1"/>
                </p:cNvSpPr>
                <p:nvPr/>
              </p:nvSpPr>
              <p:spPr bwMode="auto">
                <a:xfrm>
                  <a:off x="1474" y="3612"/>
                  <a:ext cx="415" cy="32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 sz="2800" b="1">
                      <a:solidFill>
                        <a:schemeClr val="accent1"/>
                      </a:solidFill>
                    </a:rPr>
                    <a:t>mg</a:t>
                  </a:r>
                  <a:endParaRPr lang="ru-RU" sz="2800" b="1">
                    <a:solidFill>
                      <a:schemeClr val="accent1"/>
                    </a:solidFill>
                  </a:endParaRPr>
                </a:p>
              </p:txBody>
            </p:sp>
            <p:sp>
              <p:nvSpPr>
                <p:cNvPr id="49206" name="Line 15"/>
                <p:cNvSpPr>
                  <a:spLocks noChangeShapeType="1"/>
                </p:cNvSpPr>
                <p:nvPr/>
              </p:nvSpPr>
              <p:spPr bwMode="auto">
                <a:xfrm>
                  <a:off x="1577" y="3631"/>
                  <a:ext cx="227" cy="0"/>
                </a:xfrm>
                <a:prstGeom prst="line">
                  <a:avLst/>
                </a:prstGeom>
                <a:noFill/>
                <a:ln w="38100">
                  <a:solidFill>
                    <a:schemeClr val="accent1"/>
                  </a:solidFill>
                  <a:round/>
                  <a:headEnd/>
                  <a:tailEnd type="triangle" w="med" len="med"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sp>
            <p:nvSpPr>
              <p:cNvPr id="49189" name="Text Box 16"/>
              <p:cNvSpPr txBox="1">
                <a:spLocks noChangeArrowheads="1"/>
              </p:cNvSpPr>
              <p:nvPr/>
            </p:nvSpPr>
            <p:spPr bwMode="auto">
              <a:xfrm>
                <a:off x="2290" y="2886"/>
                <a:ext cx="557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800" b="1">
                    <a:solidFill>
                      <a:srgbClr val="A80070"/>
                    </a:solidFill>
                  </a:rPr>
                  <a:t>F</a:t>
                </a:r>
                <a:r>
                  <a:rPr lang="ru-RU" sz="1800" b="1">
                    <a:solidFill>
                      <a:srgbClr val="A80070"/>
                    </a:solidFill>
                  </a:rPr>
                  <a:t>тяги</a:t>
                </a:r>
              </a:p>
            </p:txBody>
          </p:sp>
          <p:sp>
            <p:nvSpPr>
              <p:cNvPr id="49190" name="Line 17"/>
              <p:cNvSpPr>
                <a:spLocks noChangeShapeType="1"/>
              </p:cNvSpPr>
              <p:nvPr/>
            </p:nvSpPr>
            <p:spPr bwMode="auto">
              <a:xfrm>
                <a:off x="2302" y="2905"/>
                <a:ext cx="227" cy="0"/>
              </a:xfrm>
              <a:prstGeom prst="line">
                <a:avLst/>
              </a:prstGeom>
              <a:noFill/>
              <a:ln w="38100">
                <a:solidFill>
                  <a:srgbClr val="A80070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9191" name="Text Box 18"/>
              <p:cNvSpPr txBox="1">
                <a:spLocks noChangeArrowheads="1"/>
              </p:cNvSpPr>
              <p:nvPr/>
            </p:nvSpPr>
            <p:spPr bwMode="auto">
              <a:xfrm>
                <a:off x="1020" y="3023"/>
                <a:ext cx="412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800" b="1">
                    <a:solidFill>
                      <a:srgbClr val="FC3C00"/>
                    </a:solidFill>
                  </a:rPr>
                  <a:t>F</a:t>
                </a:r>
                <a:r>
                  <a:rPr lang="ru-RU" sz="1800" b="1">
                    <a:solidFill>
                      <a:srgbClr val="FC3C00"/>
                    </a:solidFill>
                  </a:rPr>
                  <a:t>тр</a:t>
                </a:r>
              </a:p>
            </p:txBody>
          </p:sp>
          <p:sp>
            <p:nvSpPr>
              <p:cNvPr id="49192" name="Line 19"/>
              <p:cNvSpPr>
                <a:spLocks noChangeShapeType="1"/>
              </p:cNvSpPr>
              <p:nvPr/>
            </p:nvSpPr>
            <p:spPr bwMode="auto">
              <a:xfrm>
                <a:off x="1032" y="3042"/>
                <a:ext cx="227" cy="0"/>
              </a:xfrm>
              <a:prstGeom prst="line">
                <a:avLst/>
              </a:prstGeom>
              <a:noFill/>
              <a:ln w="38100">
                <a:solidFill>
                  <a:srgbClr val="FC3C00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9193" name="Text Box 20"/>
              <p:cNvSpPr txBox="1">
                <a:spLocks noChangeArrowheads="1"/>
              </p:cNvSpPr>
              <p:nvPr/>
            </p:nvSpPr>
            <p:spPr bwMode="auto">
              <a:xfrm>
                <a:off x="1564" y="2524"/>
                <a:ext cx="278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800" b="1">
                    <a:solidFill>
                      <a:schemeClr val="accent2"/>
                    </a:solidFill>
                  </a:rPr>
                  <a:t>N</a:t>
                </a:r>
                <a:endParaRPr lang="ru-RU" sz="1800" b="1">
                  <a:solidFill>
                    <a:schemeClr val="accent2"/>
                  </a:solidFill>
                </a:endParaRPr>
              </a:p>
            </p:txBody>
          </p:sp>
          <p:sp>
            <p:nvSpPr>
              <p:cNvPr id="49194" name="Line 21"/>
              <p:cNvSpPr>
                <a:spLocks noChangeShapeType="1"/>
              </p:cNvSpPr>
              <p:nvPr/>
            </p:nvSpPr>
            <p:spPr bwMode="auto">
              <a:xfrm>
                <a:off x="1576" y="2543"/>
                <a:ext cx="227" cy="0"/>
              </a:xfrm>
              <a:prstGeom prst="line">
                <a:avLst/>
              </a:prstGeom>
              <a:noFill/>
              <a:ln w="38100">
                <a:solidFill>
                  <a:schemeClr val="accent2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ru-RU"/>
              </a:p>
            </p:txBody>
          </p:sp>
          <p:grpSp>
            <p:nvGrpSpPr>
              <p:cNvPr id="5" name="Group 24"/>
              <p:cNvGrpSpPr>
                <a:grpSpLocks/>
              </p:cNvGrpSpPr>
              <p:nvPr/>
            </p:nvGrpSpPr>
            <p:grpSpPr bwMode="auto">
              <a:xfrm>
                <a:off x="2290" y="2886"/>
                <a:ext cx="557" cy="327"/>
                <a:chOff x="2517" y="2704"/>
                <a:chExt cx="557" cy="327"/>
              </a:xfrm>
            </p:grpSpPr>
            <p:sp>
              <p:nvSpPr>
                <p:cNvPr id="49203" name="Text Box 25"/>
                <p:cNvSpPr txBox="1">
                  <a:spLocks noChangeArrowheads="1"/>
                </p:cNvSpPr>
                <p:nvPr/>
              </p:nvSpPr>
              <p:spPr bwMode="auto">
                <a:xfrm>
                  <a:off x="2517" y="2704"/>
                  <a:ext cx="557" cy="32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 sz="2800" b="1">
                      <a:solidFill>
                        <a:srgbClr val="A80070"/>
                      </a:solidFill>
                    </a:rPr>
                    <a:t>F</a:t>
                  </a:r>
                  <a:r>
                    <a:rPr lang="ru-RU" sz="1800" b="1">
                      <a:solidFill>
                        <a:srgbClr val="A80070"/>
                      </a:solidFill>
                    </a:rPr>
                    <a:t>тяги</a:t>
                  </a:r>
                </a:p>
              </p:txBody>
            </p:sp>
            <p:sp>
              <p:nvSpPr>
                <p:cNvPr id="49204" name="Line 26"/>
                <p:cNvSpPr>
                  <a:spLocks noChangeShapeType="1"/>
                </p:cNvSpPr>
                <p:nvPr/>
              </p:nvSpPr>
              <p:spPr bwMode="auto">
                <a:xfrm>
                  <a:off x="2529" y="2723"/>
                  <a:ext cx="227" cy="0"/>
                </a:xfrm>
                <a:prstGeom prst="line">
                  <a:avLst/>
                </a:prstGeom>
                <a:noFill/>
                <a:ln w="38100">
                  <a:solidFill>
                    <a:srgbClr val="A80070"/>
                  </a:solidFill>
                  <a:round/>
                  <a:headEnd/>
                  <a:tailEnd type="triangle" w="med" len="med"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6" name="Group 27"/>
              <p:cNvGrpSpPr>
                <a:grpSpLocks/>
              </p:cNvGrpSpPr>
              <p:nvPr/>
            </p:nvGrpSpPr>
            <p:grpSpPr bwMode="auto">
              <a:xfrm>
                <a:off x="1020" y="3023"/>
                <a:ext cx="412" cy="327"/>
                <a:chOff x="2517" y="2704"/>
                <a:chExt cx="412" cy="327"/>
              </a:xfrm>
            </p:grpSpPr>
            <p:sp>
              <p:nvSpPr>
                <p:cNvPr id="49201" name="Text Box 28"/>
                <p:cNvSpPr txBox="1">
                  <a:spLocks noChangeArrowheads="1"/>
                </p:cNvSpPr>
                <p:nvPr/>
              </p:nvSpPr>
              <p:spPr bwMode="auto">
                <a:xfrm>
                  <a:off x="2517" y="2704"/>
                  <a:ext cx="412" cy="32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 sz="2800" b="1">
                      <a:solidFill>
                        <a:srgbClr val="FC3C00"/>
                      </a:solidFill>
                    </a:rPr>
                    <a:t>F</a:t>
                  </a:r>
                  <a:r>
                    <a:rPr lang="ru-RU" sz="1800" b="1">
                      <a:solidFill>
                        <a:srgbClr val="FC3C00"/>
                      </a:solidFill>
                    </a:rPr>
                    <a:t>тр</a:t>
                  </a:r>
                </a:p>
              </p:txBody>
            </p:sp>
            <p:sp>
              <p:nvSpPr>
                <p:cNvPr id="49202" name="Line 29"/>
                <p:cNvSpPr>
                  <a:spLocks noChangeShapeType="1"/>
                </p:cNvSpPr>
                <p:nvPr/>
              </p:nvSpPr>
              <p:spPr bwMode="auto">
                <a:xfrm>
                  <a:off x="2529" y="2723"/>
                  <a:ext cx="227" cy="0"/>
                </a:xfrm>
                <a:prstGeom prst="line">
                  <a:avLst/>
                </a:prstGeom>
                <a:noFill/>
                <a:ln w="38100">
                  <a:solidFill>
                    <a:srgbClr val="FC3C00"/>
                  </a:solidFill>
                  <a:round/>
                  <a:headEnd/>
                  <a:tailEnd type="triangle" w="med" len="med"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sp>
            <p:nvSpPr>
              <p:cNvPr id="49197" name="Text Box 32"/>
              <p:cNvSpPr txBox="1">
                <a:spLocks noChangeArrowheads="1"/>
              </p:cNvSpPr>
              <p:nvPr/>
            </p:nvSpPr>
            <p:spPr bwMode="auto">
              <a:xfrm>
                <a:off x="2290" y="2886"/>
                <a:ext cx="557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800" b="1">
                    <a:solidFill>
                      <a:srgbClr val="A80070"/>
                    </a:solidFill>
                  </a:rPr>
                  <a:t>F</a:t>
                </a:r>
                <a:r>
                  <a:rPr lang="ru-RU" sz="1800" b="1">
                    <a:solidFill>
                      <a:srgbClr val="A80070"/>
                    </a:solidFill>
                  </a:rPr>
                  <a:t>тяги</a:t>
                </a:r>
              </a:p>
            </p:txBody>
          </p:sp>
          <p:sp>
            <p:nvSpPr>
              <p:cNvPr id="49198" name="Line 33"/>
              <p:cNvSpPr>
                <a:spLocks noChangeShapeType="1"/>
              </p:cNvSpPr>
              <p:nvPr/>
            </p:nvSpPr>
            <p:spPr bwMode="auto">
              <a:xfrm>
                <a:off x="2302" y="2905"/>
                <a:ext cx="227" cy="0"/>
              </a:xfrm>
              <a:prstGeom prst="line">
                <a:avLst/>
              </a:prstGeom>
              <a:noFill/>
              <a:ln w="38100">
                <a:solidFill>
                  <a:srgbClr val="A80070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9199" name="Text Box 34"/>
              <p:cNvSpPr txBox="1">
                <a:spLocks noChangeArrowheads="1"/>
              </p:cNvSpPr>
              <p:nvPr/>
            </p:nvSpPr>
            <p:spPr bwMode="auto">
              <a:xfrm>
                <a:off x="1020" y="3023"/>
                <a:ext cx="412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800" b="1">
                    <a:solidFill>
                      <a:srgbClr val="FC3C00"/>
                    </a:solidFill>
                  </a:rPr>
                  <a:t>F</a:t>
                </a:r>
                <a:r>
                  <a:rPr lang="ru-RU" sz="1800" b="1">
                    <a:solidFill>
                      <a:srgbClr val="FC3C00"/>
                    </a:solidFill>
                  </a:rPr>
                  <a:t>тр</a:t>
                </a:r>
              </a:p>
            </p:txBody>
          </p:sp>
          <p:sp>
            <p:nvSpPr>
              <p:cNvPr id="49200" name="Line 35"/>
              <p:cNvSpPr>
                <a:spLocks noChangeShapeType="1"/>
              </p:cNvSpPr>
              <p:nvPr/>
            </p:nvSpPr>
            <p:spPr bwMode="auto">
              <a:xfrm>
                <a:off x="1032" y="3042"/>
                <a:ext cx="227" cy="0"/>
              </a:xfrm>
              <a:prstGeom prst="line">
                <a:avLst/>
              </a:prstGeom>
              <a:noFill/>
              <a:ln w="38100">
                <a:solidFill>
                  <a:srgbClr val="FC3C00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49182" name="Line 38"/>
            <p:cNvSpPr>
              <a:spLocks noChangeShapeType="1"/>
            </p:cNvSpPr>
            <p:nvPr/>
          </p:nvSpPr>
          <p:spPr bwMode="auto">
            <a:xfrm>
              <a:off x="2109" y="2795"/>
              <a:ext cx="907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graphicFrame>
          <p:nvGraphicFramePr>
            <p:cNvPr id="49156" name="Object 39"/>
            <p:cNvGraphicFramePr>
              <a:graphicFrameLocks noChangeAspect="1"/>
            </p:cNvGraphicFramePr>
            <p:nvPr/>
          </p:nvGraphicFramePr>
          <p:xfrm>
            <a:off x="2608" y="2432"/>
            <a:ext cx="277" cy="352"/>
          </p:xfrm>
          <a:graphic>
            <a:graphicData uri="http://schemas.openxmlformats.org/presentationml/2006/ole">
              <p:oleObj spid="_x0000_s17412" name="Формула" r:id="rId4" imgW="139680" imgH="177480" progId="Equation.3">
                <p:embed/>
              </p:oleObj>
            </a:graphicData>
          </a:graphic>
        </p:graphicFrame>
      </p:grpSp>
      <p:grpSp>
        <p:nvGrpSpPr>
          <p:cNvPr id="7" name="Group 73"/>
          <p:cNvGrpSpPr>
            <a:grpSpLocks/>
          </p:cNvGrpSpPr>
          <p:nvPr/>
        </p:nvGrpSpPr>
        <p:grpSpPr bwMode="auto">
          <a:xfrm>
            <a:off x="4427538" y="2565400"/>
            <a:ext cx="3246437" cy="2030413"/>
            <a:chOff x="2880" y="2614"/>
            <a:chExt cx="2045" cy="1279"/>
          </a:xfrm>
        </p:grpSpPr>
        <p:sp>
          <p:nvSpPr>
            <p:cNvPr id="49164" name="Rectangle 43"/>
            <p:cNvSpPr>
              <a:spLocks noChangeArrowheads="1"/>
            </p:cNvSpPr>
            <p:nvPr/>
          </p:nvSpPr>
          <p:spPr bwMode="auto">
            <a:xfrm>
              <a:off x="3833" y="3248"/>
              <a:ext cx="590" cy="272"/>
            </a:xfrm>
            <a:prstGeom prst="rect">
              <a:avLst/>
            </a:prstGeom>
            <a:solidFill>
              <a:schemeClr val="folHlink"/>
            </a:solidFill>
            <a:ln w="57150">
              <a:solidFill>
                <a:schemeClr val="folHlink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9165" name="Line 44"/>
            <p:cNvSpPr>
              <a:spLocks noChangeShapeType="1"/>
            </p:cNvSpPr>
            <p:nvPr/>
          </p:nvSpPr>
          <p:spPr bwMode="auto">
            <a:xfrm>
              <a:off x="3606" y="3385"/>
              <a:ext cx="499" cy="0"/>
            </a:xfrm>
            <a:prstGeom prst="line">
              <a:avLst/>
            </a:prstGeom>
            <a:noFill/>
            <a:ln w="57150">
              <a:solidFill>
                <a:srgbClr val="A80070"/>
              </a:solidFill>
              <a:round/>
              <a:headEnd type="triangle" w="med" len="med"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9166" name="Line 45"/>
            <p:cNvSpPr>
              <a:spLocks noChangeShapeType="1"/>
            </p:cNvSpPr>
            <p:nvPr/>
          </p:nvSpPr>
          <p:spPr bwMode="auto">
            <a:xfrm>
              <a:off x="4150" y="3384"/>
              <a:ext cx="0" cy="453"/>
            </a:xfrm>
            <a:prstGeom prst="line">
              <a:avLst/>
            </a:prstGeom>
            <a:noFill/>
            <a:ln w="57150">
              <a:solidFill>
                <a:schemeClr val="accent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9167" name="Line 46"/>
            <p:cNvSpPr>
              <a:spLocks noChangeShapeType="1"/>
            </p:cNvSpPr>
            <p:nvPr/>
          </p:nvSpPr>
          <p:spPr bwMode="auto">
            <a:xfrm flipH="1">
              <a:off x="4422" y="3521"/>
              <a:ext cx="499" cy="0"/>
            </a:xfrm>
            <a:prstGeom prst="line">
              <a:avLst/>
            </a:prstGeom>
            <a:noFill/>
            <a:ln w="57150">
              <a:solidFill>
                <a:srgbClr val="FC3C00"/>
              </a:solidFill>
              <a:round/>
              <a:headEnd type="triangle" w="med" len="med"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9168" name="Line 47"/>
            <p:cNvSpPr>
              <a:spLocks noChangeShapeType="1"/>
            </p:cNvSpPr>
            <p:nvPr/>
          </p:nvSpPr>
          <p:spPr bwMode="auto">
            <a:xfrm>
              <a:off x="4105" y="3021"/>
              <a:ext cx="0" cy="500"/>
            </a:xfrm>
            <a:prstGeom prst="line">
              <a:avLst/>
            </a:prstGeom>
            <a:noFill/>
            <a:ln w="57150">
              <a:solidFill>
                <a:schemeClr val="accent2"/>
              </a:solidFill>
              <a:round/>
              <a:headEnd type="triangle" w="med" len="med"/>
              <a:tailEnd/>
            </a:ln>
          </p:spPr>
          <p:txBody>
            <a:bodyPr/>
            <a:lstStyle/>
            <a:p>
              <a:endParaRPr lang="ru-RU"/>
            </a:p>
          </p:txBody>
        </p:sp>
        <p:grpSp>
          <p:nvGrpSpPr>
            <p:cNvPr id="8" name="Group 48"/>
            <p:cNvGrpSpPr>
              <a:grpSpLocks/>
            </p:cNvGrpSpPr>
            <p:nvPr/>
          </p:nvGrpSpPr>
          <p:grpSpPr bwMode="auto">
            <a:xfrm>
              <a:off x="3696" y="3566"/>
              <a:ext cx="415" cy="327"/>
              <a:chOff x="1474" y="3612"/>
              <a:chExt cx="415" cy="327"/>
            </a:xfrm>
          </p:grpSpPr>
          <p:sp>
            <p:nvSpPr>
              <p:cNvPr id="49179" name="Text Box 49"/>
              <p:cNvSpPr txBox="1">
                <a:spLocks noChangeArrowheads="1"/>
              </p:cNvSpPr>
              <p:nvPr/>
            </p:nvSpPr>
            <p:spPr bwMode="auto">
              <a:xfrm>
                <a:off x="1474" y="3612"/>
                <a:ext cx="415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800" b="1">
                    <a:solidFill>
                      <a:schemeClr val="accent1"/>
                    </a:solidFill>
                  </a:rPr>
                  <a:t>mg</a:t>
                </a:r>
                <a:endParaRPr lang="ru-RU" sz="2800" b="1">
                  <a:solidFill>
                    <a:schemeClr val="accent1"/>
                  </a:solidFill>
                </a:endParaRPr>
              </a:p>
            </p:txBody>
          </p:sp>
          <p:sp>
            <p:nvSpPr>
              <p:cNvPr id="49180" name="Line 50"/>
              <p:cNvSpPr>
                <a:spLocks noChangeShapeType="1"/>
              </p:cNvSpPr>
              <p:nvPr/>
            </p:nvSpPr>
            <p:spPr bwMode="auto">
              <a:xfrm>
                <a:off x="1577" y="3631"/>
                <a:ext cx="227" cy="0"/>
              </a:xfrm>
              <a:prstGeom prst="line">
                <a:avLst/>
              </a:prstGeom>
              <a:noFill/>
              <a:ln w="38100">
                <a:solidFill>
                  <a:schemeClr val="accent1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49170" name="Text Box 55"/>
            <p:cNvSpPr txBox="1">
              <a:spLocks noChangeArrowheads="1"/>
            </p:cNvSpPr>
            <p:nvPr/>
          </p:nvSpPr>
          <p:spPr bwMode="auto">
            <a:xfrm>
              <a:off x="4150" y="2795"/>
              <a:ext cx="278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800" b="1">
                  <a:solidFill>
                    <a:schemeClr val="accent2"/>
                  </a:solidFill>
                </a:rPr>
                <a:t>N</a:t>
              </a:r>
              <a:endParaRPr lang="ru-RU" sz="1800" b="1">
                <a:solidFill>
                  <a:schemeClr val="accent2"/>
                </a:solidFill>
              </a:endParaRPr>
            </a:p>
          </p:txBody>
        </p:sp>
        <p:sp>
          <p:nvSpPr>
            <p:cNvPr id="49171" name="Line 56"/>
            <p:cNvSpPr>
              <a:spLocks noChangeShapeType="1"/>
            </p:cNvSpPr>
            <p:nvPr/>
          </p:nvSpPr>
          <p:spPr bwMode="auto">
            <a:xfrm>
              <a:off x="4195" y="2840"/>
              <a:ext cx="227" cy="0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grpSp>
          <p:nvGrpSpPr>
            <p:cNvPr id="9" name="Group 71"/>
            <p:cNvGrpSpPr>
              <a:grpSpLocks/>
            </p:cNvGrpSpPr>
            <p:nvPr/>
          </p:nvGrpSpPr>
          <p:grpSpPr bwMode="auto">
            <a:xfrm>
              <a:off x="3379" y="3022"/>
              <a:ext cx="557" cy="327"/>
              <a:chOff x="2245" y="2886"/>
              <a:chExt cx="557" cy="327"/>
            </a:xfrm>
          </p:grpSpPr>
          <p:sp>
            <p:nvSpPr>
              <p:cNvPr id="49177" name="Text Box 63"/>
              <p:cNvSpPr txBox="1">
                <a:spLocks noChangeArrowheads="1"/>
              </p:cNvSpPr>
              <p:nvPr/>
            </p:nvSpPr>
            <p:spPr bwMode="auto">
              <a:xfrm>
                <a:off x="2245" y="2886"/>
                <a:ext cx="557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800" b="1">
                    <a:solidFill>
                      <a:srgbClr val="A80070"/>
                    </a:solidFill>
                  </a:rPr>
                  <a:t>F</a:t>
                </a:r>
                <a:r>
                  <a:rPr lang="ru-RU" sz="1800" b="1">
                    <a:solidFill>
                      <a:srgbClr val="A80070"/>
                    </a:solidFill>
                  </a:rPr>
                  <a:t>тяги</a:t>
                </a:r>
              </a:p>
            </p:txBody>
          </p:sp>
          <p:sp>
            <p:nvSpPr>
              <p:cNvPr id="49178" name="Line 64"/>
              <p:cNvSpPr>
                <a:spLocks noChangeShapeType="1"/>
              </p:cNvSpPr>
              <p:nvPr/>
            </p:nvSpPr>
            <p:spPr bwMode="auto">
              <a:xfrm>
                <a:off x="2290" y="2931"/>
                <a:ext cx="227" cy="0"/>
              </a:xfrm>
              <a:prstGeom prst="line">
                <a:avLst/>
              </a:prstGeom>
              <a:noFill/>
              <a:ln w="38100">
                <a:solidFill>
                  <a:srgbClr val="A80070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10" name="Group 70"/>
            <p:cNvGrpSpPr>
              <a:grpSpLocks/>
            </p:cNvGrpSpPr>
            <p:nvPr/>
          </p:nvGrpSpPr>
          <p:grpSpPr bwMode="auto">
            <a:xfrm>
              <a:off x="4513" y="3203"/>
              <a:ext cx="412" cy="327"/>
              <a:chOff x="1202" y="3022"/>
              <a:chExt cx="412" cy="327"/>
            </a:xfrm>
          </p:grpSpPr>
          <p:sp>
            <p:nvSpPr>
              <p:cNvPr id="49175" name="Text Box 65"/>
              <p:cNvSpPr txBox="1">
                <a:spLocks noChangeArrowheads="1"/>
              </p:cNvSpPr>
              <p:nvPr/>
            </p:nvSpPr>
            <p:spPr bwMode="auto">
              <a:xfrm>
                <a:off x="1202" y="3022"/>
                <a:ext cx="412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800" b="1">
                    <a:solidFill>
                      <a:srgbClr val="FC3C00"/>
                    </a:solidFill>
                  </a:rPr>
                  <a:t>F</a:t>
                </a:r>
                <a:r>
                  <a:rPr lang="ru-RU" sz="1800" b="1">
                    <a:solidFill>
                      <a:srgbClr val="FC3C00"/>
                    </a:solidFill>
                  </a:rPr>
                  <a:t>тр</a:t>
                </a:r>
              </a:p>
            </p:txBody>
          </p:sp>
          <p:sp>
            <p:nvSpPr>
              <p:cNvPr id="49176" name="Line 66"/>
              <p:cNvSpPr>
                <a:spLocks noChangeShapeType="1"/>
              </p:cNvSpPr>
              <p:nvPr/>
            </p:nvSpPr>
            <p:spPr bwMode="auto">
              <a:xfrm>
                <a:off x="1292" y="3067"/>
                <a:ext cx="227" cy="0"/>
              </a:xfrm>
              <a:prstGeom prst="line">
                <a:avLst/>
              </a:prstGeom>
              <a:noFill/>
              <a:ln w="38100">
                <a:solidFill>
                  <a:srgbClr val="FC3C00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49174" name="Line 67"/>
            <p:cNvSpPr>
              <a:spLocks noChangeShapeType="1"/>
            </p:cNvSpPr>
            <p:nvPr/>
          </p:nvSpPr>
          <p:spPr bwMode="auto">
            <a:xfrm>
              <a:off x="2880" y="2976"/>
              <a:ext cx="907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 type="triangle" w="med" len="med"/>
              <a:tailEnd/>
            </a:ln>
          </p:spPr>
          <p:txBody>
            <a:bodyPr/>
            <a:lstStyle/>
            <a:p>
              <a:endParaRPr lang="ru-RU"/>
            </a:p>
          </p:txBody>
        </p:sp>
        <p:graphicFrame>
          <p:nvGraphicFramePr>
            <p:cNvPr id="49155" name="Object 68"/>
            <p:cNvGraphicFramePr>
              <a:graphicFrameLocks noChangeAspect="1"/>
            </p:cNvGraphicFramePr>
            <p:nvPr/>
          </p:nvGraphicFramePr>
          <p:xfrm>
            <a:off x="3107" y="2614"/>
            <a:ext cx="277" cy="352"/>
          </p:xfrm>
          <a:graphic>
            <a:graphicData uri="http://schemas.openxmlformats.org/presentationml/2006/ole">
              <p:oleObj spid="_x0000_s17411" name="Формула" r:id="rId5" imgW="139680" imgH="177480" progId="Equation.3">
                <p:embed/>
              </p:oleObj>
            </a:graphicData>
          </a:graphic>
        </p:graphicFrame>
      </p:grpSp>
      <p:sp>
        <p:nvSpPr>
          <p:cNvPr id="49162" name="Oval 74">
            <a:hlinkClick r:id="rId6" action="ppaction://hlinksldjump"/>
          </p:cNvPr>
          <p:cNvSpPr>
            <a:spLocks noChangeArrowheads="1"/>
          </p:cNvSpPr>
          <p:nvPr/>
        </p:nvSpPr>
        <p:spPr bwMode="auto">
          <a:xfrm>
            <a:off x="8388350" y="6381750"/>
            <a:ext cx="576263" cy="215900"/>
          </a:xfrm>
          <a:prstGeom prst="ellipse">
            <a:avLst/>
          </a:prstGeom>
          <a:gradFill rotWithShape="1">
            <a:gsLst>
              <a:gs pos="0">
                <a:srgbClr val="FFFFDB"/>
              </a:gs>
              <a:gs pos="100000">
                <a:srgbClr val="A9A991"/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9163" name="Text Box 6"/>
          <p:cNvSpPr txBox="1">
            <a:spLocks noChangeArrowheads="1"/>
          </p:cNvSpPr>
          <p:nvPr/>
        </p:nvSpPr>
        <p:spPr bwMode="auto">
          <a:xfrm>
            <a:off x="142875" y="6000750"/>
            <a:ext cx="864235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b="1">
                <a:latin typeface="Arial" charset="0"/>
              </a:rPr>
              <a:t>Природа взаимодействия: электромагнитная.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38889E-6 -1.48148E-6 L 0.5434 -1.48148E-6 " pathEditMode="relative" ptsTypes="AA"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1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1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000"/>
                            </p:stCondLst>
                            <p:childTnLst>
                              <p:par>
                                <p:cTn id="13" presetID="0" presetClass="path" presetSubtype="0" accel="50000" decel="5000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-3.05556E-6 -5.55556E-6 L -0.42534 -5.55556E-6 " pathEditMode="relative" ptsTypes="AA">
                                      <p:cBhvr>
                                        <p:cTn id="14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Заголовок 1"/>
          <p:cNvSpPr>
            <a:spLocks noGrp="1"/>
          </p:cNvSpPr>
          <p:nvPr>
            <p:ph type="title"/>
          </p:nvPr>
        </p:nvSpPr>
        <p:spPr>
          <a:xfrm>
            <a:off x="571500" y="214313"/>
            <a:ext cx="7772400" cy="1143000"/>
          </a:xfrm>
        </p:spPr>
        <p:txBody>
          <a:bodyPr/>
          <a:lstStyle/>
          <a:p>
            <a:r>
              <a:rPr lang="ru-RU" smtClean="0"/>
              <a:t>Гравитационные силы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pPr>
              <a:defRPr/>
            </a:pPr>
            <a:r>
              <a:rPr lang="ru-RU" dirty="0" smtClean="0"/>
              <a:t>Гравитационные силы действуют между всеми телами – все тела притягиваются друг к другу</a:t>
            </a:r>
          </a:p>
          <a:p>
            <a:pPr>
              <a:defRPr/>
            </a:pPr>
            <a:r>
              <a:rPr lang="ru-RU" dirty="0" smtClean="0"/>
              <a:t>Силы заметны только тогда , когда хотя бы одно тело имеет большую массу</a:t>
            </a:r>
          </a:p>
          <a:p>
            <a:pPr>
              <a:defRPr/>
            </a:pPr>
            <a:r>
              <a:rPr lang="ru-RU" dirty="0" smtClean="0"/>
              <a:t>самые слабые</a:t>
            </a:r>
            <a:endParaRPr lang="ru-RU" dirty="0"/>
          </a:p>
        </p:txBody>
      </p:sp>
      <p:pic>
        <p:nvPicPr>
          <p:cNvPr id="103428" name="Содержимое 5" descr="get2.jpg"/>
          <p:cNvPicPr>
            <a:picLocks noGrp="1" noChangeAspect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>
          <a:xfrm>
            <a:off x="4572000" y="1268413"/>
            <a:ext cx="4038600" cy="3027362"/>
          </a:xfrm>
        </p:spPr>
      </p:pic>
      <p:sp>
        <p:nvSpPr>
          <p:cNvPr id="103429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pic>
        <p:nvPicPr>
          <p:cNvPr id="103430" name="Рисунок 7" descr="x_6f9e9142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219700" y="4508500"/>
            <a:ext cx="3021013" cy="181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83" name="Text Box 4"/>
          <p:cNvSpPr txBox="1">
            <a:spLocks noChangeArrowheads="1"/>
          </p:cNvSpPr>
          <p:nvPr/>
        </p:nvSpPr>
        <p:spPr bwMode="auto">
          <a:xfrm>
            <a:off x="827088" y="0"/>
            <a:ext cx="77597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4000" b="1">
                <a:latin typeface="Arial" charset="0"/>
              </a:rPr>
              <a:t>Тело на наклонной плоскости</a:t>
            </a:r>
          </a:p>
        </p:txBody>
      </p:sp>
      <p:sp>
        <p:nvSpPr>
          <p:cNvPr id="50184" name="AutoShape 5"/>
          <p:cNvSpPr>
            <a:spLocks noChangeArrowheads="1"/>
          </p:cNvSpPr>
          <p:nvPr/>
        </p:nvSpPr>
        <p:spPr bwMode="auto">
          <a:xfrm>
            <a:off x="250825" y="1628775"/>
            <a:ext cx="5041900" cy="3095625"/>
          </a:xfrm>
          <a:prstGeom prst="rtTriangl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graphicFrame>
        <p:nvGraphicFramePr>
          <p:cNvPr id="50178" name="Object 7"/>
          <p:cNvGraphicFramePr>
            <a:graphicFrameLocks noChangeAspect="1"/>
          </p:cNvGraphicFramePr>
          <p:nvPr/>
        </p:nvGraphicFramePr>
        <p:xfrm>
          <a:off x="4211638" y="4365625"/>
          <a:ext cx="360362" cy="330200"/>
        </p:xfrm>
        <a:graphic>
          <a:graphicData uri="http://schemas.openxmlformats.org/presentationml/2006/ole">
            <p:oleObj spid="_x0000_s18434" name="Формула" r:id="rId3" imgW="152280" imgH="139680" progId="Equation.3">
              <p:embed/>
            </p:oleObj>
          </a:graphicData>
        </a:graphic>
      </p:graphicFrame>
      <p:sp>
        <p:nvSpPr>
          <p:cNvPr id="50185" name="Freeform 8"/>
          <p:cNvSpPr>
            <a:spLocks/>
          </p:cNvSpPr>
          <p:nvPr/>
        </p:nvSpPr>
        <p:spPr bwMode="auto">
          <a:xfrm>
            <a:off x="4572000" y="4292600"/>
            <a:ext cx="215900" cy="431800"/>
          </a:xfrm>
          <a:custGeom>
            <a:avLst/>
            <a:gdLst>
              <a:gd name="T0" fmla="*/ 2147483647 w 52"/>
              <a:gd name="T1" fmla="*/ 0 h 90"/>
              <a:gd name="T2" fmla="*/ 2147483647 w 52"/>
              <a:gd name="T3" fmla="*/ 2147483647 h 90"/>
              <a:gd name="T4" fmla="*/ 2147483647 w 52"/>
              <a:gd name="T5" fmla="*/ 2147483647 h 90"/>
              <a:gd name="T6" fmla="*/ 0 60000 65536"/>
              <a:gd name="T7" fmla="*/ 0 60000 65536"/>
              <a:gd name="T8" fmla="*/ 0 60000 65536"/>
              <a:gd name="T9" fmla="*/ 0 w 52"/>
              <a:gd name="T10" fmla="*/ 0 h 90"/>
              <a:gd name="T11" fmla="*/ 52 w 52"/>
              <a:gd name="T12" fmla="*/ 90 h 9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52" h="90">
                <a:moveTo>
                  <a:pt x="7" y="0"/>
                </a:moveTo>
                <a:cubicBezTo>
                  <a:pt x="3" y="15"/>
                  <a:pt x="0" y="30"/>
                  <a:pt x="7" y="45"/>
                </a:cubicBezTo>
                <a:cubicBezTo>
                  <a:pt x="14" y="60"/>
                  <a:pt x="33" y="75"/>
                  <a:pt x="52" y="90"/>
                </a:cubicBezTo>
              </a:path>
            </a:pathLst>
          </a:custGeom>
          <a:noFill/>
          <a:ln w="28575" cmpd="sng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0186" name="Rectangle 9"/>
          <p:cNvSpPr>
            <a:spLocks noChangeArrowheads="1"/>
          </p:cNvSpPr>
          <p:nvPr/>
        </p:nvSpPr>
        <p:spPr bwMode="auto">
          <a:xfrm rot="1908959">
            <a:off x="1908175" y="2492375"/>
            <a:ext cx="568325" cy="2889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50187" name="Line 10"/>
          <p:cNvSpPr>
            <a:spLocks noChangeShapeType="1"/>
          </p:cNvSpPr>
          <p:nvPr/>
        </p:nvSpPr>
        <p:spPr bwMode="auto">
          <a:xfrm>
            <a:off x="2268538" y="2708275"/>
            <a:ext cx="0" cy="1584325"/>
          </a:xfrm>
          <a:prstGeom prst="line">
            <a:avLst/>
          </a:prstGeom>
          <a:noFill/>
          <a:ln w="57150">
            <a:solidFill>
              <a:schemeClr val="accent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50188" name="Line 12"/>
          <p:cNvSpPr>
            <a:spLocks noChangeShapeType="1"/>
          </p:cNvSpPr>
          <p:nvPr/>
        </p:nvSpPr>
        <p:spPr bwMode="auto">
          <a:xfrm flipV="1">
            <a:off x="2195513" y="1628775"/>
            <a:ext cx="504825" cy="1079500"/>
          </a:xfrm>
          <a:prstGeom prst="line">
            <a:avLst/>
          </a:prstGeom>
          <a:noFill/>
          <a:ln w="5715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50189" name="Line 13"/>
          <p:cNvSpPr>
            <a:spLocks noChangeShapeType="1"/>
          </p:cNvSpPr>
          <p:nvPr/>
        </p:nvSpPr>
        <p:spPr bwMode="auto">
          <a:xfrm flipH="1" flipV="1">
            <a:off x="827088" y="1916113"/>
            <a:ext cx="1081087" cy="649287"/>
          </a:xfrm>
          <a:prstGeom prst="line">
            <a:avLst/>
          </a:prstGeom>
          <a:noFill/>
          <a:ln w="57150">
            <a:solidFill>
              <a:srgbClr val="FC3C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50190" name="Line 14"/>
          <p:cNvSpPr>
            <a:spLocks noChangeShapeType="1"/>
          </p:cNvSpPr>
          <p:nvPr/>
        </p:nvSpPr>
        <p:spPr bwMode="auto">
          <a:xfrm flipV="1">
            <a:off x="1331913" y="765175"/>
            <a:ext cx="1800225" cy="3887788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  <a:headEnd/>
            <a:tailEnd type="stealth" w="lg" len="lg"/>
          </a:ln>
        </p:spPr>
        <p:txBody>
          <a:bodyPr/>
          <a:lstStyle/>
          <a:p>
            <a:endParaRPr lang="ru-RU"/>
          </a:p>
        </p:txBody>
      </p:sp>
      <p:sp>
        <p:nvSpPr>
          <p:cNvPr id="50191" name="Line 15"/>
          <p:cNvSpPr>
            <a:spLocks noChangeShapeType="1"/>
          </p:cNvSpPr>
          <p:nvPr/>
        </p:nvSpPr>
        <p:spPr bwMode="auto">
          <a:xfrm>
            <a:off x="323850" y="1628775"/>
            <a:ext cx="5400675" cy="3313113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  <a:headEnd/>
            <a:tailEnd type="stealth" w="lg" len="lg"/>
          </a:ln>
        </p:spPr>
        <p:txBody>
          <a:bodyPr/>
          <a:lstStyle/>
          <a:p>
            <a:endParaRPr lang="ru-RU"/>
          </a:p>
        </p:txBody>
      </p:sp>
      <p:graphicFrame>
        <p:nvGraphicFramePr>
          <p:cNvPr id="50179" name="Object 16"/>
          <p:cNvGraphicFramePr>
            <a:graphicFrameLocks noChangeAspect="1"/>
          </p:cNvGraphicFramePr>
          <p:nvPr/>
        </p:nvGraphicFramePr>
        <p:xfrm>
          <a:off x="4140200" y="1125538"/>
          <a:ext cx="4608513" cy="855662"/>
        </p:xfrm>
        <a:graphic>
          <a:graphicData uri="http://schemas.openxmlformats.org/presentationml/2006/ole">
            <p:oleObj spid="_x0000_s18435" name="Формула" r:id="rId4" imgW="1434960" imgH="266400" progId="Equation.3">
              <p:embed/>
            </p:oleObj>
          </a:graphicData>
        </a:graphic>
      </p:graphicFrame>
      <p:graphicFrame>
        <p:nvGraphicFramePr>
          <p:cNvPr id="50180" name="Object 17"/>
          <p:cNvGraphicFramePr>
            <a:graphicFrameLocks noChangeAspect="1"/>
          </p:cNvGraphicFramePr>
          <p:nvPr/>
        </p:nvGraphicFramePr>
        <p:xfrm>
          <a:off x="4211638" y="1916113"/>
          <a:ext cx="4537075" cy="1662112"/>
        </p:xfrm>
        <a:graphic>
          <a:graphicData uri="http://schemas.openxmlformats.org/presentationml/2006/ole">
            <p:oleObj spid="_x0000_s18436" name="Формула" r:id="rId5" imgW="1803240" imgH="660240" progId="Equation.3">
              <p:embed/>
            </p:oleObj>
          </a:graphicData>
        </a:graphic>
      </p:graphicFrame>
      <p:sp>
        <p:nvSpPr>
          <p:cNvPr id="50192" name="Freeform 18"/>
          <p:cNvSpPr>
            <a:spLocks/>
          </p:cNvSpPr>
          <p:nvPr/>
        </p:nvSpPr>
        <p:spPr bwMode="auto">
          <a:xfrm>
            <a:off x="2051050" y="3141663"/>
            <a:ext cx="217488" cy="142875"/>
          </a:xfrm>
          <a:custGeom>
            <a:avLst/>
            <a:gdLst>
              <a:gd name="T0" fmla="*/ 0 w 137"/>
              <a:gd name="T1" fmla="*/ 0 h 90"/>
              <a:gd name="T2" fmla="*/ 2147483647 w 137"/>
              <a:gd name="T3" fmla="*/ 2147483647 h 90"/>
              <a:gd name="T4" fmla="*/ 2147483647 w 137"/>
              <a:gd name="T5" fmla="*/ 0 h 90"/>
              <a:gd name="T6" fmla="*/ 0 60000 65536"/>
              <a:gd name="T7" fmla="*/ 0 60000 65536"/>
              <a:gd name="T8" fmla="*/ 0 60000 65536"/>
              <a:gd name="T9" fmla="*/ 0 w 137"/>
              <a:gd name="T10" fmla="*/ 0 h 90"/>
              <a:gd name="T11" fmla="*/ 137 w 137"/>
              <a:gd name="T12" fmla="*/ 90 h 9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37" h="90">
                <a:moveTo>
                  <a:pt x="0" y="0"/>
                </a:moveTo>
                <a:cubicBezTo>
                  <a:pt x="11" y="45"/>
                  <a:pt x="23" y="90"/>
                  <a:pt x="46" y="90"/>
                </a:cubicBezTo>
                <a:cubicBezTo>
                  <a:pt x="69" y="90"/>
                  <a:pt x="103" y="45"/>
                  <a:pt x="137" y="0"/>
                </a:cubicBezTo>
              </a:path>
            </a:pathLst>
          </a:custGeom>
          <a:noFill/>
          <a:ln w="28575" cmpd="sng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graphicFrame>
        <p:nvGraphicFramePr>
          <p:cNvPr id="50181" name="Object 19"/>
          <p:cNvGraphicFramePr>
            <a:graphicFrameLocks noChangeAspect="1"/>
          </p:cNvGraphicFramePr>
          <p:nvPr/>
        </p:nvGraphicFramePr>
        <p:xfrm>
          <a:off x="1908175" y="3284538"/>
          <a:ext cx="360363" cy="330200"/>
        </p:xfrm>
        <a:graphic>
          <a:graphicData uri="http://schemas.openxmlformats.org/presentationml/2006/ole">
            <p:oleObj spid="_x0000_s18437" name="Формула" r:id="rId6" imgW="152280" imgH="139680" progId="Equation.3">
              <p:embed/>
            </p:oleObj>
          </a:graphicData>
        </a:graphic>
      </p:graphicFrame>
      <p:sp>
        <p:nvSpPr>
          <p:cNvPr id="50193" name="Line 20"/>
          <p:cNvSpPr>
            <a:spLocks noChangeShapeType="1"/>
          </p:cNvSpPr>
          <p:nvPr/>
        </p:nvSpPr>
        <p:spPr bwMode="auto">
          <a:xfrm flipV="1">
            <a:off x="2268538" y="3213100"/>
            <a:ext cx="503237" cy="1079500"/>
          </a:xfrm>
          <a:prstGeom prst="line">
            <a:avLst/>
          </a:prstGeom>
          <a:noFill/>
          <a:ln w="28575">
            <a:solidFill>
              <a:srgbClr val="9191E3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0194" name="Line 21"/>
          <p:cNvSpPr>
            <a:spLocks noChangeShapeType="1"/>
          </p:cNvSpPr>
          <p:nvPr/>
        </p:nvSpPr>
        <p:spPr bwMode="auto">
          <a:xfrm flipH="1" flipV="1">
            <a:off x="1692275" y="3933825"/>
            <a:ext cx="576263" cy="358775"/>
          </a:xfrm>
          <a:prstGeom prst="line">
            <a:avLst/>
          </a:prstGeom>
          <a:noFill/>
          <a:ln w="28575">
            <a:solidFill>
              <a:srgbClr val="9191E3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0195" name="Line 22"/>
          <p:cNvSpPr>
            <a:spLocks noChangeShapeType="1"/>
          </p:cNvSpPr>
          <p:nvPr/>
        </p:nvSpPr>
        <p:spPr bwMode="auto">
          <a:xfrm>
            <a:off x="2268538" y="2708275"/>
            <a:ext cx="503237" cy="360363"/>
          </a:xfrm>
          <a:prstGeom prst="line">
            <a:avLst/>
          </a:prstGeom>
          <a:noFill/>
          <a:ln w="38100">
            <a:solidFill>
              <a:schemeClr val="accent1"/>
            </a:solidFill>
            <a:prstDash val="sysDot"/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50196" name="Line 23"/>
          <p:cNvSpPr>
            <a:spLocks noChangeShapeType="1"/>
          </p:cNvSpPr>
          <p:nvPr/>
        </p:nvSpPr>
        <p:spPr bwMode="auto">
          <a:xfrm flipH="1">
            <a:off x="1619250" y="2708275"/>
            <a:ext cx="576263" cy="1225550"/>
          </a:xfrm>
          <a:prstGeom prst="line">
            <a:avLst/>
          </a:prstGeom>
          <a:noFill/>
          <a:ln w="38100">
            <a:solidFill>
              <a:schemeClr val="accent1"/>
            </a:solidFill>
            <a:prstDash val="sysDot"/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grpSp>
        <p:nvGrpSpPr>
          <p:cNvPr id="2" name="Group 30"/>
          <p:cNvGrpSpPr>
            <a:grpSpLocks/>
          </p:cNvGrpSpPr>
          <p:nvPr/>
        </p:nvGrpSpPr>
        <p:grpSpPr bwMode="auto">
          <a:xfrm>
            <a:off x="2339975" y="3573463"/>
            <a:ext cx="658813" cy="519112"/>
            <a:chOff x="1474" y="3612"/>
            <a:chExt cx="415" cy="327"/>
          </a:xfrm>
        </p:grpSpPr>
        <p:sp>
          <p:nvSpPr>
            <p:cNvPr id="50214" name="Text Box 31"/>
            <p:cNvSpPr txBox="1">
              <a:spLocks noChangeArrowheads="1"/>
            </p:cNvSpPr>
            <p:nvPr/>
          </p:nvSpPr>
          <p:spPr bwMode="auto">
            <a:xfrm>
              <a:off x="1474" y="3612"/>
              <a:ext cx="415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800" b="1">
                  <a:solidFill>
                    <a:schemeClr val="accent1"/>
                  </a:solidFill>
                </a:rPr>
                <a:t>mg</a:t>
              </a:r>
              <a:endParaRPr lang="ru-RU" sz="2800" b="1">
                <a:solidFill>
                  <a:schemeClr val="accent1"/>
                </a:solidFill>
              </a:endParaRPr>
            </a:p>
          </p:txBody>
        </p:sp>
        <p:sp>
          <p:nvSpPr>
            <p:cNvPr id="50215" name="Line 32"/>
            <p:cNvSpPr>
              <a:spLocks noChangeShapeType="1"/>
            </p:cNvSpPr>
            <p:nvPr/>
          </p:nvSpPr>
          <p:spPr bwMode="auto">
            <a:xfrm>
              <a:off x="1577" y="3631"/>
              <a:ext cx="227" cy="0"/>
            </a:xfrm>
            <a:prstGeom prst="line">
              <a:avLst/>
            </a:prstGeom>
            <a:noFill/>
            <a:ln w="38100">
              <a:solidFill>
                <a:schemeClr val="accent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3" name="Group 43"/>
          <p:cNvGrpSpPr>
            <a:grpSpLocks/>
          </p:cNvGrpSpPr>
          <p:nvPr/>
        </p:nvGrpSpPr>
        <p:grpSpPr bwMode="auto">
          <a:xfrm>
            <a:off x="2700338" y="1773238"/>
            <a:ext cx="441325" cy="519112"/>
            <a:chOff x="1701" y="1117"/>
            <a:chExt cx="278" cy="327"/>
          </a:xfrm>
        </p:grpSpPr>
        <p:sp>
          <p:nvSpPr>
            <p:cNvPr id="50212" name="Text Box 33"/>
            <p:cNvSpPr txBox="1">
              <a:spLocks noChangeArrowheads="1"/>
            </p:cNvSpPr>
            <p:nvPr/>
          </p:nvSpPr>
          <p:spPr bwMode="auto">
            <a:xfrm>
              <a:off x="1701" y="1117"/>
              <a:ext cx="278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800" b="1">
                  <a:solidFill>
                    <a:schemeClr val="accent2"/>
                  </a:solidFill>
                </a:rPr>
                <a:t>N</a:t>
              </a:r>
              <a:endParaRPr lang="ru-RU" sz="1800" b="1">
                <a:solidFill>
                  <a:schemeClr val="accent2"/>
                </a:solidFill>
              </a:endParaRPr>
            </a:p>
          </p:txBody>
        </p:sp>
        <p:sp>
          <p:nvSpPr>
            <p:cNvPr id="50213" name="Line 34"/>
            <p:cNvSpPr>
              <a:spLocks noChangeShapeType="1"/>
            </p:cNvSpPr>
            <p:nvPr/>
          </p:nvSpPr>
          <p:spPr bwMode="auto">
            <a:xfrm>
              <a:off x="1746" y="1162"/>
              <a:ext cx="227" cy="0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4" name="Group 38"/>
          <p:cNvGrpSpPr>
            <a:grpSpLocks/>
          </p:cNvGrpSpPr>
          <p:nvPr/>
        </p:nvGrpSpPr>
        <p:grpSpPr bwMode="auto">
          <a:xfrm>
            <a:off x="1116013" y="1628775"/>
            <a:ext cx="654050" cy="519113"/>
            <a:chOff x="1202" y="3022"/>
            <a:chExt cx="412" cy="327"/>
          </a:xfrm>
        </p:grpSpPr>
        <p:sp>
          <p:nvSpPr>
            <p:cNvPr id="50210" name="Text Box 39"/>
            <p:cNvSpPr txBox="1">
              <a:spLocks noChangeArrowheads="1"/>
            </p:cNvSpPr>
            <p:nvPr/>
          </p:nvSpPr>
          <p:spPr bwMode="auto">
            <a:xfrm>
              <a:off x="1202" y="3022"/>
              <a:ext cx="412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800" b="1">
                  <a:solidFill>
                    <a:srgbClr val="FC3C00"/>
                  </a:solidFill>
                </a:rPr>
                <a:t>F</a:t>
              </a:r>
              <a:r>
                <a:rPr lang="ru-RU" sz="1800" b="1">
                  <a:solidFill>
                    <a:srgbClr val="FC3C00"/>
                  </a:solidFill>
                </a:rPr>
                <a:t>тр</a:t>
              </a:r>
            </a:p>
          </p:txBody>
        </p:sp>
        <p:sp>
          <p:nvSpPr>
            <p:cNvPr id="50211" name="Line 40"/>
            <p:cNvSpPr>
              <a:spLocks noChangeShapeType="1"/>
            </p:cNvSpPr>
            <p:nvPr/>
          </p:nvSpPr>
          <p:spPr bwMode="auto">
            <a:xfrm>
              <a:off x="1292" y="3067"/>
              <a:ext cx="227" cy="0"/>
            </a:xfrm>
            <a:prstGeom prst="line">
              <a:avLst/>
            </a:prstGeom>
            <a:noFill/>
            <a:ln w="38100">
              <a:solidFill>
                <a:srgbClr val="FC3C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5" name="Group 44"/>
          <p:cNvGrpSpPr>
            <a:grpSpLocks/>
          </p:cNvGrpSpPr>
          <p:nvPr/>
        </p:nvGrpSpPr>
        <p:grpSpPr bwMode="auto">
          <a:xfrm>
            <a:off x="2484438" y="2492375"/>
            <a:ext cx="771525" cy="519113"/>
            <a:chOff x="1474" y="3612"/>
            <a:chExt cx="486" cy="327"/>
          </a:xfrm>
        </p:grpSpPr>
        <p:sp>
          <p:nvSpPr>
            <p:cNvPr id="50208" name="Text Box 45"/>
            <p:cNvSpPr txBox="1">
              <a:spLocks noChangeArrowheads="1"/>
            </p:cNvSpPr>
            <p:nvPr/>
          </p:nvSpPr>
          <p:spPr bwMode="auto">
            <a:xfrm>
              <a:off x="1474" y="3612"/>
              <a:ext cx="486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800" b="1">
                  <a:solidFill>
                    <a:schemeClr val="accent1"/>
                  </a:solidFill>
                </a:rPr>
                <a:t>mg</a:t>
              </a:r>
              <a:r>
                <a:rPr lang="ru-RU" sz="1600" b="1">
                  <a:solidFill>
                    <a:schemeClr val="accent1"/>
                  </a:solidFill>
                </a:rPr>
                <a:t>х</a:t>
              </a:r>
            </a:p>
          </p:txBody>
        </p:sp>
        <p:sp>
          <p:nvSpPr>
            <p:cNvPr id="50209" name="Line 46"/>
            <p:cNvSpPr>
              <a:spLocks noChangeShapeType="1"/>
            </p:cNvSpPr>
            <p:nvPr/>
          </p:nvSpPr>
          <p:spPr bwMode="auto">
            <a:xfrm>
              <a:off x="1577" y="3631"/>
              <a:ext cx="227" cy="0"/>
            </a:xfrm>
            <a:prstGeom prst="line">
              <a:avLst/>
            </a:prstGeom>
            <a:noFill/>
            <a:ln w="38100">
              <a:solidFill>
                <a:schemeClr val="accent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6" name="Group 47"/>
          <p:cNvGrpSpPr>
            <a:grpSpLocks/>
          </p:cNvGrpSpPr>
          <p:nvPr/>
        </p:nvGrpSpPr>
        <p:grpSpPr bwMode="auto">
          <a:xfrm>
            <a:off x="971550" y="3284538"/>
            <a:ext cx="771525" cy="519112"/>
            <a:chOff x="1474" y="3612"/>
            <a:chExt cx="486" cy="327"/>
          </a:xfrm>
        </p:grpSpPr>
        <p:sp>
          <p:nvSpPr>
            <p:cNvPr id="50206" name="Text Box 48"/>
            <p:cNvSpPr txBox="1">
              <a:spLocks noChangeArrowheads="1"/>
            </p:cNvSpPr>
            <p:nvPr/>
          </p:nvSpPr>
          <p:spPr bwMode="auto">
            <a:xfrm>
              <a:off x="1474" y="3612"/>
              <a:ext cx="486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800" b="1">
                  <a:solidFill>
                    <a:schemeClr val="accent1"/>
                  </a:solidFill>
                </a:rPr>
                <a:t>mg</a:t>
              </a:r>
              <a:r>
                <a:rPr lang="ru-RU" sz="1600" b="1">
                  <a:solidFill>
                    <a:schemeClr val="accent1"/>
                  </a:solidFill>
                </a:rPr>
                <a:t>у</a:t>
              </a:r>
            </a:p>
          </p:txBody>
        </p:sp>
        <p:sp>
          <p:nvSpPr>
            <p:cNvPr id="50207" name="Line 49"/>
            <p:cNvSpPr>
              <a:spLocks noChangeShapeType="1"/>
            </p:cNvSpPr>
            <p:nvPr/>
          </p:nvSpPr>
          <p:spPr bwMode="auto">
            <a:xfrm>
              <a:off x="1577" y="3631"/>
              <a:ext cx="227" cy="0"/>
            </a:xfrm>
            <a:prstGeom prst="line">
              <a:avLst/>
            </a:prstGeom>
            <a:noFill/>
            <a:ln w="38100">
              <a:solidFill>
                <a:schemeClr val="accent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50202" name="Text Box 50"/>
          <p:cNvSpPr txBox="1">
            <a:spLocks noChangeArrowheads="1"/>
          </p:cNvSpPr>
          <p:nvPr/>
        </p:nvSpPr>
        <p:spPr bwMode="auto">
          <a:xfrm>
            <a:off x="5508625" y="4437063"/>
            <a:ext cx="382588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 b="1"/>
              <a:t>х</a:t>
            </a:r>
          </a:p>
        </p:txBody>
      </p:sp>
      <p:sp>
        <p:nvSpPr>
          <p:cNvPr id="50203" name="Text Box 71"/>
          <p:cNvSpPr txBox="1">
            <a:spLocks noChangeArrowheads="1"/>
          </p:cNvSpPr>
          <p:nvPr/>
        </p:nvSpPr>
        <p:spPr bwMode="auto">
          <a:xfrm>
            <a:off x="3059113" y="765175"/>
            <a:ext cx="382587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 b="1"/>
              <a:t>у</a:t>
            </a:r>
          </a:p>
        </p:txBody>
      </p:sp>
      <p:graphicFrame>
        <p:nvGraphicFramePr>
          <p:cNvPr id="50182" name="Object 72"/>
          <p:cNvGraphicFramePr>
            <a:graphicFrameLocks noChangeAspect="1"/>
          </p:cNvGraphicFramePr>
          <p:nvPr/>
        </p:nvGraphicFramePr>
        <p:xfrm>
          <a:off x="6388100" y="4005263"/>
          <a:ext cx="1982788" cy="769937"/>
        </p:xfrm>
        <a:graphic>
          <a:graphicData uri="http://schemas.openxmlformats.org/presentationml/2006/ole">
            <p:oleObj spid="_x0000_s18438" name="Формула" r:id="rId7" imgW="622080" imgH="241200" progId="Equation.3">
              <p:embed/>
            </p:oleObj>
          </a:graphicData>
        </a:graphic>
      </p:graphicFrame>
      <p:sp>
        <p:nvSpPr>
          <p:cNvPr id="50204" name="Oval 73">
            <a:hlinkClick r:id="rId8" action="ppaction://hlinksldjump"/>
          </p:cNvPr>
          <p:cNvSpPr>
            <a:spLocks noChangeArrowheads="1"/>
          </p:cNvSpPr>
          <p:nvPr/>
        </p:nvSpPr>
        <p:spPr bwMode="auto">
          <a:xfrm>
            <a:off x="8388350" y="6381750"/>
            <a:ext cx="576263" cy="215900"/>
          </a:xfrm>
          <a:prstGeom prst="ellipse">
            <a:avLst/>
          </a:prstGeom>
          <a:gradFill rotWithShape="1">
            <a:gsLst>
              <a:gs pos="0">
                <a:srgbClr val="FFFFDB"/>
              </a:gs>
              <a:gs pos="100000">
                <a:srgbClr val="A9A991"/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pic>
        <p:nvPicPr>
          <p:cNvPr id="108618" name="Picture 74" descr="angl"/>
          <p:cNvPicPr>
            <a:picLocks noChangeAspect="1" noChangeArrowheads="1" noCrop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 flipH="1">
            <a:off x="250825" y="4913313"/>
            <a:ext cx="3600450" cy="1944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6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ru-RU" dirty="0" smtClean="0"/>
              <a:t>Силы вязкого трения (сопротивления при движении в жидкостях и газах)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6815138" cy="4114800"/>
          </a:xfrm>
        </p:spPr>
        <p:txBody>
          <a:bodyPr>
            <a:normAutofit fontScale="85000" lnSpcReduction="20000"/>
          </a:bodyPr>
          <a:lstStyle/>
          <a:p>
            <a:pPr>
              <a:buFontTx/>
              <a:buNone/>
              <a:defRPr/>
            </a:pPr>
            <a:r>
              <a:rPr lang="ru-RU" sz="3200" dirty="0" smtClean="0"/>
              <a:t>Особенностями сил сопротивления являются:</a:t>
            </a:r>
          </a:p>
          <a:p>
            <a:pPr>
              <a:buFontTx/>
              <a:buNone/>
              <a:defRPr/>
            </a:pPr>
            <a:r>
              <a:rPr lang="ru-RU" sz="3200" dirty="0" smtClean="0"/>
              <a:t>1) силы трения покоя - нет</a:t>
            </a:r>
          </a:p>
          <a:p>
            <a:pPr>
              <a:buFontTx/>
              <a:buNone/>
              <a:defRPr/>
            </a:pPr>
            <a:r>
              <a:rPr lang="ru-RU" sz="3200" dirty="0" smtClean="0"/>
              <a:t>2) зависимость от относительной скорости движения</a:t>
            </a:r>
          </a:p>
          <a:p>
            <a:pPr>
              <a:defRPr/>
            </a:pPr>
            <a:endParaRPr lang="ru-RU" sz="3200" dirty="0" smtClean="0"/>
          </a:p>
          <a:p>
            <a:pPr>
              <a:defRPr/>
            </a:pPr>
            <a:r>
              <a:rPr lang="ru-RU" sz="4600" i="1" dirty="0" err="1" smtClean="0"/>
              <a:t>F</a:t>
            </a:r>
            <a:r>
              <a:rPr lang="ru-RU" sz="4600" baseline="-25000" dirty="0" err="1" smtClean="0"/>
              <a:t>с</a:t>
            </a:r>
            <a:r>
              <a:rPr lang="ru-RU" sz="4600" dirty="0" smtClean="0"/>
              <a:t> = </a:t>
            </a:r>
            <a:r>
              <a:rPr lang="en-US" sz="4600" i="1" dirty="0" smtClean="0"/>
              <a:t>k</a:t>
            </a:r>
            <a:r>
              <a:rPr lang="ru-RU" sz="4600" dirty="0" smtClean="0"/>
              <a:t>₁</a:t>
            </a:r>
            <a:r>
              <a:rPr lang="el-GR" sz="4600" dirty="0" smtClean="0"/>
              <a:t>υ</a:t>
            </a:r>
            <a:endParaRPr lang="ru-RU" sz="4600" dirty="0" smtClean="0"/>
          </a:p>
          <a:p>
            <a:pPr>
              <a:defRPr/>
            </a:pPr>
            <a:endParaRPr lang="ru-RU" sz="4600" dirty="0" smtClean="0"/>
          </a:p>
          <a:p>
            <a:pPr>
              <a:defRPr/>
            </a:pPr>
            <a:r>
              <a:rPr lang="en-US" sz="4600" i="1" dirty="0" smtClean="0"/>
              <a:t>F</a:t>
            </a:r>
            <a:r>
              <a:rPr lang="ru-RU" sz="4600" baseline="-25000" dirty="0" smtClean="0"/>
              <a:t>с</a:t>
            </a:r>
            <a:r>
              <a:rPr lang="ru-RU" sz="4600" dirty="0" smtClean="0"/>
              <a:t> = </a:t>
            </a:r>
            <a:r>
              <a:rPr lang="en-US" sz="4600" i="1" dirty="0" smtClean="0"/>
              <a:t>k</a:t>
            </a:r>
            <a:r>
              <a:rPr lang="en-US" sz="4600" dirty="0" smtClean="0"/>
              <a:t>₂</a:t>
            </a:r>
            <a:r>
              <a:rPr lang="el-GR" sz="4600" dirty="0" smtClean="0"/>
              <a:t>υ</a:t>
            </a:r>
            <a:r>
              <a:rPr lang="en-US" sz="4600" dirty="0" smtClean="0"/>
              <a:t>²</a:t>
            </a:r>
            <a:endParaRPr lang="ru-RU" sz="4600" dirty="0"/>
          </a:p>
        </p:txBody>
      </p:sp>
      <p:sp>
        <p:nvSpPr>
          <p:cNvPr id="51206" name="TextBox 7"/>
          <p:cNvSpPr txBox="1">
            <a:spLocks noChangeArrowheads="1"/>
          </p:cNvSpPr>
          <p:nvPr/>
        </p:nvSpPr>
        <p:spPr bwMode="auto">
          <a:xfrm>
            <a:off x="1285875" y="3929063"/>
            <a:ext cx="3944938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200"/>
              <a:t>Для малых скоростей</a:t>
            </a:r>
          </a:p>
        </p:txBody>
      </p:sp>
      <p:sp>
        <p:nvSpPr>
          <p:cNvPr id="51207" name="TextBox 8"/>
          <p:cNvSpPr txBox="1">
            <a:spLocks noChangeArrowheads="1"/>
          </p:cNvSpPr>
          <p:nvPr/>
        </p:nvSpPr>
        <p:spPr bwMode="auto">
          <a:xfrm>
            <a:off x="1000125" y="4857750"/>
            <a:ext cx="4357688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200"/>
              <a:t>Для больших скоростей</a:t>
            </a:r>
          </a:p>
        </p:txBody>
      </p:sp>
      <p:graphicFrame>
        <p:nvGraphicFramePr>
          <p:cNvPr id="105527" name="Object 2"/>
          <p:cNvGraphicFramePr>
            <a:graphicFrameLocks noChangeAspect="1"/>
          </p:cNvGraphicFramePr>
          <p:nvPr/>
        </p:nvGraphicFramePr>
        <p:xfrm>
          <a:off x="3016250" y="4306888"/>
          <a:ext cx="1944688" cy="728662"/>
        </p:xfrm>
        <a:graphic>
          <a:graphicData uri="http://schemas.openxmlformats.org/presentationml/2006/ole">
            <p:oleObj spid="_x0000_s19458" name="Формула" r:id="rId3" imgW="609480" imgH="228600" progId="Equation.3">
              <p:embed/>
            </p:oleObj>
          </a:graphicData>
        </a:graphic>
      </p:graphicFrame>
      <p:sp>
        <p:nvSpPr>
          <p:cNvPr id="51208" name="TextBox 8"/>
          <p:cNvSpPr txBox="1">
            <a:spLocks noChangeArrowheads="1"/>
          </p:cNvSpPr>
          <p:nvPr/>
        </p:nvSpPr>
        <p:spPr bwMode="auto">
          <a:xfrm>
            <a:off x="4049713" y="4214813"/>
            <a:ext cx="928687" cy="769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/>
              <a:t>~</a:t>
            </a:r>
          </a:p>
        </p:txBody>
      </p:sp>
      <p:graphicFrame>
        <p:nvGraphicFramePr>
          <p:cNvPr id="3" name="Object 3"/>
          <p:cNvGraphicFramePr>
            <a:graphicFrameLocks noChangeAspect="1"/>
          </p:cNvGraphicFramePr>
          <p:nvPr/>
        </p:nvGraphicFramePr>
        <p:xfrm>
          <a:off x="2919413" y="5265738"/>
          <a:ext cx="2106612" cy="769937"/>
        </p:xfrm>
        <a:graphic>
          <a:graphicData uri="http://schemas.openxmlformats.org/presentationml/2006/ole">
            <p:oleObj spid="_x0000_s19459" name="Формула" r:id="rId4" imgW="660240" imgH="241200" progId="Equation.3">
              <p:embed/>
            </p:oleObj>
          </a:graphicData>
        </a:graphic>
      </p:graphicFrame>
      <p:sp>
        <p:nvSpPr>
          <p:cNvPr id="51209" name="TextBox 11"/>
          <p:cNvSpPr txBox="1">
            <a:spLocks noChangeArrowheads="1"/>
          </p:cNvSpPr>
          <p:nvPr/>
        </p:nvSpPr>
        <p:spPr bwMode="auto">
          <a:xfrm>
            <a:off x="4033838" y="5194300"/>
            <a:ext cx="928687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/>
              <a:t>~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Электромагнитные силы</a:t>
            </a:r>
          </a:p>
        </p:txBody>
      </p:sp>
      <p:sp>
        <p:nvSpPr>
          <p:cNvPr id="104451" name="Содержимое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ru-RU" smtClean="0"/>
              <a:t>Электромагнитные силы действуют между телами имеющими электрический заряды</a:t>
            </a:r>
          </a:p>
          <a:p>
            <a:r>
              <a:rPr lang="ru-RU" smtClean="0"/>
              <a:t>Заряженные тела могут притягиваться и отталкиваться</a:t>
            </a:r>
          </a:p>
        </p:txBody>
      </p:sp>
      <p:pic>
        <p:nvPicPr>
          <p:cNvPr id="104452" name="Содержимое 5" descr="0108mb58.jpg"/>
          <p:cNvPicPr>
            <a:picLocks noGrp="1" noChangeAspect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>
          <a:xfrm>
            <a:off x="4643438" y="3644900"/>
            <a:ext cx="4038600" cy="2690813"/>
          </a:xfrm>
        </p:spPr>
      </p:pic>
      <p:pic>
        <p:nvPicPr>
          <p:cNvPr id="104453" name="Рисунок 6" descr="fue_medium_126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508625" y="1557338"/>
            <a:ext cx="2552700" cy="160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5474" name="Рисунок 6" descr="yadra1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219700" y="3789363"/>
            <a:ext cx="3200400" cy="337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5475" name="Заголовок 1"/>
          <p:cNvSpPr>
            <a:spLocks noGrp="1"/>
          </p:cNvSpPr>
          <p:nvPr>
            <p:ph type="title"/>
          </p:nvPr>
        </p:nvSpPr>
        <p:spPr>
          <a:xfrm>
            <a:off x="428625" y="285750"/>
            <a:ext cx="7772400" cy="1143000"/>
          </a:xfrm>
        </p:spPr>
        <p:txBody>
          <a:bodyPr/>
          <a:lstStyle/>
          <a:p>
            <a:r>
              <a:rPr lang="ru-RU" smtClean="0"/>
              <a:t>Ядерные силы</a:t>
            </a:r>
          </a:p>
        </p:txBody>
      </p:sp>
      <p:sp>
        <p:nvSpPr>
          <p:cNvPr id="105476" name="Содержимое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ru-RU" smtClean="0"/>
              <a:t>Ядерные силы проявляются на очень малых расстояниях (только внутри ядер атомов)</a:t>
            </a:r>
          </a:p>
          <a:p>
            <a:r>
              <a:rPr lang="ru-RU" smtClean="0"/>
              <a:t>самые  сильные</a:t>
            </a:r>
          </a:p>
        </p:txBody>
      </p:sp>
      <p:pic>
        <p:nvPicPr>
          <p:cNvPr id="105477" name="Содержимое 5" descr="einstein_e_mc2formula.jpg"/>
          <p:cNvPicPr>
            <a:picLocks noGrp="1" noChangeAspect="1"/>
          </p:cNvPicPr>
          <p:nvPr>
            <p:ph sz="half" idx="2"/>
          </p:nvPr>
        </p:nvPicPr>
        <p:blipFill>
          <a:blip r:embed="rId3"/>
          <a:srcRect/>
          <a:stretch>
            <a:fillRect/>
          </a:stretch>
        </p:blipFill>
        <p:spPr>
          <a:xfrm>
            <a:off x="4572000" y="1268413"/>
            <a:ext cx="4038600" cy="2917825"/>
          </a:xfr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ru-RU" dirty="0" smtClean="0"/>
              <a:t>Силы слабого взаимодействия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pPr>
              <a:defRPr/>
            </a:pPr>
            <a:r>
              <a:rPr lang="ru-RU" dirty="0" smtClean="0"/>
              <a:t>Слабые взаимодействия проявляются при превращениях элементарных частиц, радиоактивном распаде</a:t>
            </a:r>
          </a:p>
          <a:p>
            <a:pPr>
              <a:defRPr/>
            </a:pPr>
            <a:r>
              <a:rPr lang="ru-RU" dirty="0" smtClean="0"/>
              <a:t>Проявляются на расстояния меньших чем действуют ядерные силы</a:t>
            </a:r>
            <a:endParaRPr lang="ru-RU" dirty="0"/>
          </a:p>
        </p:txBody>
      </p:sp>
      <p:pic>
        <p:nvPicPr>
          <p:cNvPr id="106500" name="Содержимое 5" descr="018-1.jpg"/>
          <p:cNvPicPr>
            <a:picLocks noGrp="1" noChangeAspect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>
          <a:xfrm>
            <a:off x="4500563" y="1125538"/>
            <a:ext cx="4643437" cy="2963862"/>
          </a:xfr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2" name="Text Box 4"/>
          <p:cNvSpPr txBox="1">
            <a:spLocks noChangeArrowheads="1"/>
          </p:cNvSpPr>
          <p:nvPr/>
        </p:nvSpPr>
        <p:spPr bwMode="auto">
          <a:xfrm>
            <a:off x="1835150" y="0"/>
            <a:ext cx="5348288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4000" b="1">
                <a:latin typeface="Arial" charset="0"/>
              </a:rPr>
              <a:t>Закон всемирного тяготения</a:t>
            </a:r>
          </a:p>
        </p:txBody>
      </p:sp>
      <p:sp>
        <p:nvSpPr>
          <p:cNvPr id="32773" name="Text Box 5"/>
          <p:cNvSpPr txBox="1">
            <a:spLocks noChangeArrowheads="1"/>
          </p:cNvSpPr>
          <p:nvPr/>
        </p:nvSpPr>
        <p:spPr bwMode="auto">
          <a:xfrm>
            <a:off x="250825" y="2349500"/>
            <a:ext cx="8642350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 b="1">
                <a:latin typeface="Arial" charset="0"/>
              </a:rPr>
              <a:t>Все тела во Вселенной притягиваются друг к другу с силами прямо пропорциональными произведению их масс и обратно пропорциональными квадрату расстояния между их центрами.</a:t>
            </a:r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250825" y="4365625"/>
            <a:ext cx="4176713" cy="1697038"/>
            <a:chOff x="612" y="1253"/>
            <a:chExt cx="2631" cy="1069"/>
          </a:xfrm>
        </p:grpSpPr>
        <p:sp>
          <p:nvSpPr>
            <p:cNvPr id="32777" name="Oval 7"/>
            <p:cNvSpPr>
              <a:spLocks noChangeArrowheads="1"/>
            </p:cNvSpPr>
            <p:nvPr/>
          </p:nvSpPr>
          <p:spPr bwMode="auto">
            <a:xfrm>
              <a:off x="612" y="1253"/>
              <a:ext cx="907" cy="907"/>
            </a:xfrm>
            <a:prstGeom prst="ellipse">
              <a:avLst/>
            </a:prstGeom>
            <a:gradFill rotWithShape="1">
              <a:gsLst>
                <a:gs pos="0">
                  <a:srgbClr val="FFFFFF"/>
                </a:gs>
                <a:gs pos="100000">
                  <a:srgbClr val="DDDDDD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2778" name="Oval 8"/>
            <p:cNvSpPr>
              <a:spLocks noChangeArrowheads="1"/>
            </p:cNvSpPr>
            <p:nvPr/>
          </p:nvSpPr>
          <p:spPr bwMode="auto">
            <a:xfrm>
              <a:off x="2517" y="1344"/>
              <a:ext cx="726" cy="725"/>
            </a:xfrm>
            <a:prstGeom prst="ellipse">
              <a:avLst/>
            </a:prstGeom>
            <a:gradFill rotWithShape="1">
              <a:gsLst>
                <a:gs pos="0">
                  <a:srgbClr val="FFFFFF"/>
                </a:gs>
                <a:gs pos="100000">
                  <a:srgbClr val="DDDDDD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2779" name="Line 9"/>
            <p:cNvSpPr>
              <a:spLocks noChangeShapeType="1"/>
            </p:cNvSpPr>
            <p:nvPr/>
          </p:nvSpPr>
          <p:spPr bwMode="auto">
            <a:xfrm>
              <a:off x="1066" y="1706"/>
              <a:ext cx="0" cy="59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2780" name="Line 10"/>
            <p:cNvSpPr>
              <a:spLocks noChangeShapeType="1"/>
            </p:cNvSpPr>
            <p:nvPr/>
          </p:nvSpPr>
          <p:spPr bwMode="auto">
            <a:xfrm>
              <a:off x="2880" y="1706"/>
              <a:ext cx="0" cy="59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2781" name="Line 11"/>
            <p:cNvSpPr>
              <a:spLocks noChangeShapeType="1"/>
            </p:cNvSpPr>
            <p:nvPr/>
          </p:nvSpPr>
          <p:spPr bwMode="auto">
            <a:xfrm>
              <a:off x="1066" y="2251"/>
              <a:ext cx="181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2782" name="Line 12"/>
            <p:cNvSpPr>
              <a:spLocks noChangeShapeType="1"/>
            </p:cNvSpPr>
            <p:nvPr/>
          </p:nvSpPr>
          <p:spPr bwMode="auto">
            <a:xfrm>
              <a:off x="1066" y="1706"/>
              <a:ext cx="544" cy="0"/>
            </a:xfrm>
            <a:prstGeom prst="line">
              <a:avLst/>
            </a:prstGeom>
            <a:noFill/>
            <a:ln w="38100">
              <a:solidFill>
                <a:srgbClr val="CC33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2783" name="Line 13"/>
            <p:cNvSpPr>
              <a:spLocks noChangeShapeType="1"/>
            </p:cNvSpPr>
            <p:nvPr/>
          </p:nvSpPr>
          <p:spPr bwMode="auto">
            <a:xfrm flipH="1">
              <a:off x="2336" y="1706"/>
              <a:ext cx="544" cy="0"/>
            </a:xfrm>
            <a:prstGeom prst="line">
              <a:avLst/>
            </a:prstGeom>
            <a:noFill/>
            <a:ln w="38100">
              <a:solidFill>
                <a:srgbClr val="CC33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grpSp>
          <p:nvGrpSpPr>
            <p:cNvPr id="3" name="Group 14"/>
            <p:cNvGrpSpPr>
              <a:grpSpLocks/>
            </p:cNvGrpSpPr>
            <p:nvPr/>
          </p:nvGrpSpPr>
          <p:grpSpPr bwMode="auto">
            <a:xfrm>
              <a:off x="1247" y="1389"/>
              <a:ext cx="342" cy="327"/>
              <a:chOff x="554" y="54"/>
              <a:chExt cx="342" cy="327"/>
            </a:xfrm>
          </p:grpSpPr>
          <p:sp>
            <p:nvSpPr>
              <p:cNvPr id="32789" name="Text Box 15"/>
              <p:cNvSpPr txBox="1">
                <a:spLocks noChangeArrowheads="1"/>
              </p:cNvSpPr>
              <p:nvPr/>
            </p:nvSpPr>
            <p:spPr bwMode="auto">
              <a:xfrm>
                <a:off x="554" y="54"/>
                <a:ext cx="342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800" b="1">
                    <a:solidFill>
                      <a:srgbClr val="CC3300"/>
                    </a:solidFill>
                    <a:latin typeface="Arial" charset="0"/>
                  </a:rPr>
                  <a:t>F</a:t>
                </a:r>
                <a:r>
                  <a:rPr lang="en-US" sz="2000" b="1">
                    <a:solidFill>
                      <a:srgbClr val="CC3300"/>
                    </a:solidFill>
                    <a:latin typeface="Arial" charset="0"/>
                  </a:rPr>
                  <a:t>1</a:t>
                </a:r>
                <a:endParaRPr lang="ru-RU" sz="2000" b="1">
                  <a:solidFill>
                    <a:srgbClr val="CC3300"/>
                  </a:solidFill>
                  <a:latin typeface="Arial" charset="0"/>
                </a:endParaRPr>
              </a:p>
            </p:txBody>
          </p:sp>
          <p:sp>
            <p:nvSpPr>
              <p:cNvPr id="32790" name="Line 16"/>
              <p:cNvSpPr>
                <a:spLocks noChangeShapeType="1"/>
              </p:cNvSpPr>
              <p:nvPr/>
            </p:nvSpPr>
            <p:spPr bwMode="auto">
              <a:xfrm>
                <a:off x="612" y="73"/>
                <a:ext cx="181" cy="0"/>
              </a:xfrm>
              <a:prstGeom prst="line">
                <a:avLst/>
              </a:prstGeom>
              <a:noFill/>
              <a:ln w="28575">
                <a:solidFill>
                  <a:srgbClr val="CC3300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4" name="Group 17"/>
            <p:cNvGrpSpPr>
              <a:grpSpLocks/>
            </p:cNvGrpSpPr>
            <p:nvPr/>
          </p:nvGrpSpPr>
          <p:grpSpPr bwMode="auto">
            <a:xfrm>
              <a:off x="2290" y="1389"/>
              <a:ext cx="342" cy="327"/>
              <a:chOff x="554" y="54"/>
              <a:chExt cx="342" cy="327"/>
            </a:xfrm>
          </p:grpSpPr>
          <p:sp>
            <p:nvSpPr>
              <p:cNvPr id="32787" name="Text Box 18"/>
              <p:cNvSpPr txBox="1">
                <a:spLocks noChangeArrowheads="1"/>
              </p:cNvSpPr>
              <p:nvPr/>
            </p:nvSpPr>
            <p:spPr bwMode="auto">
              <a:xfrm>
                <a:off x="554" y="54"/>
                <a:ext cx="342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800" b="1">
                    <a:solidFill>
                      <a:srgbClr val="CC3300"/>
                    </a:solidFill>
                    <a:latin typeface="Arial" charset="0"/>
                  </a:rPr>
                  <a:t>F</a:t>
                </a:r>
                <a:r>
                  <a:rPr lang="en-US" sz="2000" b="1">
                    <a:solidFill>
                      <a:srgbClr val="CC3300"/>
                    </a:solidFill>
                    <a:latin typeface="Arial" charset="0"/>
                  </a:rPr>
                  <a:t>2</a:t>
                </a:r>
                <a:endParaRPr lang="ru-RU" sz="2000" b="1">
                  <a:solidFill>
                    <a:srgbClr val="CC3300"/>
                  </a:solidFill>
                  <a:latin typeface="Arial" charset="0"/>
                </a:endParaRPr>
              </a:p>
            </p:txBody>
          </p:sp>
          <p:sp>
            <p:nvSpPr>
              <p:cNvPr id="32788" name="Line 19"/>
              <p:cNvSpPr>
                <a:spLocks noChangeShapeType="1"/>
              </p:cNvSpPr>
              <p:nvPr/>
            </p:nvSpPr>
            <p:spPr bwMode="auto">
              <a:xfrm>
                <a:off x="612" y="73"/>
                <a:ext cx="181" cy="0"/>
              </a:xfrm>
              <a:prstGeom prst="line">
                <a:avLst/>
              </a:prstGeom>
              <a:noFill/>
              <a:ln w="28575">
                <a:solidFill>
                  <a:srgbClr val="CC3300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32786" name="Text Box 20"/>
            <p:cNvSpPr txBox="1">
              <a:spLocks noChangeArrowheads="1"/>
            </p:cNvSpPr>
            <p:nvPr/>
          </p:nvSpPr>
          <p:spPr bwMode="auto">
            <a:xfrm>
              <a:off x="1837" y="1842"/>
              <a:ext cx="233" cy="4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/>
                <a:t>r</a:t>
              </a:r>
              <a:endParaRPr lang="ru-RU"/>
            </a:p>
          </p:txBody>
        </p:sp>
      </p:grpSp>
      <p:graphicFrame>
        <p:nvGraphicFramePr>
          <p:cNvPr id="32770" name="Object 21"/>
          <p:cNvGraphicFramePr>
            <a:graphicFrameLocks noChangeAspect="1"/>
          </p:cNvGraphicFramePr>
          <p:nvPr/>
        </p:nvGraphicFramePr>
        <p:xfrm>
          <a:off x="5429250" y="3857625"/>
          <a:ext cx="2736850" cy="1370013"/>
        </p:xfrm>
        <a:graphic>
          <a:graphicData uri="http://schemas.openxmlformats.org/presentationml/2006/ole">
            <p:oleObj spid="_x0000_s1026" name="Формула" r:id="rId3" imgW="787320" imgH="393480" progId="Equation.3">
              <p:embed/>
            </p:oleObj>
          </a:graphicData>
        </a:graphic>
      </p:graphicFrame>
      <p:sp>
        <p:nvSpPr>
          <p:cNvPr id="32775" name="Text Box 22"/>
          <p:cNvSpPr txBox="1">
            <a:spLocks noChangeArrowheads="1"/>
          </p:cNvSpPr>
          <p:nvPr/>
        </p:nvSpPr>
        <p:spPr bwMode="auto">
          <a:xfrm>
            <a:off x="971550" y="1557338"/>
            <a:ext cx="2336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 b="1">
                <a:latin typeface="Arial" charset="0"/>
              </a:rPr>
              <a:t>Исаак Ньютон</a:t>
            </a:r>
          </a:p>
        </p:txBody>
      </p:sp>
      <p:sp>
        <p:nvSpPr>
          <p:cNvPr id="32776" name="Oval 23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8388350" y="6381750"/>
            <a:ext cx="576263" cy="215900"/>
          </a:xfrm>
          <a:prstGeom prst="ellipse">
            <a:avLst/>
          </a:prstGeom>
          <a:gradFill rotWithShape="1">
            <a:gsLst>
              <a:gs pos="0">
                <a:srgbClr val="FFFFDB"/>
              </a:gs>
              <a:gs pos="100000">
                <a:srgbClr val="A9A991"/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graphicFrame>
        <p:nvGraphicFramePr>
          <p:cNvPr id="32771" name="Object 22"/>
          <p:cNvGraphicFramePr>
            <a:graphicFrameLocks noChangeAspect="1"/>
          </p:cNvGraphicFramePr>
          <p:nvPr/>
        </p:nvGraphicFramePr>
        <p:xfrm>
          <a:off x="5357813" y="5143500"/>
          <a:ext cx="3001962" cy="1370013"/>
        </p:xfrm>
        <a:graphic>
          <a:graphicData uri="http://schemas.openxmlformats.org/presentationml/2006/ole">
            <p:oleObj spid="_x0000_s1027" name="Формула" r:id="rId5" imgW="863280" imgH="39348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6" name="Text Box 4"/>
          <p:cNvSpPr txBox="1">
            <a:spLocks noChangeArrowheads="1"/>
          </p:cNvSpPr>
          <p:nvPr/>
        </p:nvSpPr>
        <p:spPr bwMode="auto">
          <a:xfrm>
            <a:off x="1835150" y="0"/>
            <a:ext cx="5348288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4000" b="1">
                <a:latin typeface="Arial" charset="0"/>
              </a:rPr>
              <a:t>Закон всемирного тяготения</a:t>
            </a:r>
          </a:p>
        </p:txBody>
      </p:sp>
      <p:graphicFrame>
        <p:nvGraphicFramePr>
          <p:cNvPr id="33794" name="Object 5"/>
          <p:cNvGraphicFramePr>
            <a:graphicFrameLocks noChangeAspect="1"/>
          </p:cNvGraphicFramePr>
          <p:nvPr/>
        </p:nvGraphicFramePr>
        <p:xfrm>
          <a:off x="900113" y="3429000"/>
          <a:ext cx="4033837" cy="1176338"/>
        </p:xfrm>
        <a:graphic>
          <a:graphicData uri="http://schemas.openxmlformats.org/presentationml/2006/ole">
            <p:oleObj spid="_x0000_s2050" name="Формула" r:id="rId4" imgW="1434960" imgH="419040" progId="Equation.3">
              <p:embed/>
            </p:oleObj>
          </a:graphicData>
        </a:graphic>
      </p:graphicFrame>
      <p:graphicFrame>
        <p:nvGraphicFramePr>
          <p:cNvPr id="33795" name="Object 7"/>
          <p:cNvGraphicFramePr>
            <a:graphicFrameLocks noChangeAspect="1"/>
          </p:cNvGraphicFramePr>
          <p:nvPr/>
        </p:nvGraphicFramePr>
        <p:xfrm>
          <a:off x="250825" y="1700213"/>
          <a:ext cx="2016125" cy="1395412"/>
        </p:xfrm>
        <a:graphic>
          <a:graphicData uri="http://schemas.openxmlformats.org/presentationml/2006/ole">
            <p:oleObj spid="_x0000_s2051" name="Формула" r:id="rId5" imgW="660240" imgH="457200" progId="Equation.3">
              <p:embed/>
            </p:oleObj>
          </a:graphicData>
        </a:graphic>
      </p:graphicFrame>
      <p:sp>
        <p:nvSpPr>
          <p:cNvPr id="33797" name="Text Box 8"/>
          <p:cNvSpPr txBox="1">
            <a:spLocks noChangeArrowheads="1"/>
          </p:cNvSpPr>
          <p:nvPr/>
        </p:nvSpPr>
        <p:spPr bwMode="auto">
          <a:xfrm>
            <a:off x="2484438" y="1628775"/>
            <a:ext cx="6480175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 b="1">
                <a:latin typeface="Arial" charset="0"/>
              </a:rPr>
              <a:t>Гравитационная постоянная – величина. Численно равная силе взаимодействия двух тел массами по 1 кг , находящихся на расстоянии 1 м друг от друга.</a:t>
            </a:r>
          </a:p>
        </p:txBody>
      </p:sp>
      <p:sp>
        <p:nvSpPr>
          <p:cNvPr id="33798" name="Text Box 9"/>
          <p:cNvSpPr txBox="1">
            <a:spLocks noChangeArrowheads="1"/>
          </p:cNvSpPr>
          <p:nvPr/>
        </p:nvSpPr>
        <p:spPr bwMode="auto">
          <a:xfrm>
            <a:off x="250825" y="4868863"/>
            <a:ext cx="43211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 b="1">
                <a:latin typeface="Arial" charset="0"/>
              </a:rPr>
              <a:t>1798 г. Генри Кавендиш</a:t>
            </a:r>
          </a:p>
        </p:txBody>
      </p:sp>
      <p:sp>
        <p:nvSpPr>
          <p:cNvPr id="33799" name="Oval 10">
            <a:hlinkClick r:id="rId6" action="ppaction://hlinksldjump"/>
          </p:cNvPr>
          <p:cNvSpPr>
            <a:spLocks noChangeArrowheads="1"/>
          </p:cNvSpPr>
          <p:nvPr/>
        </p:nvSpPr>
        <p:spPr bwMode="auto">
          <a:xfrm>
            <a:off x="8388350" y="6381750"/>
            <a:ext cx="576263" cy="215900"/>
          </a:xfrm>
          <a:prstGeom prst="ellipse">
            <a:avLst/>
          </a:prstGeom>
          <a:gradFill rotWithShape="1">
            <a:gsLst>
              <a:gs pos="0">
                <a:srgbClr val="FFFFDB"/>
              </a:gs>
              <a:gs pos="100000">
                <a:srgbClr val="A9A991"/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4818" name="Object 28"/>
          <p:cNvGraphicFramePr>
            <a:graphicFrameLocks noChangeAspect="1"/>
          </p:cNvGraphicFramePr>
          <p:nvPr/>
        </p:nvGraphicFramePr>
        <p:xfrm>
          <a:off x="3357563" y="1027113"/>
          <a:ext cx="3125787" cy="4968875"/>
        </p:xfrm>
        <a:graphic>
          <a:graphicData uri="http://schemas.openxmlformats.org/presentationml/2006/ole">
            <p:oleObj spid="_x0000_s3074" name="Формула" r:id="rId3" imgW="990360" imgH="1574640" progId="Equation.3">
              <p:embed/>
            </p:oleObj>
          </a:graphicData>
        </a:graphic>
      </p:graphicFrame>
      <p:grpSp>
        <p:nvGrpSpPr>
          <p:cNvPr id="2" name="Group 34"/>
          <p:cNvGrpSpPr>
            <a:grpSpLocks/>
          </p:cNvGrpSpPr>
          <p:nvPr/>
        </p:nvGrpSpPr>
        <p:grpSpPr bwMode="auto">
          <a:xfrm>
            <a:off x="500063" y="1714500"/>
            <a:ext cx="2160587" cy="2232025"/>
            <a:chOff x="748" y="2704"/>
            <a:chExt cx="1361" cy="1406"/>
          </a:xfrm>
        </p:grpSpPr>
        <p:grpSp>
          <p:nvGrpSpPr>
            <p:cNvPr id="3" name="Group 30"/>
            <p:cNvGrpSpPr>
              <a:grpSpLocks/>
            </p:cNvGrpSpPr>
            <p:nvPr/>
          </p:nvGrpSpPr>
          <p:grpSpPr bwMode="auto">
            <a:xfrm>
              <a:off x="930" y="2704"/>
              <a:ext cx="1179" cy="1406"/>
              <a:chOff x="930" y="2704"/>
              <a:chExt cx="1179" cy="1406"/>
            </a:xfrm>
          </p:grpSpPr>
          <p:sp>
            <p:nvSpPr>
              <p:cNvPr id="34831" name="Oval 20"/>
              <p:cNvSpPr>
                <a:spLocks noChangeArrowheads="1"/>
              </p:cNvSpPr>
              <p:nvPr/>
            </p:nvSpPr>
            <p:spPr bwMode="auto">
              <a:xfrm>
                <a:off x="930" y="2931"/>
                <a:ext cx="1179" cy="1179"/>
              </a:xfrm>
              <a:prstGeom prst="ellipse">
                <a:avLst/>
              </a:prstGeom>
              <a:gradFill rotWithShape="1">
                <a:gsLst>
                  <a:gs pos="0">
                    <a:srgbClr val="FFFFFF"/>
                  </a:gs>
                  <a:gs pos="100000">
                    <a:srgbClr val="DDDDDD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4832" name="Rectangle 21"/>
              <p:cNvSpPr>
                <a:spLocks noChangeArrowheads="1"/>
              </p:cNvSpPr>
              <p:nvPr/>
            </p:nvSpPr>
            <p:spPr bwMode="auto">
              <a:xfrm>
                <a:off x="1383" y="2795"/>
                <a:ext cx="272" cy="136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4833" name="Line 22"/>
              <p:cNvSpPr>
                <a:spLocks noChangeShapeType="1"/>
              </p:cNvSpPr>
              <p:nvPr/>
            </p:nvSpPr>
            <p:spPr bwMode="auto">
              <a:xfrm flipV="1">
                <a:off x="1519" y="3203"/>
                <a:ext cx="499" cy="31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4834" name="Text Box 23"/>
              <p:cNvSpPr txBox="1">
                <a:spLocks noChangeArrowheads="1"/>
              </p:cNvSpPr>
              <p:nvPr/>
            </p:nvSpPr>
            <p:spPr bwMode="auto">
              <a:xfrm>
                <a:off x="1701" y="3339"/>
                <a:ext cx="358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800" b="1">
                    <a:latin typeface="Arial" charset="0"/>
                  </a:rPr>
                  <a:t>R</a:t>
                </a:r>
                <a:r>
                  <a:rPr lang="ru-RU" sz="2000" b="1">
                    <a:latin typeface="Arial" charset="0"/>
                  </a:rPr>
                  <a:t>з</a:t>
                </a:r>
              </a:p>
            </p:txBody>
          </p:sp>
          <p:sp>
            <p:nvSpPr>
              <p:cNvPr id="34835" name="Text Box 24"/>
              <p:cNvSpPr txBox="1">
                <a:spLocks noChangeArrowheads="1"/>
              </p:cNvSpPr>
              <p:nvPr/>
            </p:nvSpPr>
            <p:spPr bwMode="auto">
              <a:xfrm>
                <a:off x="975" y="3339"/>
                <a:ext cx="383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ru-RU" sz="2800" b="1"/>
                  <a:t>М</a:t>
                </a:r>
                <a:r>
                  <a:rPr lang="ru-RU" sz="2000" b="1"/>
                  <a:t>з</a:t>
                </a:r>
              </a:p>
            </p:txBody>
          </p:sp>
          <p:sp>
            <p:nvSpPr>
              <p:cNvPr id="34836" name="Text Box 25"/>
              <p:cNvSpPr txBox="1">
                <a:spLocks noChangeArrowheads="1"/>
              </p:cNvSpPr>
              <p:nvPr/>
            </p:nvSpPr>
            <p:spPr bwMode="auto">
              <a:xfrm>
                <a:off x="1701" y="2704"/>
                <a:ext cx="315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800" b="1">
                    <a:latin typeface="Arial" charset="0"/>
                  </a:rPr>
                  <a:t>m</a:t>
                </a:r>
                <a:endParaRPr lang="ru-RU" sz="2800" b="1">
                  <a:latin typeface="Arial" charset="0"/>
                </a:endParaRPr>
              </a:p>
            </p:txBody>
          </p:sp>
          <p:sp>
            <p:nvSpPr>
              <p:cNvPr id="34837" name="Line 26"/>
              <p:cNvSpPr>
                <a:spLocks noChangeShapeType="1"/>
              </p:cNvSpPr>
              <p:nvPr/>
            </p:nvSpPr>
            <p:spPr bwMode="auto">
              <a:xfrm>
                <a:off x="1519" y="2886"/>
                <a:ext cx="0" cy="181"/>
              </a:xfrm>
              <a:prstGeom prst="line">
                <a:avLst/>
              </a:prstGeom>
              <a:noFill/>
              <a:ln w="38100">
                <a:solidFill>
                  <a:srgbClr val="CC3300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4838" name="Line 27"/>
              <p:cNvSpPr>
                <a:spLocks noChangeShapeType="1"/>
              </p:cNvSpPr>
              <p:nvPr/>
            </p:nvSpPr>
            <p:spPr bwMode="auto">
              <a:xfrm flipV="1">
                <a:off x="1519" y="3339"/>
                <a:ext cx="0" cy="182"/>
              </a:xfrm>
              <a:prstGeom prst="line">
                <a:avLst/>
              </a:prstGeom>
              <a:noFill/>
              <a:ln w="38100">
                <a:solidFill>
                  <a:srgbClr val="CC3300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34828" name="Oval 31"/>
            <p:cNvSpPr>
              <a:spLocks noChangeArrowheads="1"/>
            </p:cNvSpPr>
            <p:nvPr/>
          </p:nvSpPr>
          <p:spPr bwMode="auto">
            <a:xfrm>
              <a:off x="748" y="2795"/>
              <a:ext cx="91" cy="91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4829" name="Line 32"/>
            <p:cNvSpPr>
              <a:spLocks noChangeShapeType="1"/>
            </p:cNvSpPr>
            <p:nvPr/>
          </p:nvSpPr>
          <p:spPr bwMode="auto">
            <a:xfrm>
              <a:off x="839" y="2886"/>
              <a:ext cx="227" cy="227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4830" name="Text Box 33"/>
            <p:cNvSpPr txBox="1">
              <a:spLocks noChangeArrowheads="1"/>
            </p:cNvSpPr>
            <p:nvPr/>
          </p:nvSpPr>
          <p:spPr bwMode="auto">
            <a:xfrm>
              <a:off x="748" y="2931"/>
              <a:ext cx="253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800" b="1">
                  <a:latin typeface="Arial" charset="0"/>
                </a:rPr>
                <a:t>h</a:t>
              </a:r>
              <a:endParaRPr lang="ru-RU" sz="2800" b="1">
                <a:latin typeface="Arial" charset="0"/>
              </a:endParaRPr>
            </a:p>
          </p:txBody>
        </p:sp>
      </p:grpSp>
      <p:sp>
        <p:nvSpPr>
          <p:cNvPr id="34821" name="Text Box 50"/>
          <p:cNvSpPr txBox="1">
            <a:spLocks noChangeArrowheads="1"/>
          </p:cNvSpPr>
          <p:nvPr/>
        </p:nvSpPr>
        <p:spPr bwMode="auto">
          <a:xfrm>
            <a:off x="214313" y="0"/>
            <a:ext cx="8929687" cy="1077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200" b="1">
                <a:solidFill>
                  <a:srgbClr val="FF0000"/>
                </a:solidFill>
                <a:latin typeface="Arial" charset="0"/>
              </a:rPr>
              <a:t>Сила тяжести </a:t>
            </a:r>
            <a:r>
              <a:rPr lang="ru-RU" sz="3200" b="1">
                <a:latin typeface="Arial" charset="0"/>
              </a:rPr>
              <a:t>–это частный случай силы всемирного тяготения.</a:t>
            </a:r>
          </a:p>
        </p:txBody>
      </p:sp>
      <p:graphicFrame>
        <p:nvGraphicFramePr>
          <p:cNvPr id="34819" name="Object 52"/>
          <p:cNvGraphicFramePr>
            <a:graphicFrameLocks noChangeAspect="1"/>
          </p:cNvGraphicFramePr>
          <p:nvPr/>
        </p:nvGraphicFramePr>
        <p:xfrm>
          <a:off x="857250" y="4572000"/>
          <a:ext cx="1943100" cy="1181100"/>
        </p:xfrm>
        <a:graphic>
          <a:graphicData uri="http://schemas.openxmlformats.org/presentationml/2006/ole">
            <p:oleObj spid="_x0000_s3075" name="Формула" r:id="rId4" imgW="647640" imgH="393480" progId="Equation.3">
              <p:embed/>
            </p:oleObj>
          </a:graphicData>
        </a:graphic>
      </p:graphicFrame>
      <p:sp>
        <p:nvSpPr>
          <p:cNvPr id="34822" name="Oval 53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8388350" y="6623050"/>
            <a:ext cx="576263" cy="215900"/>
          </a:xfrm>
          <a:prstGeom prst="ellipse">
            <a:avLst/>
          </a:prstGeom>
          <a:gradFill rotWithShape="1">
            <a:gsLst>
              <a:gs pos="0">
                <a:srgbClr val="FFFFDB"/>
              </a:gs>
              <a:gs pos="100000">
                <a:srgbClr val="A9A991"/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cxnSp>
        <p:nvCxnSpPr>
          <p:cNvPr id="20" name="Прямая со стрелкой 19"/>
          <p:cNvCxnSpPr/>
          <p:nvPr/>
        </p:nvCxnSpPr>
        <p:spPr>
          <a:xfrm rot="5400000" flipH="1" flipV="1">
            <a:off x="5345112" y="5540376"/>
            <a:ext cx="239713" cy="78581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824" name="TextBox 21"/>
          <p:cNvSpPr txBox="1">
            <a:spLocks noChangeArrowheads="1"/>
          </p:cNvSpPr>
          <p:nvPr/>
        </p:nvSpPr>
        <p:spPr bwMode="auto">
          <a:xfrm>
            <a:off x="3214688" y="6027738"/>
            <a:ext cx="3571875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/>
              <a:t>Зависит от высоты над поверхностью земли</a:t>
            </a:r>
          </a:p>
        </p:txBody>
      </p:sp>
      <p:sp>
        <p:nvSpPr>
          <p:cNvPr id="34825" name="TextBox 22"/>
          <p:cNvSpPr txBox="1">
            <a:spLocks noChangeArrowheads="1"/>
          </p:cNvSpPr>
          <p:nvPr/>
        </p:nvSpPr>
        <p:spPr bwMode="auto">
          <a:xfrm>
            <a:off x="6572250" y="2670175"/>
            <a:ext cx="2571750" cy="156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/>
              <a:t>Зависит от широты, т.к. Земля сплюснута у полюсов</a:t>
            </a:r>
          </a:p>
        </p:txBody>
      </p:sp>
      <p:cxnSp>
        <p:nvCxnSpPr>
          <p:cNvPr id="27" name="Прямая со стрелкой 26"/>
          <p:cNvCxnSpPr/>
          <p:nvPr/>
        </p:nvCxnSpPr>
        <p:spPr>
          <a:xfrm rot="10800000" flipV="1">
            <a:off x="5357813" y="3455988"/>
            <a:ext cx="1071562" cy="71437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648</Words>
  <Application>Microsoft Office PowerPoint</Application>
  <PresentationFormat>Экран (4:3)</PresentationFormat>
  <Paragraphs>186</Paragraphs>
  <Slides>31</Slides>
  <Notes>1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3</vt:i4>
      </vt:variant>
      <vt:variant>
        <vt:lpstr>Заголовки слайдов</vt:lpstr>
      </vt:variant>
      <vt:variant>
        <vt:i4>31</vt:i4>
      </vt:variant>
    </vt:vector>
  </HeadingPairs>
  <TitlesOfParts>
    <vt:vector size="35" baseType="lpstr">
      <vt:lpstr>Тема Office</vt:lpstr>
      <vt:lpstr>Формула</vt:lpstr>
      <vt:lpstr>Microsoft Equation 3.0</vt:lpstr>
      <vt:lpstr>Точечный рисунок</vt:lpstr>
      <vt:lpstr>Силы в механике</vt:lpstr>
      <vt:lpstr>Слайд 2</vt:lpstr>
      <vt:lpstr>Гравитационные силы</vt:lpstr>
      <vt:lpstr>Электромагнитные силы</vt:lpstr>
      <vt:lpstr>Ядерные силы</vt:lpstr>
      <vt:lpstr>Силы слабого взаимодействия 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  <vt:lpstr>Слайд 24</vt:lpstr>
      <vt:lpstr>Слайд 25</vt:lpstr>
      <vt:lpstr>Слайд 26</vt:lpstr>
      <vt:lpstr>Слайд 27</vt:lpstr>
      <vt:lpstr>Слайд 28</vt:lpstr>
      <vt:lpstr>Слайд 29</vt:lpstr>
      <vt:lpstr>Слайд 30</vt:lpstr>
      <vt:lpstr>Силы вязкого трения (сопротивления при движении в жидкостях и газах)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Силы в механике</dc:title>
  <dc:creator>Admin</dc:creator>
  <cp:lastModifiedBy>Admin</cp:lastModifiedBy>
  <cp:revision>1</cp:revision>
  <dcterms:created xsi:type="dcterms:W3CDTF">2017-06-27T11:31:33Z</dcterms:created>
  <dcterms:modified xsi:type="dcterms:W3CDTF">2017-06-27T11:39:45Z</dcterms:modified>
</cp:coreProperties>
</file>