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106"/>
  </p:notesMasterIdLst>
  <p:handoutMasterIdLst>
    <p:handoutMasterId r:id="rId107"/>
  </p:handoutMasterIdLst>
  <p:sldIdLst>
    <p:sldId id="268" r:id="rId2"/>
    <p:sldId id="266" r:id="rId3"/>
    <p:sldId id="276" r:id="rId4"/>
    <p:sldId id="279" r:id="rId5"/>
    <p:sldId id="280" r:id="rId6"/>
    <p:sldId id="295" r:id="rId7"/>
    <p:sldId id="296" r:id="rId8"/>
    <p:sldId id="308" r:id="rId9"/>
    <p:sldId id="356" r:id="rId10"/>
    <p:sldId id="281" r:id="rId11"/>
    <p:sldId id="278" r:id="rId12"/>
    <p:sldId id="283" r:id="rId13"/>
    <p:sldId id="284" r:id="rId14"/>
    <p:sldId id="311" r:id="rId15"/>
    <p:sldId id="312" r:id="rId16"/>
    <p:sldId id="285" r:id="rId17"/>
    <p:sldId id="286" r:id="rId18"/>
    <p:sldId id="288" r:id="rId19"/>
    <p:sldId id="262" r:id="rId20"/>
    <p:sldId id="259" r:id="rId21"/>
    <p:sldId id="261" r:id="rId22"/>
    <p:sldId id="263" r:id="rId23"/>
    <p:sldId id="264" r:id="rId24"/>
    <p:sldId id="267" r:id="rId25"/>
    <p:sldId id="289" r:id="rId26"/>
    <p:sldId id="291" r:id="rId27"/>
    <p:sldId id="292" r:id="rId28"/>
    <p:sldId id="293" r:id="rId29"/>
    <p:sldId id="294" r:id="rId30"/>
    <p:sldId id="298" r:id="rId31"/>
    <p:sldId id="358" r:id="rId32"/>
    <p:sldId id="300" r:id="rId33"/>
    <p:sldId id="380" r:id="rId34"/>
    <p:sldId id="357" r:id="rId35"/>
    <p:sldId id="359" r:id="rId36"/>
    <p:sldId id="360" r:id="rId37"/>
    <p:sldId id="302" r:id="rId38"/>
    <p:sldId id="303" r:id="rId39"/>
    <p:sldId id="318" r:id="rId40"/>
    <p:sldId id="304" r:id="rId41"/>
    <p:sldId id="306" r:id="rId42"/>
    <p:sldId id="319" r:id="rId43"/>
    <p:sldId id="320" r:id="rId44"/>
    <p:sldId id="307" r:id="rId45"/>
    <p:sldId id="371" r:id="rId46"/>
    <p:sldId id="364" r:id="rId47"/>
    <p:sldId id="366" r:id="rId48"/>
    <p:sldId id="367" r:id="rId49"/>
    <p:sldId id="368" r:id="rId50"/>
    <p:sldId id="369" r:id="rId51"/>
    <p:sldId id="297" r:id="rId52"/>
    <p:sldId id="361" r:id="rId53"/>
    <p:sldId id="370" r:id="rId54"/>
    <p:sldId id="299" r:id="rId55"/>
    <p:sldId id="313" r:id="rId56"/>
    <p:sldId id="314" r:id="rId57"/>
    <p:sldId id="315" r:id="rId58"/>
    <p:sldId id="316" r:id="rId59"/>
    <p:sldId id="362" r:id="rId60"/>
    <p:sldId id="317" r:id="rId61"/>
    <p:sldId id="321" r:id="rId62"/>
    <p:sldId id="325" r:id="rId63"/>
    <p:sldId id="330" r:id="rId64"/>
    <p:sldId id="323" r:id="rId65"/>
    <p:sldId id="322" r:id="rId66"/>
    <p:sldId id="326" r:id="rId67"/>
    <p:sldId id="327" r:id="rId68"/>
    <p:sldId id="329" r:id="rId69"/>
    <p:sldId id="328"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81" r:id="rId87"/>
    <p:sldId id="378" r:id="rId88"/>
    <p:sldId id="379" r:id="rId89"/>
    <p:sldId id="324" r:id="rId90"/>
    <p:sldId id="352" r:id="rId91"/>
    <p:sldId id="347" r:id="rId92"/>
    <p:sldId id="348" r:id="rId93"/>
    <p:sldId id="349" r:id="rId94"/>
    <p:sldId id="350" r:id="rId95"/>
    <p:sldId id="375" r:id="rId96"/>
    <p:sldId id="377" r:id="rId97"/>
    <p:sldId id="376" r:id="rId98"/>
    <p:sldId id="372" r:id="rId99"/>
    <p:sldId id="373" r:id="rId100"/>
    <p:sldId id="374" r:id="rId101"/>
    <p:sldId id="351" r:id="rId102"/>
    <p:sldId id="353" r:id="rId103"/>
    <p:sldId id="354" r:id="rId104"/>
    <p:sldId id="355" r:id="rId105"/>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44" autoAdjust="0"/>
    <p:restoredTop sz="94660"/>
  </p:normalViewPr>
  <p:slideViewPr>
    <p:cSldViewPr>
      <p:cViewPr varScale="1">
        <p:scale>
          <a:sx n="88" d="100"/>
          <a:sy n="88" d="100"/>
        </p:scale>
        <p:origin x="-1248" y="-96"/>
      </p:cViewPr>
      <p:guideLst>
        <p:guide orient="horz" pos="2160"/>
        <p:guide pos="2880"/>
      </p:guideLst>
    </p:cSldViewPr>
  </p:slideViewPr>
  <p:notesTextViewPr>
    <p:cViewPr>
      <p:scale>
        <a:sx n="200" d="100"/>
        <a:sy n="2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7.wmf"/><Relationship Id="rId4"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1.wmf"/><Relationship Id="rId4" Type="http://schemas.openxmlformats.org/officeDocument/2006/relationships/image" Target="../media/image86.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106.wmf"/><Relationship Id="rId7" Type="http://schemas.openxmlformats.org/officeDocument/2006/relationships/image" Target="../media/image99.wmf"/><Relationship Id="rId2" Type="http://schemas.openxmlformats.org/officeDocument/2006/relationships/image" Target="../media/image95.wmf"/><Relationship Id="rId1" Type="http://schemas.openxmlformats.org/officeDocument/2006/relationships/image" Target="../media/image105.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111.wmf"/><Relationship Id="rId1" Type="http://schemas.openxmlformats.org/officeDocument/2006/relationships/image" Target="../media/image95.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 Id="rId9"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1.wmf"/><Relationship Id="rId1" Type="http://schemas.openxmlformats.org/officeDocument/2006/relationships/image" Target="../media/image1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1.wmf"/><Relationship Id="rId1" Type="http://schemas.openxmlformats.org/officeDocument/2006/relationships/image" Target="../media/image1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1.wmf"/><Relationship Id="rId1" Type="http://schemas.openxmlformats.org/officeDocument/2006/relationships/image" Target="../media/image1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image" Target="../media/image148.wmf"/><Relationship Id="rId3" Type="http://schemas.openxmlformats.org/officeDocument/2006/relationships/image" Target="../media/image19.wmf"/><Relationship Id="rId7" Type="http://schemas.openxmlformats.org/officeDocument/2006/relationships/image" Target="../media/image142.wmf"/><Relationship Id="rId12" Type="http://schemas.openxmlformats.org/officeDocument/2006/relationships/image" Target="../media/image147.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1.wmf"/><Relationship Id="rId11" Type="http://schemas.openxmlformats.org/officeDocument/2006/relationships/image" Target="../media/image146.wmf"/><Relationship Id="rId5" Type="http://schemas.openxmlformats.org/officeDocument/2006/relationships/image" Target="../media/image22.wmf"/><Relationship Id="rId10" Type="http://schemas.openxmlformats.org/officeDocument/2006/relationships/image" Target="../media/image145.wmf"/><Relationship Id="rId4" Type="http://schemas.openxmlformats.org/officeDocument/2006/relationships/image" Target="../media/image21.wmf"/><Relationship Id="rId9" Type="http://schemas.openxmlformats.org/officeDocument/2006/relationships/image" Target="../media/image14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4" Type="http://schemas.openxmlformats.org/officeDocument/2006/relationships/image" Target="../media/image17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5.wmf"/><Relationship Id="rId1" Type="http://schemas.openxmlformats.org/officeDocument/2006/relationships/image" Target="../media/image179.wmf"/><Relationship Id="rId4" Type="http://schemas.openxmlformats.org/officeDocument/2006/relationships/image" Target="../media/image18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87.wmf"/><Relationship Id="rId5" Type="http://schemas.openxmlformats.org/officeDocument/2006/relationships/image" Target="../media/image186.wmf"/><Relationship Id="rId4" Type="http://schemas.openxmlformats.org/officeDocument/2006/relationships/image" Target="../media/image18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3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39.wmf"/><Relationship Id="rId5" Type="http://schemas.openxmlformats.org/officeDocument/2006/relationships/image" Target="../media/image193.wmf"/><Relationship Id="rId4" Type="http://schemas.openxmlformats.org/officeDocument/2006/relationships/image" Target="../media/image19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4" Type="http://schemas.openxmlformats.org/officeDocument/2006/relationships/image" Target="../media/image201.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image" Target="../media/image20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0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18.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4" Type="http://schemas.openxmlformats.org/officeDocument/2006/relationships/image" Target="../media/image219.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40.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80BE1A-CB66-40C7-8848-AD7B6BD3630F}" type="datetimeFigureOut">
              <a:rPr lang="ru-RU"/>
              <a:pPr>
                <a:defRPr/>
              </a:pPr>
              <a:t>28.06.2017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085B2F1-EA43-4EF8-994C-39E902BC845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EA921A0-46A4-4482-9495-7BF44557D12F}" type="datetimeFigureOut">
              <a:rPr lang="ru-RU"/>
              <a:pPr>
                <a:defRPr/>
              </a:pPr>
              <a:t>28.06.2017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EFD9679-165D-446C-A581-11C13646B5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95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C4D1A2-03F2-4237-A10F-CBBB9A441771}" type="slidenum">
              <a:rPr lang="ru-RU" smtClean="0"/>
              <a:pPr/>
              <a:t>13</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bwMode="auto">
          <a:noFill/>
          <a:ln>
            <a:solidFill>
              <a:srgbClr val="000000"/>
            </a:solidFill>
            <a:miter lim="800000"/>
            <a:headEnd/>
            <a:tailEnd/>
          </a:ln>
        </p:spPr>
      </p:sp>
      <p:sp>
        <p:nvSpPr>
          <p:cNvPr id="1187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87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C1F102-3639-4DAD-A2C9-47033FDFA7C1}" type="slidenum">
              <a:rPr lang="ru-RU" smtClean="0"/>
              <a:pPr/>
              <a:t>49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98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281A77-4B2F-4EE4-8A0E-DDA0B481983F}" type="slidenum">
              <a:rPr lang="ru-RU" smtClean="0"/>
              <a:pPr/>
              <a:t>50</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noFill/>
          <a:ln>
            <a:solidFill>
              <a:srgbClr val="000000"/>
            </a:solidFill>
            <a:miter lim="800000"/>
            <a:headEnd/>
            <a:tailEnd/>
          </a:ln>
        </p:spPr>
      </p:sp>
      <p:sp>
        <p:nvSpPr>
          <p:cNvPr id="1208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08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D22873-8512-475D-BD05-824D73DD546F}" type="slidenum">
              <a:rPr lang="ru-RU" smtClean="0"/>
              <a:pPr/>
              <a:t>53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bwMode="auto">
          <a:noFill/>
          <a:ln>
            <a:solidFill>
              <a:srgbClr val="000000"/>
            </a:solidFill>
            <a:miter lim="800000"/>
            <a:headEnd/>
            <a:tailEnd/>
          </a:ln>
        </p:spPr>
      </p:sp>
      <p:sp>
        <p:nvSpPr>
          <p:cNvPr id="1218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18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A62C30-C369-4E1A-A85E-B70F436CF9B2}" type="slidenum">
              <a:rPr lang="ru-RU" smtClean="0"/>
              <a:pPr/>
              <a:t>57</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p:spPr>
      </p:sp>
      <p:sp>
        <p:nvSpPr>
          <p:cNvPr id="1228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28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D468B-3301-4578-BB9E-B7147F581ABC}" type="slidenum">
              <a:rPr lang="ru-RU" smtClean="0"/>
              <a:pPr/>
              <a:t>73</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39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A8AC9B-2514-4E4B-9672-2C6826432ED5}" type="slidenum">
              <a:rPr lang="ru-RU" smtClean="0"/>
              <a:pPr/>
              <a:t>74</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p:spPr>
      </p:sp>
      <p:sp>
        <p:nvSpPr>
          <p:cNvPr id="1249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49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94EDD-EB4A-49ED-A203-5867C95F0670}" type="slidenum">
              <a:rPr lang="ru-RU" smtClean="0"/>
              <a:pPr/>
              <a:t>75</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59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1A44AF-2C25-4BE1-B855-EB5C6ABEC8FA}" type="slidenum">
              <a:rPr lang="ru-RU" smtClean="0"/>
              <a:pPr/>
              <a:t>78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p:spPr>
      </p:sp>
      <p:sp>
        <p:nvSpPr>
          <p:cNvPr id="1269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269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B9D5E0-9123-4ABE-B26E-FAC1A8A9BA33}" type="slidenum">
              <a:rPr lang="ru-RU" smtClean="0"/>
              <a:pPr/>
              <a:t>93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0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11138-A035-4B9E-A8DF-E24E11DD95A4}" type="slidenum">
              <a:rPr lang="ru-RU" smtClean="0"/>
              <a:pPr/>
              <a:t>18</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16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381DD-E6CB-42A4-A33A-8D853AB2471F}" type="slidenum">
              <a:rPr lang="ru-RU" smtClean="0"/>
              <a:pPr/>
              <a:t>24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FFAEA-F50F-4784-BFC0-90F548016AA2}" type="slidenum">
              <a:rPr lang="ru-RU" smtClean="0"/>
              <a:pPr/>
              <a:t>39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36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B23DB-0A96-41FF-8D74-483E4BF933D4}" type="slidenum">
              <a:rPr lang="ru-RU" smtClean="0"/>
              <a:pPr/>
              <a:t>42</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46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247B30-9847-415C-BF5B-7578A871C902}" type="slidenum">
              <a:rPr lang="ru-RU" smtClean="0"/>
              <a:pPr/>
              <a:t>45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57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E6706A-AA83-41FD-B040-27A7D1BE0BA0}" type="slidenum">
              <a:rPr lang="ru-RU" smtClean="0"/>
              <a:pPr/>
              <a:t>46</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p:spPr>
      </p:sp>
      <p:sp>
        <p:nvSpPr>
          <p:cNvPr id="1167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67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335A8-9288-47F0-A33C-259591FFE98D}" type="slidenum">
              <a:rPr lang="ru-RU" smtClean="0"/>
              <a:pPr/>
              <a:t>47</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77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2F26BA-461E-4651-96E7-40E99B2D13A1}" type="slidenum">
              <a:rPr lang="ru-RU" smtClean="0"/>
              <a:pPr/>
              <a:t>48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59BB1E-455D-46AD-821B-993A1E72EFA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954446-AA82-4A3F-8C37-C60B5CC7FFF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0A896D-7324-411F-9432-4DC21CFC4EE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76962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905000"/>
            <a:ext cx="76962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62000" y="4000500"/>
            <a:ext cx="76962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69CC12-CA59-490C-B21C-CE5D97282FF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76962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7620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86300" y="19050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86300" y="40005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CF9297E9-C8D3-4D04-824A-6AED57EA509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762000" y="533400"/>
            <a:ext cx="76962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762000" y="19050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86300" y="19050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762000" y="40005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86300" y="40005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505F7B4-A20C-471D-AAE8-2F03094D0680}"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76962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86300" y="19050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86300" y="4000500"/>
            <a:ext cx="3771900" cy="1943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06E157C-10D1-4D3C-87F5-C5DABE73B98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1755B9-2A15-4BDD-A8F7-0116481FC59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D4039F-C6E4-4A6F-AAA2-F7410F94722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9F620E-0D70-4DA7-B654-1126E13E405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EDE2E6C-B06B-4419-8A64-04706DF3B60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D420DDF-CE7E-4F31-ABFA-22B88028CC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B1D8EB3-68A1-47C0-9BD2-89870A0AB43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E20D8A-F0DD-43B2-AF11-2F0178A5076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1F80977-5673-44A4-8C08-4E4DB1FAA73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041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067CD0-722D-409A-A229-6841DC36389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png"/><Relationship Id="rId11" Type="http://schemas.openxmlformats.org/officeDocument/2006/relationships/oleObject" Target="../embeddings/oleObject9.bin"/><Relationship Id="rId5" Type="http://schemas.openxmlformats.org/officeDocument/2006/relationships/image" Target="../media/image28.png"/><Relationship Id="rId10" Type="http://schemas.openxmlformats.org/officeDocument/2006/relationships/oleObject" Target="../embeddings/oleObject8.bin"/><Relationship Id="rId4" Type="http://schemas.openxmlformats.org/officeDocument/2006/relationships/image" Target="../media/image27.png"/><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7.xml"/><Relationship Id="rId1" Type="http://schemas.openxmlformats.org/officeDocument/2006/relationships/vmlDrawing" Target="../drawings/vmlDrawing58.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gif"/><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53.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3.vml"/><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6.gif"/><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44.bin"/><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77.png"/><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80.jpeg"/><Relationship Id="rId4" Type="http://schemas.openxmlformats.org/officeDocument/2006/relationships/oleObject" Target="../embeddings/oleObject5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57.bin"/><Relationship Id="rId5" Type="http://schemas.openxmlformats.org/officeDocument/2006/relationships/image" Target="../media/image80.jpeg"/><Relationship Id="rId4"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5.bin"/><Relationship Id="rId5" Type="http://schemas.openxmlformats.org/officeDocument/2006/relationships/oleObject" Target="../embeddings/oleObject64.bin"/><Relationship Id="rId10" Type="http://schemas.openxmlformats.org/officeDocument/2006/relationships/oleObject" Target="../embeddings/oleObject69.bin"/><Relationship Id="rId4" Type="http://schemas.openxmlformats.org/officeDocument/2006/relationships/oleObject" Target="../embeddings/oleObject63.bin"/><Relationship Id="rId9"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4.png"/><Relationship Id="rId7" Type="http://schemas.openxmlformats.org/officeDocument/2006/relationships/oleObject" Target="../embeddings/oleObject75.bin"/><Relationship Id="rId12" Type="http://schemas.openxmlformats.org/officeDocument/2006/relationships/oleObject" Target="../embeddings/oleObject80.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oleObject" Target="../embeddings/oleObject74.bin"/><Relationship Id="rId11" Type="http://schemas.openxmlformats.org/officeDocument/2006/relationships/oleObject" Target="../embeddings/oleObject79.bin"/><Relationship Id="rId5" Type="http://schemas.openxmlformats.org/officeDocument/2006/relationships/oleObject" Target="../embeddings/oleObject73.bin"/><Relationship Id="rId10" Type="http://schemas.openxmlformats.org/officeDocument/2006/relationships/oleObject" Target="../embeddings/oleObject78.bin"/><Relationship Id="rId4" Type="http://schemas.openxmlformats.org/officeDocument/2006/relationships/oleObject" Target="../embeddings/oleObject72.bin"/><Relationship Id="rId9"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89.bin"/><Relationship Id="rId3" Type="http://schemas.openxmlformats.org/officeDocument/2006/relationships/notesSlide" Target="../notesSlides/notesSlide4.xml"/><Relationship Id="rId7" Type="http://schemas.openxmlformats.org/officeDocument/2006/relationships/oleObject" Target="../embeddings/oleObject84.bin"/><Relationship Id="rId12" Type="http://schemas.openxmlformats.org/officeDocument/2006/relationships/oleObject" Target="../embeddings/oleObject88.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83.bin"/><Relationship Id="rId11" Type="http://schemas.openxmlformats.org/officeDocument/2006/relationships/oleObject" Target="../embeddings/oleObject87.bin"/><Relationship Id="rId5" Type="http://schemas.openxmlformats.org/officeDocument/2006/relationships/oleObject" Target="../embeddings/oleObject82.bin"/><Relationship Id="rId15" Type="http://schemas.openxmlformats.org/officeDocument/2006/relationships/oleObject" Target="../embeddings/oleObject90.bin"/><Relationship Id="rId10" Type="http://schemas.openxmlformats.org/officeDocument/2006/relationships/oleObject" Target="../embeddings/oleObject86.bin"/><Relationship Id="rId4" Type="http://schemas.openxmlformats.org/officeDocument/2006/relationships/oleObject" Target="../embeddings/oleObject81.bin"/><Relationship Id="rId9" Type="http://schemas.openxmlformats.org/officeDocument/2006/relationships/oleObject" Target="../embeddings/oleObject85.bin"/><Relationship Id="rId14"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14.png"/><Relationship Id="rId7" Type="http://schemas.openxmlformats.org/officeDocument/2006/relationships/oleObject" Target="../embeddings/oleObject93.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92.bin"/><Relationship Id="rId11"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oleObject" Target="../embeddings/oleObject96.bin"/><Relationship Id="rId4" Type="http://schemas.openxmlformats.org/officeDocument/2006/relationships/oleObject" Target="../embeddings/oleObject91.bin"/><Relationship Id="rId9" Type="http://schemas.openxmlformats.org/officeDocument/2006/relationships/oleObject" Target="../embeddings/oleObject95.bin"/></Relationships>
</file>

<file path=ppt/slides/_rels/slide4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oleObject" Target="../embeddings/oleObject103.bin"/><Relationship Id="rId3" Type="http://schemas.openxmlformats.org/officeDocument/2006/relationships/image" Target="../media/image14.png"/><Relationship Id="rId7" Type="http://schemas.openxmlformats.org/officeDocument/2006/relationships/image" Target="../media/image114.png"/><Relationship Id="rId12" Type="http://schemas.openxmlformats.org/officeDocument/2006/relationships/oleObject" Target="../embeddings/oleObject102.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98.bin"/><Relationship Id="rId11" Type="http://schemas.openxmlformats.org/officeDocument/2006/relationships/oleObject" Target="../embeddings/oleObject101.bin"/><Relationship Id="rId5" Type="http://schemas.openxmlformats.org/officeDocument/2006/relationships/image" Target="../media/image110.png"/><Relationship Id="rId15" Type="http://schemas.openxmlformats.org/officeDocument/2006/relationships/oleObject" Target="../embeddings/oleObject105.bin"/><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oleObject" Target="../embeddings/oleObject99.bin"/><Relationship Id="rId14" Type="http://schemas.openxmlformats.org/officeDocument/2006/relationships/oleObject" Target="../embeddings/oleObject10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5" Type="http://schemas.openxmlformats.org/officeDocument/2006/relationships/image" Target="../media/image119.png"/><Relationship Id="rId4" Type="http://schemas.openxmlformats.org/officeDocument/2006/relationships/image" Target="../media/image118.png"/></Relationships>
</file>

<file path=ppt/slides/_rels/slide4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108.bin"/><Relationship Id="rId2" Type="http://schemas.openxmlformats.org/officeDocument/2006/relationships/slideLayout" Target="../slideLayouts/slideLayout15.xml"/><Relationship Id="rId1" Type="http://schemas.openxmlformats.org/officeDocument/2006/relationships/vmlDrawing" Target="../drawings/vmlDrawing29.vml"/><Relationship Id="rId6" Type="http://schemas.openxmlformats.org/officeDocument/2006/relationships/oleObject" Target="../embeddings/oleObject107.bin"/><Relationship Id="rId5" Type="http://schemas.openxmlformats.org/officeDocument/2006/relationships/oleObject" Target="../embeddings/oleObject106.bin"/><Relationship Id="rId4" Type="http://schemas.openxmlformats.org/officeDocument/2006/relationships/image" Target="../media/image1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11.bin"/><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oleObject" Target="../embeddings/oleObject110.bin"/><Relationship Id="rId5" Type="http://schemas.openxmlformats.org/officeDocument/2006/relationships/oleObject" Target="../embeddings/oleObject109.bin"/><Relationship Id="rId4" Type="http://schemas.openxmlformats.org/officeDocument/2006/relationships/image" Target="../media/image12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14.bin"/><Relationship Id="rId2" Type="http://schemas.openxmlformats.org/officeDocument/2006/relationships/slideLayout" Target="../slideLayouts/slideLayout15.xml"/><Relationship Id="rId1" Type="http://schemas.openxmlformats.org/officeDocument/2006/relationships/vmlDrawing" Target="../drawings/vmlDrawing31.vml"/><Relationship Id="rId6" Type="http://schemas.openxmlformats.org/officeDocument/2006/relationships/oleObject" Target="../embeddings/oleObject113.bin"/><Relationship Id="rId5" Type="http://schemas.openxmlformats.org/officeDocument/2006/relationships/oleObject" Target="../embeddings/oleObject112.bin"/><Relationship Id="rId4" Type="http://schemas.openxmlformats.org/officeDocument/2006/relationships/image" Target="../media/image12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17.bin"/><Relationship Id="rId2" Type="http://schemas.openxmlformats.org/officeDocument/2006/relationships/slideLayout" Target="../slideLayouts/slideLayout15.xml"/><Relationship Id="rId1" Type="http://schemas.openxmlformats.org/officeDocument/2006/relationships/vmlDrawing" Target="../drawings/vmlDrawing32.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image" Target="../media/image12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20.bin"/><Relationship Id="rId2" Type="http://schemas.openxmlformats.org/officeDocument/2006/relationships/slideLayout" Target="../slideLayouts/slideLayout15.xml"/><Relationship Id="rId1" Type="http://schemas.openxmlformats.org/officeDocument/2006/relationships/vmlDrawing" Target="../drawings/vmlDrawing33.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34.vml"/><Relationship Id="rId6" Type="http://schemas.openxmlformats.org/officeDocument/2006/relationships/image" Target="../media/image132.png"/><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23.bin"/><Relationship Id="rId5" Type="http://schemas.openxmlformats.org/officeDocument/2006/relationships/image" Target="../media/image137.jpeg"/><Relationship Id="rId4" Type="http://schemas.openxmlformats.org/officeDocument/2006/relationships/image" Target="../media/image136.png"/></Relationships>
</file>

<file path=ppt/slides/_rels/slide52.xml.rels><?xml version="1.0" encoding="UTF-8" standalone="yes"?>
<Relationships xmlns="http://schemas.openxmlformats.org/package/2006/relationships"><Relationship Id="rId2" Type="http://schemas.openxmlformats.org/officeDocument/2006/relationships/image" Target="../media/image13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oleObject" Target="../embeddings/oleObject130.bin"/><Relationship Id="rId18" Type="http://schemas.openxmlformats.org/officeDocument/2006/relationships/oleObject" Target="../embeddings/oleObject135.bin"/><Relationship Id="rId26" Type="http://schemas.openxmlformats.org/officeDocument/2006/relationships/oleObject" Target="../embeddings/oleObject136.bin"/><Relationship Id="rId3" Type="http://schemas.openxmlformats.org/officeDocument/2006/relationships/notesSlide" Target="../notesSlides/notesSlide12.xml"/><Relationship Id="rId21" Type="http://schemas.openxmlformats.org/officeDocument/2006/relationships/image" Target="../media/image155.png"/><Relationship Id="rId34" Type="http://schemas.openxmlformats.org/officeDocument/2006/relationships/oleObject" Target="../embeddings/oleObject144.bin"/><Relationship Id="rId7" Type="http://schemas.openxmlformats.org/officeDocument/2006/relationships/image" Target="../media/image152.png"/><Relationship Id="rId12" Type="http://schemas.openxmlformats.org/officeDocument/2006/relationships/oleObject" Target="../embeddings/oleObject129.bin"/><Relationship Id="rId17" Type="http://schemas.openxmlformats.org/officeDocument/2006/relationships/oleObject" Target="../embeddings/oleObject134.bin"/><Relationship Id="rId25" Type="http://schemas.openxmlformats.org/officeDocument/2006/relationships/image" Target="../media/image30.png"/><Relationship Id="rId33" Type="http://schemas.openxmlformats.org/officeDocument/2006/relationships/oleObject" Target="../embeddings/oleObject143.bin"/><Relationship Id="rId2" Type="http://schemas.openxmlformats.org/officeDocument/2006/relationships/slideLayout" Target="../slideLayouts/slideLayout2.xml"/><Relationship Id="rId16" Type="http://schemas.openxmlformats.org/officeDocument/2006/relationships/oleObject" Target="../embeddings/oleObject133.bin"/><Relationship Id="rId20" Type="http://schemas.openxmlformats.org/officeDocument/2006/relationships/image" Target="../media/image154.png"/><Relationship Id="rId29" Type="http://schemas.openxmlformats.org/officeDocument/2006/relationships/oleObject" Target="../embeddings/oleObject139.bin"/><Relationship Id="rId1" Type="http://schemas.openxmlformats.org/officeDocument/2006/relationships/vmlDrawing" Target="../drawings/vmlDrawing36.vml"/><Relationship Id="rId6" Type="http://schemas.openxmlformats.org/officeDocument/2006/relationships/image" Target="../media/image151.png"/><Relationship Id="rId11" Type="http://schemas.openxmlformats.org/officeDocument/2006/relationships/oleObject" Target="../embeddings/oleObject128.bin"/><Relationship Id="rId24" Type="http://schemas.openxmlformats.org/officeDocument/2006/relationships/image" Target="../media/image158.png"/><Relationship Id="rId32" Type="http://schemas.openxmlformats.org/officeDocument/2006/relationships/oleObject" Target="../embeddings/oleObject142.bin"/><Relationship Id="rId5" Type="http://schemas.openxmlformats.org/officeDocument/2006/relationships/image" Target="../media/image150.png"/><Relationship Id="rId15" Type="http://schemas.openxmlformats.org/officeDocument/2006/relationships/oleObject" Target="../embeddings/oleObject132.bin"/><Relationship Id="rId23" Type="http://schemas.openxmlformats.org/officeDocument/2006/relationships/image" Target="../media/image157.png"/><Relationship Id="rId28" Type="http://schemas.openxmlformats.org/officeDocument/2006/relationships/oleObject" Target="../embeddings/oleObject138.bin"/><Relationship Id="rId10" Type="http://schemas.openxmlformats.org/officeDocument/2006/relationships/oleObject" Target="../embeddings/oleObject127.bin"/><Relationship Id="rId19" Type="http://schemas.openxmlformats.org/officeDocument/2006/relationships/image" Target="../media/image153.png"/><Relationship Id="rId31" Type="http://schemas.openxmlformats.org/officeDocument/2006/relationships/oleObject" Target="../embeddings/oleObject141.bin"/><Relationship Id="rId4" Type="http://schemas.openxmlformats.org/officeDocument/2006/relationships/image" Target="../media/image149.png"/><Relationship Id="rId9" Type="http://schemas.openxmlformats.org/officeDocument/2006/relationships/oleObject" Target="../embeddings/oleObject126.bin"/><Relationship Id="rId14" Type="http://schemas.openxmlformats.org/officeDocument/2006/relationships/oleObject" Target="../embeddings/oleObject131.bin"/><Relationship Id="rId22" Type="http://schemas.openxmlformats.org/officeDocument/2006/relationships/image" Target="../media/image156.png"/><Relationship Id="rId27" Type="http://schemas.openxmlformats.org/officeDocument/2006/relationships/oleObject" Target="../embeddings/oleObject137.bin"/><Relationship Id="rId30" Type="http://schemas.openxmlformats.org/officeDocument/2006/relationships/oleObject" Target="../embeddings/oleObject140.bin"/><Relationship Id="rId35" Type="http://schemas.openxmlformats.org/officeDocument/2006/relationships/oleObject" Target="../embeddings/oleObject14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image" Target="../media/image149.png"/><Relationship Id="rId7"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51.bin"/><Relationship Id="rId5" Type="http://schemas.openxmlformats.org/officeDocument/2006/relationships/oleObject" Target="../embeddings/oleObject150.bin"/><Relationship Id="rId10" Type="http://schemas.openxmlformats.org/officeDocument/2006/relationships/oleObject" Target="../embeddings/oleObject155.bin"/><Relationship Id="rId4" Type="http://schemas.openxmlformats.org/officeDocument/2006/relationships/oleObject" Target="../embeddings/oleObject149.bin"/><Relationship Id="rId9" Type="http://schemas.openxmlformats.org/officeDocument/2006/relationships/oleObject" Target="../embeddings/oleObject154.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notesSlide" Target="../notesSlides/notesSlide13.xml"/><Relationship Id="rId7" Type="http://schemas.openxmlformats.org/officeDocument/2006/relationships/oleObject" Target="../embeddings/oleObject159.bin"/><Relationship Id="rId12"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58.bin"/><Relationship Id="rId11" Type="http://schemas.openxmlformats.org/officeDocument/2006/relationships/oleObject" Target="../embeddings/oleObject163.bin"/><Relationship Id="rId5" Type="http://schemas.openxmlformats.org/officeDocument/2006/relationships/oleObject" Target="../embeddings/oleObject157.bin"/><Relationship Id="rId10" Type="http://schemas.openxmlformats.org/officeDocument/2006/relationships/oleObject" Target="../embeddings/oleObject162.bin"/><Relationship Id="rId4" Type="http://schemas.openxmlformats.org/officeDocument/2006/relationships/oleObject" Target="../embeddings/oleObject156.bin"/><Relationship Id="rId9" Type="http://schemas.openxmlformats.org/officeDocument/2006/relationships/oleObject" Target="../embeddings/oleObject16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68.bin"/><Relationship Id="rId5" Type="http://schemas.openxmlformats.org/officeDocument/2006/relationships/oleObject" Target="../embeddings/oleObject167.bin"/><Relationship Id="rId4" Type="http://schemas.openxmlformats.org/officeDocument/2006/relationships/oleObject" Target="../embeddings/oleObject166.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9.bin"/><Relationship Id="rId7" Type="http://schemas.openxmlformats.org/officeDocument/2006/relationships/oleObject" Target="../embeddings/oleObject172.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171.bin"/><Relationship Id="rId5" Type="http://schemas.openxmlformats.org/officeDocument/2006/relationships/oleObject" Target="../embeddings/oleObject170.bin"/><Relationship Id="rId4" Type="http://schemas.openxmlformats.org/officeDocument/2006/relationships/image" Target="../media/image1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fizmat.by/kursy/jelektromagnt/jelmagn_indukcij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76.bin"/><Relationship Id="rId3" Type="http://schemas.openxmlformats.org/officeDocument/2006/relationships/image" Target="../media/image188.gif"/><Relationship Id="rId7"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74.bin"/><Relationship Id="rId5" Type="http://schemas.openxmlformats.org/officeDocument/2006/relationships/image" Target="../media/image189.jpeg"/><Relationship Id="rId10" Type="http://schemas.openxmlformats.org/officeDocument/2006/relationships/oleObject" Target="../embeddings/oleObject178.bin"/><Relationship Id="rId4" Type="http://schemas.openxmlformats.org/officeDocument/2006/relationships/oleObject" Target="../embeddings/oleObject173.bin"/><Relationship Id="rId9" Type="http://schemas.openxmlformats.org/officeDocument/2006/relationships/oleObject" Target="../embeddings/oleObject177.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180.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81.bin"/><Relationship Id="rId7"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oleObject" Target="../embeddings/oleObject189.bin"/><Relationship Id="rId4" Type="http://schemas.openxmlformats.org/officeDocument/2006/relationships/oleObject" Target="../embeddings/oleObject188.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93.bin"/><Relationship Id="rId5" Type="http://schemas.openxmlformats.org/officeDocument/2006/relationships/oleObject" Target="../embeddings/oleObject192.bin"/><Relationship Id="rId4" Type="http://schemas.openxmlformats.org/officeDocument/2006/relationships/oleObject" Target="../embeddings/oleObject191.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oleObject" Target="../embeddings/oleObject195.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196.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oleObject" Target="../embeddings/oleObject197.bin"/><Relationship Id="rId4" Type="http://schemas.openxmlformats.org/officeDocument/2006/relationships/image" Target="../media/image205.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oleObject" Target="../embeddings/oleObject199.bin"/><Relationship Id="rId4" Type="http://schemas.openxmlformats.org/officeDocument/2006/relationships/oleObject" Target="../embeddings/oleObject198.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05.bin"/><Relationship Id="rId3" Type="http://schemas.openxmlformats.org/officeDocument/2006/relationships/oleObject" Target="../embeddings/oleObject200.bin"/><Relationship Id="rId7" Type="http://schemas.openxmlformats.org/officeDocument/2006/relationships/oleObject" Target="../embeddings/oleObject204.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oleObject" Target="../embeddings/oleObject203.bin"/><Relationship Id="rId5" Type="http://schemas.openxmlformats.org/officeDocument/2006/relationships/oleObject" Target="../embeddings/oleObject202.bin"/><Relationship Id="rId4" Type="http://schemas.openxmlformats.org/officeDocument/2006/relationships/oleObject" Target="../embeddings/oleObject201.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oleObject" Target="../embeddings/oleObject207.bin"/><Relationship Id="rId4" Type="http://schemas.openxmlformats.org/officeDocument/2006/relationships/image" Target="../media/image215.jpeg"/></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12.bin"/><Relationship Id="rId3" Type="http://schemas.openxmlformats.org/officeDocument/2006/relationships/notesSlide" Target="../notesSlides/notesSlide17.xml"/><Relationship Id="rId7" Type="http://schemas.openxmlformats.org/officeDocument/2006/relationships/oleObject" Target="../embeddings/oleObject211.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210.bin"/><Relationship Id="rId5" Type="http://schemas.openxmlformats.org/officeDocument/2006/relationships/oleObject" Target="../embeddings/oleObject209.bin"/><Relationship Id="rId4" Type="http://schemas.openxmlformats.org/officeDocument/2006/relationships/oleObject" Target="../embeddings/oleObject208.bin"/><Relationship Id="rId9" Type="http://schemas.openxmlformats.org/officeDocument/2006/relationships/oleObject" Target="../embeddings/oleObject213.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15.png"/><Relationship Id="rId9"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214.bin"/></Relationships>
</file>

<file path=ppt/slides/_rels/slide83.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image" Target="../media/image226.jpeg"/><Relationship Id="rId1" Type="http://schemas.openxmlformats.org/officeDocument/2006/relationships/slideLayout" Target="../slideLayouts/slideLayout7.xml"/><Relationship Id="rId4" Type="http://schemas.openxmlformats.org/officeDocument/2006/relationships/image" Target="../media/image228.jpeg"/></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23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3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image" Target="../media/image23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9.jpeg"/><Relationship Id="rId2" Type="http://schemas.openxmlformats.org/officeDocument/2006/relationships/image" Target="../media/image23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216.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7" name="Rectangle 5"/>
          <p:cNvSpPr>
            <a:spLocks noGrp="1" noChangeArrowheads="1"/>
          </p:cNvSpPr>
          <p:nvPr>
            <p:ph type="title"/>
          </p:nvPr>
        </p:nvSpPr>
        <p:spPr/>
        <p:txBody>
          <a:bodyPr/>
          <a:lstStyle/>
          <a:p>
            <a:pPr eaLnBrk="1" hangingPunct="1"/>
            <a:r>
              <a:rPr lang="ru-RU" smtClean="0"/>
              <a:t>Гармонические колебания</a:t>
            </a:r>
          </a:p>
        </p:txBody>
      </p:sp>
      <p:sp>
        <p:nvSpPr>
          <p:cNvPr id="61443" name="Rectangle 6"/>
          <p:cNvSpPr>
            <a:spLocks noGrp="1" noChangeArrowheads="1"/>
          </p:cNvSpPr>
          <p:nvPr>
            <p:ph sz="half" idx="1"/>
          </p:nvPr>
        </p:nvSpPr>
        <p:spPr>
          <a:xfrm>
            <a:off x="762000" y="1905000"/>
            <a:ext cx="7696200" cy="3179763"/>
          </a:xfrm>
        </p:spPr>
        <p:txBody>
          <a:bodyPr/>
          <a:lstStyle/>
          <a:p>
            <a:pPr eaLnBrk="1" hangingPunct="1"/>
            <a:endParaRPr lang="ru-RU" sz="2700" smtClean="0"/>
          </a:p>
        </p:txBody>
      </p:sp>
      <p:pic>
        <p:nvPicPr>
          <p:cNvPr id="182276" name="Picture 4" descr="2-1-1"/>
          <p:cNvPicPr>
            <a:picLocks noGrp="1" noChangeAspect="1" noChangeArrowheads="1"/>
          </p:cNvPicPr>
          <p:nvPr>
            <p:ph type="body" sz="half" idx="2"/>
          </p:nvPr>
        </p:nvPicPr>
        <p:blipFill>
          <a:blip r:embed="rId2"/>
          <a:srcRect/>
          <a:stretch>
            <a:fillRect/>
          </a:stretch>
        </p:blipFill>
        <p:spPr>
          <a:xfrm>
            <a:off x="1042988" y="1844675"/>
            <a:ext cx="7129462" cy="32400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14"/>
          <p:cNvPicPr>
            <a:picLocks noChangeAspect="1" noChangeArrowheads="1"/>
          </p:cNvPicPr>
          <p:nvPr/>
        </p:nvPicPr>
        <p:blipFill>
          <a:blip r:embed="rId3"/>
          <a:srcRect l="15625" t="28751" r="52448" b="45000"/>
          <a:stretch>
            <a:fillRect/>
          </a:stretch>
        </p:blipFill>
        <p:spPr bwMode="auto">
          <a:xfrm>
            <a:off x="236538" y="1785938"/>
            <a:ext cx="3263900" cy="1652587"/>
          </a:xfrm>
          <a:prstGeom prst="rect">
            <a:avLst/>
          </a:prstGeom>
          <a:noFill/>
          <a:ln w="9525">
            <a:noFill/>
            <a:miter lim="800000"/>
            <a:headEnd/>
            <a:tailEnd/>
          </a:ln>
        </p:spPr>
      </p:pic>
      <p:pic>
        <p:nvPicPr>
          <p:cNvPr id="2058" name="Picture 16"/>
          <p:cNvPicPr>
            <a:picLocks noChangeAspect="1" noChangeArrowheads="1"/>
          </p:cNvPicPr>
          <p:nvPr/>
        </p:nvPicPr>
        <p:blipFill>
          <a:blip r:embed="rId4"/>
          <a:srcRect l="15625" t="28125" r="52399" b="45000"/>
          <a:stretch>
            <a:fillRect/>
          </a:stretch>
        </p:blipFill>
        <p:spPr bwMode="auto">
          <a:xfrm>
            <a:off x="236538" y="5110163"/>
            <a:ext cx="3263900" cy="1714500"/>
          </a:xfrm>
          <a:prstGeom prst="rect">
            <a:avLst/>
          </a:prstGeom>
          <a:noFill/>
          <a:ln w="9525">
            <a:noFill/>
            <a:miter lim="800000"/>
            <a:headEnd/>
            <a:tailEnd/>
          </a:ln>
        </p:spPr>
      </p:pic>
      <p:pic>
        <p:nvPicPr>
          <p:cNvPr id="2059" name="Picture 2"/>
          <p:cNvPicPr>
            <a:picLocks noChangeAspect="1" noChangeArrowheads="1"/>
          </p:cNvPicPr>
          <p:nvPr/>
        </p:nvPicPr>
        <p:blipFill>
          <a:blip r:embed="rId5"/>
          <a:srcRect l="15800" t="28125" r="61456" b="44376"/>
          <a:stretch>
            <a:fillRect/>
          </a:stretch>
        </p:blipFill>
        <p:spPr bwMode="auto">
          <a:xfrm>
            <a:off x="236538" y="66675"/>
            <a:ext cx="2335212" cy="1765300"/>
          </a:xfrm>
          <a:prstGeom prst="rect">
            <a:avLst/>
          </a:prstGeom>
          <a:noFill/>
          <a:ln w="9525">
            <a:noFill/>
            <a:miter lim="800000"/>
            <a:headEnd/>
            <a:tailEnd/>
          </a:ln>
        </p:spPr>
      </p:pic>
      <p:pic>
        <p:nvPicPr>
          <p:cNvPr id="2060" name="Picture 3"/>
          <p:cNvPicPr>
            <a:picLocks noChangeAspect="1" noChangeArrowheads="1"/>
          </p:cNvPicPr>
          <p:nvPr/>
        </p:nvPicPr>
        <p:blipFill>
          <a:blip r:embed="rId6"/>
          <a:srcRect l="15234" t="28125" r="52509" b="44376"/>
          <a:stretch>
            <a:fillRect/>
          </a:stretch>
        </p:blipFill>
        <p:spPr bwMode="auto">
          <a:xfrm>
            <a:off x="214313" y="3429000"/>
            <a:ext cx="3286125" cy="1751013"/>
          </a:xfrm>
          <a:prstGeom prst="rect">
            <a:avLst/>
          </a:prstGeom>
          <a:noFill/>
          <a:ln w="9525">
            <a:noFill/>
            <a:miter lim="800000"/>
            <a:headEnd/>
            <a:tailEnd/>
          </a:ln>
        </p:spPr>
      </p:pic>
      <p:pic>
        <p:nvPicPr>
          <p:cNvPr id="2061" name="Picture 7"/>
          <p:cNvPicPr>
            <a:picLocks noChangeAspect="1" noChangeArrowheads="1"/>
          </p:cNvPicPr>
          <p:nvPr/>
        </p:nvPicPr>
        <p:blipFill>
          <a:blip r:embed="rId7"/>
          <a:srcRect l="25391" t="65625" r="54582" b="16251"/>
          <a:stretch>
            <a:fillRect/>
          </a:stretch>
        </p:blipFill>
        <p:spPr bwMode="auto">
          <a:xfrm>
            <a:off x="5080000" y="0"/>
            <a:ext cx="2778125" cy="1571625"/>
          </a:xfrm>
          <a:prstGeom prst="rect">
            <a:avLst/>
          </a:prstGeom>
          <a:noFill/>
          <a:ln w="9525">
            <a:noFill/>
            <a:miter lim="800000"/>
            <a:headEnd/>
            <a:tailEnd/>
          </a:ln>
        </p:spPr>
      </p:pic>
      <p:graphicFrame>
        <p:nvGraphicFramePr>
          <p:cNvPr id="2050" name="Object 8"/>
          <p:cNvGraphicFramePr>
            <a:graphicFrameLocks noChangeAspect="1"/>
          </p:cNvGraphicFramePr>
          <p:nvPr/>
        </p:nvGraphicFramePr>
        <p:xfrm>
          <a:off x="2714625" y="3857625"/>
          <a:ext cx="788988" cy="714375"/>
        </p:xfrm>
        <a:graphic>
          <a:graphicData uri="http://schemas.openxmlformats.org/presentationml/2006/ole">
            <p:oleObj spid="_x0000_s2050" name="Формула" r:id="rId8" imgW="368280" imgH="393480" progId="Equation.3">
              <p:embed/>
            </p:oleObj>
          </a:graphicData>
        </a:graphic>
      </p:graphicFrame>
      <p:graphicFrame>
        <p:nvGraphicFramePr>
          <p:cNvPr id="2051" name="Object 3"/>
          <p:cNvGraphicFramePr>
            <a:graphicFrameLocks noChangeAspect="1"/>
          </p:cNvGraphicFramePr>
          <p:nvPr/>
        </p:nvGraphicFramePr>
        <p:xfrm>
          <a:off x="2857500" y="2428875"/>
          <a:ext cx="681038" cy="322263"/>
        </p:xfrm>
        <a:graphic>
          <a:graphicData uri="http://schemas.openxmlformats.org/presentationml/2006/ole">
            <p:oleObj spid="_x0000_s2051" name="Формула" r:id="rId9" imgW="317160" imgH="177480" progId="Equation.3">
              <p:embed/>
            </p:oleObj>
          </a:graphicData>
        </a:graphic>
      </p:graphicFrame>
      <p:graphicFrame>
        <p:nvGraphicFramePr>
          <p:cNvPr id="2052" name="Object 10"/>
          <p:cNvGraphicFramePr>
            <a:graphicFrameLocks noChangeAspect="1"/>
          </p:cNvGraphicFramePr>
          <p:nvPr/>
        </p:nvGraphicFramePr>
        <p:xfrm>
          <a:off x="2643188" y="5715000"/>
          <a:ext cx="788987" cy="714375"/>
        </p:xfrm>
        <a:graphic>
          <a:graphicData uri="http://schemas.openxmlformats.org/presentationml/2006/ole">
            <p:oleObj spid="_x0000_s2052" name="Формула" r:id="rId10" imgW="368280" imgH="393480" progId="Equation.3">
              <p:embed/>
            </p:oleObj>
          </a:graphicData>
        </a:graphic>
      </p:graphicFrame>
      <p:graphicFrame>
        <p:nvGraphicFramePr>
          <p:cNvPr id="2053" name="Object 11"/>
          <p:cNvGraphicFramePr>
            <a:graphicFrameLocks noChangeAspect="1"/>
          </p:cNvGraphicFramePr>
          <p:nvPr/>
        </p:nvGraphicFramePr>
        <p:xfrm>
          <a:off x="7000875" y="928688"/>
          <a:ext cx="925513" cy="714375"/>
        </p:xfrm>
        <a:graphic>
          <a:graphicData uri="http://schemas.openxmlformats.org/presentationml/2006/ole">
            <p:oleObj spid="_x0000_s2053" name="Формула" r:id="rId11" imgW="431640" imgH="393480" progId="Equation.3">
              <p:embed/>
            </p:oleObj>
          </a:graphicData>
        </a:graphic>
      </p:graphicFrame>
      <p:graphicFrame>
        <p:nvGraphicFramePr>
          <p:cNvPr id="2054" name="Object 12"/>
          <p:cNvGraphicFramePr>
            <a:graphicFrameLocks noChangeAspect="1"/>
          </p:cNvGraphicFramePr>
          <p:nvPr/>
        </p:nvGraphicFramePr>
        <p:xfrm>
          <a:off x="7000875" y="1928813"/>
          <a:ext cx="735013" cy="322262"/>
        </p:xfrm>
        <a:graphic>
          <a:graphicData uri="http://schemas.openxmlformats.org/presentationml/2006/ole">
            <p:oleObj spid="_x0000_s2054" name="Формула" r:id="rId12" imgW="342720" imgH="177480" progId="Equation.3">
              <p:embed/>
            </p:oleObj>
          </a:graphicData>
        </a:graphic>
      </p:graphicFrame>
      <p:sp>
        <p:nvSpPr>
          <p:cNvPr id="16" name="Полилиния 15"/>
          <p:cNvSpPr/>
          <p:nvPr/>
        </p:nvSpPr>
        <p:spPr>
          <a:xfrm>
            <a:off x="4214813" y="2214563"/>
            <a:ext cx="3214687" cy="1252537"/>
          </a:xfrm>
          <a:custGeom>
            <a:avLst/>
            <a:gdLst>
              <a:gd name="connsiteX0" fmla="*/ 3261360 w 3261360"/>
              <a:gd name="connsiteY0" fmla="*/ 0 h 1038860"/>
              <a:gd name="connsiteX1" fmla="*/ 2049780 w 3261360"/>
              <a:gd name="connsiteY1" fmla="*/ 937260 h 1038860"/>
              <a:gd name="connsiteX2" fmla="*/ 350520 w 3261360"/>
              <a:gd name="connsiteY2" fmla="*/ 609600 h 1038860"/>
              <a:gd name="connsiteX3" fmla="*/ 0 w 3261360"/>
              <a:gd name="connsiteY3" fmla="*/ 510540 h 1038860"/>
            </a:gdLst>
            <a:ahLst/>
            <a:cxnLst>
              <a:cxn ang="0">
                <a:pos x="connsiteX0" y="connsiteY0"/>
              </a:cxn>
              <a:cxn ang="0">
                <a:pos x="connsiteX1" y="connsiteY1"/>
              </a:cxn>
              <a:cxn ang="0">
                <a:pos x="connsiteX2" y="connsiteY2"/>
              </a:cxn>
              <a:cxn ang="0">
                <a:pos x="connsiteX3" y="connsiteY3"/>
              </a:cxn>
            </a:cxnLst>
            <a:rect l="l" t="t" r="r" b="b"/>
            <a:pathLst>
              <a:path w="3261360" h="1038860">
                <a:moveTo>
                  <a:pt x="3261360" y="0"/>
                </a:moveTo>
                <a:cubicBezTo>
                  <a:pt x="2898140" y="417830"/>
                  <a:pt x="2534920" y="835660"/>
                  <a:pt x="2049780" y="937260"/>
                </a:cubicBezTo>
                <a:cubicBezTo>
                  <a:pt x="1564640" y="1038860"/>
                  <a:pt x="692150" y="680720"/>
                  <a:pt x="350520" y="609600"/>
                </a:cubicBezTo>
                <a:cubicBezTo>
                  <a:pt x="8890" y="538480"/>
                  <a:pt x="4445" y="524510"/>
                  <a:pt x="0" y="51054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2063" name="Прямоугольник 16"/>
          <p:cNvSpPr>
            <a:spLocks noChangeArrowheads="1"/>
          </p:cNvSpPr>
          <p:nvPr/>
        </p:nvSpPr>
        <p:spPr bwMode="auto">
          <a:xfrm>
            <a:off x="6000750" y="3571875"/>
            <a:ext cx="3143250" cy="1754188"/>
          </a:xfrm>
          <a:prstGeom prst="rect">
            <a:avLst/>
          </a:prstGeom>
          <a:noFill/>
          <a:ln w="9525">
            <a:noFill/>
            <a:miter lim="800000"/>
            <a:headEnd/>
            <a:tailEnd/>
          </a:ln>
        </p:spPr>
        <p:txBody>
          <a:bodyPr>
            <a:spAutoFit/>
          </a:bodyPr>
          <a:lstStyle/>
          <a:p>
            <a:r>
              <a:rPr lang="ru-RU" i="1"/>
              <a:t>необходимыми условиями возникновения колебаний пружинного маятника являются действие силы упругости и наличие инертности груза.</a:t>
            </a:r>
          </a:p>
        </p:txBody>
      </p:sp>
      <p:sp>
        <p:nvSpPr>
          <p:cNvPr id="2064" name="TextBox 17"/>
          <p:cNvSpPr txBox="1">
            <a:spLocks noChangeArrowheads="1"/>
          </p:cNvSpPr>
          <p:nvPr/>
        </p:nvSpPr>
        <p:spPr bwMode="auto">
          <a:xfrm>
            <a:off x="2571750" y="357188"/>
            <a:ext cx="85725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x</a:t>
            </a:r>
            <a:r>
              <a:rPr lang="ru-RU" i="1">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F</a:t>
            </a:r>
            <a:r>
              <a:rPr lang="ru-RU" baseline="-25000">
                <a:latin typeface="Times New Roman" pitchFamily="18" charset="0"/>
                <a:cs typeface="Times New Roman" pitchFamily="18" charset="0"/>
              </a:rPr>
              <a:t>упр</a:t>
            </a:r>
            <a:r>
              <a:rPr lang="ru-RU">
                <a:latin typeface="Times New Roman" pitchFamily="18" charset="0"/>
                <a:cs typeface="Times New Roman" pitchFamily="18" charset="0"/>
              </a:rPr>
              <a:t> =0</a:t>
            </a:r>
          </a:p>
          <a:p>
            <a:pPr algn="l"/>
            <a:r>
              <a:rPr lang="el-GR" i="1">
                <a:latin typeface="Times New Roman" pitchFamily="18" charset="0"/>
                <a:cs typeface="Times New Roman" pitchFamily="18" charset="0"/>
              </a:rPr>
              <a:t>υ</a:t>
            </a:r>
            <a:r>
              <a:rPr lang="ru-RU" i="1">
                <a:latin typeface="Times New Roman" pitchFamily="18" charset="0"/>
                <a:cs typeface="Times New Roman" pitchFamily="18" charset="0"/>
              </a:rPr>
              <a:t>=</a:t>
            </a:r>
            <a:r>
              <a:rPr lang="ru-RU">
                <a:latin typeface="Times New Roman" pitchFamily="18" charset="0"/>
                <a:cs typeface="Times New Roman" pitchFamily="18" charset="0"/>
              </a:rPr>
              <a:t>0</a:t>
            </a:r>
          </a:p>
        </p:txBody>
      </p:sp>
      <p:sp>
        <p:nvSpPr>
          <p:cNvPr id="2065" name="TextBox 18"/>
          <p:cNvSpPr txBox="1">
            <a:spLocks noChangeArrowheads="1"/>
          </p:cNvSpPr>
          <p:nvPr/>
        </p:nvSpPr>
        <p:spPr bwMode="auto">
          <a:xfrm>
            <a:off x="3643313" y="357188"/>
            <a:ext cx="114300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a</a:t>
            </a:r>
            <a:r>
              <a:rPr lang="ru-RU" i="1">
                <a:latin typeface="Times New Roman" pitchFamily="18" charset="0"/>
                <a:cs typeface="Times New Roman" pitchFamily="18" charset="0"/>
              </a:rPr>
              <a:t>=</a:t>
            </a:r>
            <a:r>
              <a:rPr lang="ru-RU">
                <a:latin typeface="Times New Roman" pitchFamily="18" charset="0"/>
                <a:cs typeface="Times New Roman" pitchFamily="18" charset="0"/>
              </a:rPr>
              <a:t>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E</a:t>
            </a:r>
            <a:r>
              <a:rPr lang="ru-RU" i="1">
                <a:latin typeface="Times New Roman" pitchFamily="18" charset="0"/>
                <a:cs typeface="Times New Roman" pitchFamily="18" charset="0"/>
              </a:rPr>
              <a:t>к=</a:t>
            </a:r>
            <a:r>
              <a:rPr lang="ru-RU">
                <a:latin typeface="Times New Roman" pitchFamily="18" charset="0"/>
                <a:cs typeface="Times New Roman" pitchFamily="18" charset="0"/>
              </a:rPr>
              <a:t>0</a:t>
            </a:r>
          </a:p>
          <a:p>
            <a:pPr algn="l"/>
            <a:r>
              <a:rPr lang="ru-RU" i="1">
                <a:latin typeface="Times New Roman" pitchFamily="18" charset="0"/>
                <a:cs typeface="Times New Roman" pitchFamily="18" charset="0"/>
              </a:rPr>
              <a:t>Еп=</a:t>
            </a:r>
            <a:r>
              <a:rPr lang="ru-RU">
                <a:latin typeface="Times New Roman" pitchFamily="18" charset="0"/>
                <a:cs typeface="Times New Roman" pitchFamily="18" charset="0"/>
              </a:rPr>
              <a:t>0</a:t>
            </a:r>
          </a:p>
        </p:txBody>
      </p:sp>
      <p:sp>
        <p:nvSpPr>
          <p:cNvPr id="2066" name="TextBox 20"/>
          <p:cNvSpPr txBox="1">
            <a:spLocks noChangeArrowheads="1"/>
          </p:cNvSpPr>
          <p:nvPr/>
        </p:nvSpPr>
        <p:spPr bwMode="auto">
          <a:xfrm>
            <a:off x="4857750" y="1928813"/>
            <a:ext cx="114300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a</a:t>
            </a:r>
            <a:r>
              <a:rPr lang="ru-RU" i="1">
                <a:latin typeface="Times New Roman" pitchFamily="18" charset="0"/>
                <a:cs typeface="Times New Roman" pitchFamily="18" charset="0"/>
              </a:rPr>
              <a:t>=-</a:t>
            </a:r>
            <a:r>
              <a:rPr lang="en-US" i="1">
                <a:latin typeface="Times New Roman" pitchFamily="18" charset="0"/>
                <a:cs typeface="Times New Roman" pitchFamily="18" charset="0"/>
              </a:rPr>
              <a:t>a</a:t>
            </a:r>
            <a:r>
              <a:rPr lang="en-US" baseline="-25000">
                <a:latin typeface="Times New Roman" pitchFamily="18" charset="0"/>
                <a:cs typeface="Times New Roman" pitchFamily="18" charset="0"/>
              </a:rPr>
              <a:t>max</a:t>
            </a:r>
          </a:p>
          <a:p>
            <a:pPr algn="l"/>
            <a:r>
              <a:rPr lang="en-US" i="1">
                <a:latin typeface="Times New Roman" pitchFamily="18" charset="0"/>
                <a:cs typeface="Times New Roman" pitchFamily="18" charset="0"/>
              </a:rPr>
              <a:t>E</a:t>
            </a:r>
            <a:r>
              <a:rPr lang="ru-RU" i="1">
                <a:latin typeface="Times New Roman" pitchFamily="18" charset="0"/>
                <a:cs typeface="Times New Roman" pitchFamily="18" charset="0"/>
              </a:rPr>
              <a:t>к=</a:t>
            </a:r>
            <a:r>
              <a:rPr lang="ru-RU">
                <a:latin typeface="Times New Roman" pitchFamily="18" charset="0"/>
                <a:cs typeface="Times New Roman" pitchFamily="18" charset="0"/>
              </a:rPr>
              <a:t>0</a:t>
            </a:r>
          </a:p>
          <a:p>
            <a:pPr algn="l"/>
            <a:r>
              <a:rPr lang="ru-RU" i="1">
                <a:latin typeface="Times New Roman" pitchFamily="18" charset="0"/>
                <a:cs typeface="Times New Roman" pitchFamily="18" charset="0"/>
              </a:rPr>
              <a:t>Еп=</a:t>
            </a:r>
            <a:r>
              <a:rPr lang="en-US" i="1">
                <a:latin typeface="Times New Roman" pitchFamily="18" charset="0"/>
                <a:cs typeface="Times New Roman" pitchFamily="18" charset="0"/>
              </a:rPr>
              <a:t>k</a:t>
            </a:r>
            <a:r>
              <a:rPr lang="ru-RU" i="1">
                <a:latin typeface="Times New Roman" pitchFamily="18" charset="0"/>
                <a:cs typeface="Times New Roman" pitchFamily="18" charset="0"/>
              </a:rPr>
              <a:t>А</a:t>
            </a:r>
            <a:r>
              <a:rPr lang="en-US" i="1" baseline="30000">
                <a:latin typeface="Times New Roman" pitchFamily="18" charset="0"/>
                <a:cs typeface="Times New Roman" pitchFamily="18" charset="0"/>
              </a:rPr>
              <a:t>2</a:t>
            </a:r>
            <a:r>
              <a:rPr lang="en-US" i="1">
                <a:latin typeface="Times New Roman" pitchFamily="18" charset="0"/>
                <a:cs typeface="Times New Roman" pitchFamily="18" charset="0"/>
              </a:rPr>
              <a:t>/2</a:t>
            </a:r>
            <a:endParaRPr lang="ru-RU" i="1">
              <a:latin typeface="Times New Roman" pitchFamily="18" charset="0"/>
              <a:cs typeface="Times New Roman" pitchFamily="18" charset="0"/>
            </a:endParaRPr>
          </a:p>
        </p:txBody>
      </p:sp>
      <p:sp>
        <p:nvSpPr>
          <p:cNvPr id="22" name="Прямоугольник 21"/>
          <p:cNvSpPr/>
          <p:nvPr/>
        </p:nvSpPr>
        <p:spPr>
          <a:xfrm>
            <a:off x="3571875" y="1928813"/>
            <a:ext cx="2428875" cy="10001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3" name="Прямоугольник 22"/>
          <p:cNvSpPr/>
          <p:nvPr/>
        </p:nvSpPr>
        <p:spPr>
          <a:xfrm>
            <a:off x="2500313" y="357188"/>
            <a:ext cx="2000250" cy="10001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4" name="Прямоугольник 23"/>
          <p:cNvSpPr/>
          <p:nvPr/>
        </p:nvSpPr>
        <p:spPr>
          <a:xfrm>
            <a:off x="3643313" y="3714750"/>
            <a:ext cx="2143125" cy="10001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70" name="TextBox 24"/>
          <p:cNvSpPr txBox="1">
            <a:spLocks noChangeArrowheads="1"/>
          </p:cNvSpPr>
          <p:nvPr/>
        </p:nvSpPr>
        <p:spPr bwMode="auto">
          <a:xfrm>
            <a:off x="3643313" y="3786188"/>
            <a:ext cx="1071562"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x</a:t>
            </a:r>
            <a:r>
              <a:rPr lang="ru-RU" i="1">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F</a:t>
            </a:r>
            <a:r>
              <a:rPr lang="ru-RU" baseline="-25000">
                <a:latin typeface="Times New Roman" pitchFamily="18" charset="0"/>
                <a:cs typeface="Times New Roman" pitchFamily="18" charset="0"/>
              </a:rPr>
              <a:t>упр</a:t>
            </a:r>
            <a:r>
              <a:rPr lang="ru-RU">
                <a:latin typeface="Times New Roman" pitchFamily="18" charset="0"/>
                <a:cs typeface="Times New Roman" pitchFamily="18" charset="0"/>
              </a:rPr>
              <a:t> =0</a:t>
            </a:r>
          </a:p>
          <a:p>
            <a:pPr algn="l"/>
            <a:r>
              <a:rPr lang="el-GR" i="1">
                <a:latin typeface="Times New Roman" pitchFamily="18" charset="0"/>
                <a:cs typeface="Times New Roman" pitchFamily="18" charset="0"/>
              </a:rPr>
              <a:t>υ</a:t>
            </a:r>
            <a:r>
              <a:rPr lang="ru-RU" i="1">
                <a:latin typeface="Times New Roman" pitchFamily="18" charset="0"/>
                <a:cs typeface="Times New Roman" pitchFamily="18" charset="0"/>
              </a:rPr>
              <a:t>=</a:t>
            </a:r>
            <a:r>
              <a:rPr lang="el-GR" i="1">
                <a:latin typeface="Times New Roman" pitchFamily="18" charset="0"/>
                <a:cs typeface="Times New Roman" pitchFamily="18" charset="0"/>
              </a:rPr>
              <a:t> </a:t>
            </a:r>
            <a:r>
              <a:rPr lang="ru-RU" i="1">
                <a:latin typeface="Times New Roman" pitchFamily="18" charset="0"/>
                <a:cs typeface="Times New Roman" pitchFamily="18" charset="0"/>
              </a:rPr>
              <a:t>-</a:t>
            </a:r>
            <a:r>
              <a:rPr lang="el-GR" i="1">
                <a:latin typeface="Times New Roman" pitchFamily="18" charset="0"/>
                <a:cs typeface="Times New Roman" pitchFamily="18" charset="0"/>
              </a:rPr>
              <a:t>υ</a:t>
            </a:r>
            <a:r>
              <a:rPr lang="en-US" baseline="-25000">
                <a:latin typeface="Times New Roman" pitchFamily="18" charset="0"/>
                <a:cs typeface="Times New Roman" pitchFamily="18" charset="0"/>
              </a:rPr>
              <a:t>max</a:t>
            </a:r>
            <a:endParaRPr lang="ru-RU">
              <a:latin typeface="Times New Roman" pitchFamily="18" charset="0"/>
              <a:cs typeface="Times New Roman" pitchFamily="18" charset="0"/>
            </a:endParaRPr>
          </a:p>
        </p:txBody>
      </p:sp>
      <p:sp>
        <p:nvSpPr>
          <p:cNvPr id="2071" name="TextBox 25"/>
          <p:cNvSpPr txBox="1">
            <a:spLocks noChangeArrowheads="1"/>
          </p:cNvSpPr>
          <p:nvPr/>
        </p:nvSpPr>
        <p:spPr bwMode="auto">
          <a:xfrm>
            <a:off x="4500563" y="3786188"/>
            <a:ext cx="114300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a</a:t>
            </a:r>
            <a:r>
              <a:rPr lang="ru-RU" i="1">
                <a:latin typeface="Times New Roman" pitchFamily="18" charset="0"/>
                <a:cs typeface="Times New Roman" pitchFamily="18" charset="0"/>
              </a:rPr>
              <a:t>=</a:t>
            </a:r>
            <a:r>
              <a:rPr lang="ru-RU">
                <a:latin typeface="Times New Roman" pitchFamily="18" charset="0"/>
                <a:cs typeface="Times New Roman" pitchFamily="18" charset="0"/>
              </a:rPr>
              <a:t>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E</a:t>
            </a:r>
            <a:r>
              <a:rPr lang="ru-RU" i="1">
                <a:latin typeface="Times New Roman" pitchFamily="18" charset="0"/>
                <a:cs typeface="Times New Roman" pitchFamily="18" charset="0"/>
              </a:rPr>
              <a:t>к=</a:t>
            </a:r>
          </a:p>
          <a:p>
            <a:pPr algn="l"/>
            <a:r>
              <a:rPr lang="ru-RU" i="1">
                <a:latin typeface="Times New Roman" pitchFamily="18" charset="0"/>
                <a:cs typeface="Times New Roman" pitchFamily="18" charset="0"/>
              </a:rPr>
              <a:t>Еп=</a:t>
            </a:r>
            <a:r>
              <a:rPr lang="ru-RU">
                <a:latin typeface="Times New Roman" pitchFamily="18" charset="0"/>
                <a:cs typeface="Times New Roman" pitchFamily="18" charset="0"/>
              </a:rPr>
              <a:t>0</a:t>
            </a:r>
          </a:p>
        </p:txBody>
      </p:sp>
      <p:sp>
        <p:nvSpPr>
          <p:cNvPr id="2072" name="TextBox 26"/>
          <p:cNvSpPr txBox="1">
            <a:spLocks noChangeArrowheads="1"/>
          </p:cNvSpPr>
          <p:nvPr/>
        </p:nvSpPr>
        <p:spPr bwMode="auto">
          <a:xfrm>
            <a:off x="3643313" y="1944688"/>
            <a:ext cx="1214437" cy="922337"/>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x</a:t>
            </a:r>
            <a:r>
              <a:rPr lang="ru-RU" i="1">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a:t>
            </a:r>
            <a:r>
              <a:rPr lang="en-US" i="1">
                <a:latin typeface="Times New Roman" pitchFamily="18" charset="0"/>
                <a:cs typeface="Times New Roman" pitchFamily="18" charset="0"/>
              </a:rPr>
              <a:t>A</a:t>
            </a:r>
          </a:p>
          <a:p>
            <a:pPr algn="l"/>
            <a:r>
              <a:rPr lang="en-US" i="1">
                <a:latin typeface="Times New Roman" pitchFamily="18" charset="0"/>
                <a:cs typeface="Times New Roman" pitchFamily="18" charset="0"/>
              </a:rPr>
              <a:t>F</a:t>
            </a:r>
            <a:r>
              <a:rPr lang="ru-RU" baseline="-25000">
                <a:latin typeface="Times New Roman" pitchFamily="18" charset="0"/>
                <a:cs typeface="Times New Roman" pitchFamily="18" charset="0"/>
              </a:rPr>
              <a:t>упр</a:t>
            </a:r>
            <a:r>
              <a:rPr lang="ru-RU">
                <a:latin typeface="Times New Roman" pitchFamily="18" charset="0"/>
                <a:cs typeface="Times New Roman" pitchFamily="18" charset="0"/>
              </a:rPr>
              <a:t> =</a:t>
            </a:r>
            <a:r>
              <a:rPr lang="en-US" i="1">
                <a:latin typeface="Times New Roman" pitchFamily="18" charset="0"/>
                <a:cs typeface="Times New Roman" pitchFamily="18" charset="0"/>
              </a:rPr>
              <a:t> -kA</a:t>
            </a:r>
            <a:endParaRPr lang="ru-RU">
              <a:latin typeface="Times New Roman" pitchFamily="18" charset="0"/>
              <a:cs typeface="Times New Roman" pitchFamily="18" charset="0"/>
            </a:endParaRPr>
          </a:p>
          <a:p>
            <a:pPr algn="l"/>
            <a:r>
              <a:rPr lang="el-GR" i="1">
                <a:latin typeface="Times New Roman" pitchFamily="18" charset="0"/>
                <a:cs typeface="Times New Roman" pitchFamily="18" charset="0"/>
              </a:rPr>
              <a:t>υ</a:t>
            </a:r>
            <a:r>
              <a:rPr lang="ru-RU" i="1">
                <a:latin typeface="Times New Roman" pitchFamily="18" charset="0"/>
                <a:cs typeface="Times New Roman" pitchFamily="18" charset="0"/>
              </a:rPr>
              <a:t>=</a:t>
            </a:r>
            <a:r>
              <a:rPr lang="el-GR" i="1">
                <a:latin typeface="Times New Roman" pitchFamily="18" charset="0"/>
                <a:cs typeface="Times New Roman" pitchFamily="18" charset="0"/>
              </a:rPr>
              <a:t> </a:t>
            </a:r>
            <a:r>
              <a:rPr lang="en-US" i="1">
                <a:latin typeface="Times New Roman" pitchFamily="18" charset="0"/>
                <a:cs typeface="Times New Roman" pitchFamily="18" charset="0"/>
              </a:rPr>
              <a:t>0</a:t>
            </a:r>
            <a:endParaRPr lang="ru-RU">
              <a:latin typeface="Times New Roman" pitchFamily="18" charset="0"/>
              <a:cs typeface="Times New Roman" pitchFamily="18" charset="0"/>
            </a:endParaRPr>
          </a:p>
        </p:txBody>
      </p:sp>
      <p:sp>
        <p:nvSpPr>
          <p:cNvPr id="2073" name="TextBox 27"/>
          <p:cNvSpPr txBox="1">
            <a:spLocks noChangeArrowheads="1"/>
          </p:cNvSpPr>
          <p:nvPr/>
        </p:nvSpPr>
        <p:spPr bwMode="auto">
          <a:xfrm>
            <a:off x="3643313" y="5572125"/>
            <a:ext cx="1214437"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x</a:t>
            </a:r>
            <a:r>
              <a:rPr lang="ru-RU" i="1">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a:t>
            </a:r>
            <a:r>
              <a:rPr lang="en-US">
                <a:latin typeface="Times New Roman" pitchFamily="18" charset="0"/>
                <a:cs typeface="Times New Roman" pitchFamily="18" charset="0"/>
              </a:rPr>
              <a:t>-</a:t>
            </a:r>
            <a:r>
              <a:rPr lang="en-US" i="1">
                <a:latin typeface="Times New Roman" pitchFamily="18" charset="0"/>
                <a:cs typeface="Times New Roman" pitchFamily="18" charset="0"/>
              </a:rPr>
              <a:t>A</a:t>
            </a:r>
          </a:p>
          <a:p>
            <a:pPr algn="l"/>
            <a:r>
              <a:rPr lang="en-US" i="1">
                <a:latin typeface="Times New Roman" pitchFamily="18" charset="0"/>
                <a:cs typeface="Times New Roman" pitchFamily="18" charset="0"/>
              </a:rPr>
              <a:t>F</a:t>
            </a:r>
            <a:r>
              <a:rPr lang="ru-RU" baseline="-25000">
                <a:latin typeface="Times New Roman" pitchFamily="18" charset="0"/>
                <a:cs typeface="Times New Roman" pitchFamily="18" charset="0"/>
              </a:rPr>
              <a:t>упр</a:t>
            </a:r>
            <a:r>
              <a:rPr lang="ru-RU">
                <a:latin typeface="Times New Roman" pitchFamily="18" charset="0"/>
                <a:cs typeface="Times New Roman" pitchFamily="18" charset="0"/>
              </a:rPr>
              <a:t> =</a:t>
            </a:r>
            <a:r>
              <a:rPr lang="en-US" i="1">
                <a:latin typeface="Times New Roman" pitchFamily="18" charset="0"/>
                <a:cs typeface="Times New Roman" pitchFamily="18" charset="0"/>
              </a:rPr>
              <a:t>kA</a:t>
            </a:r>
            <a:endParaRPr lang="ru-RU" i="1">
              <a:latin typeface="Times New Roman" pitchFamily="18" charset="0"/>
              <a:cs typeface="Times New Roman" pitchFamily="18" charset="0"/>
            </a:endParaRPr>
          </a:p>
          <a:p>
            <a:pPr algn="l"/>
            <a:r>
              <a:rPr lang="el-GR" i="1">
                <a:latin typeface="Times New Roman" pitchFamily="18" charset="0"/>
                <a:cs typeface="Times New Roman" pitchFamily="18" charset="0"/>
              </a:rPr>
              <a:t>υ</a:t>
            </a:r>
            <a:r>
              <a:rPr lang="ru-RU" i="1">
                <a:latin typeface="Times New Roman" pitchFamily="18" charset="0"/>
                <a:cs typeface="Times New Roman" pitchFamily="18" charset="0"/>
              </a:rPr>
              <a:t>=</a:t>
            </a:r>
            <a:r>
              <a:rPr lang="el-GR" i="1">
                <a:latin typeface="Times New Roman" pitchFamily="18" charset="0"/>
                <a:cs typeface="Times New Roman" pitchFamily="18" charset="0"/>
              </a:rPr>
              <a:t> </a:t>
            </a:r>
            <a:r>
              <a:rPr lang="en-US" i="1">
                <a:latin typeface="Times New Roman" pitchFamily="18" charset="0"/>
                <a:cs typeface="Times New Roman" pitchFamily="18" charset="0"/>
              </a:rPr>
              <a:t>0</a:t>
            </a:r>
            <a:endParaRPr lang="ru-RU">
              <a:latin typeface="Times New Roman" pitchFamily="18" charset="0"/>
              <a:cs typeface="Times New Roman" pitchFamily="18" charset="0"/>
            </a:endParaRPr>
          </a:p>
        </p:txBody>
      </p:sp>
      <p:sp>
        <p:nvSpPr>
          <p:cNvPr id="2074" name="TextBox 28"/>
          <p:cNvSpPr txBox="1">
            <a:spLocks noChangeArrowheads="1"/>
          </p:cNvSpPr>
          <p:nvPr/>
        </p:nvSpPr>
        <p:spPr bwMode="auto">
          <a:xfrm>
            <a:off x="4572000" y="5561013"/>
            <a:ext cx="114300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a</a:t>
            </a:r>
            <a:r>
              <a:rPr lang="ru-RU" i="1">
                <a:latin typeface="Times New Roman" pitchFamily="18" charset="0"/>
                <a:cs typeface="Times New Roman" pitchFamily="18" charset="0"/>
              </a:rPr>
              <a:t>=</a:t>
            </a:r>
            <a:r>
              <a:rPr lang="en-US" i="1">
                <a:latin typeface="Times New Roman" pitchFamily="18" charset="0"/>
                <a:cs typeface="Times New Roman" pitchFamily="18" charset="0"/>
              </a:rPr>
              <a:t>a</a:t>
            </a:r>
            <a:r>
              <a:rPr lang="en-US" baseline="-25000">
                <a:latin typeface="Times New Roman" pitchFamily="18" charset="0"/>
                <a:cs typeface="Times New Roman" pitchFamily="18" charset="0"/>
              </a:rPr>
              <a:t>max</a:t>
            </a:r>
          </a:p>
          <a:p>
            <a:pPr algn="l"/>
            <a:r>
              <a:rPr lang="en-US" i="1">
                <a:latin typeface="Times New Roman" pitchFamily="18" charset="0"/>
                <a:cs typeface="Times New Roman" pitchFamily="18" charset="0"/>
              </a:rPr>
              <a:t>E</a:t>
            </a:r>
            <a:r>
              <a:rPr lang="ru-RU" i="1">
                <a:latin typeface="Times New Roman" pitchFamily="18" charset="0"/>
                <a:cs typeface="Times New Roman" pitchFamily="18" charset="0"/>
              </a:rPr>
              <a:t>к=</a:t>
            </a:r>
            <a:r>
              <a:rPr lang="ru-RU">
                <a:latin typeface="Times New Roman" pitchFamily="18" charset="0"/>
                <a:cs typeface="Times New Roman" pitchFamily="18" charset="0"/>
              </a:rPr>
              <a:t>0</a:t>
            </a:r>
          </a:p>
          <a:p>
            <a:pPr algn="l"/>
            <a:r>
              <a:rPr lang="ru-RU" i="1">
                <a:latin typeface="Times New Roman" pitchFamily="18" charset="0"/>
                <a:cs typeface="Times New Roman" pitchFamily="18" charset="0"/>
              </a:rPr>
              <a:t>Еп=</a:t>
            </a:r>
            <a:r>
              <a:rPr lang="en-US" i="1">
                <a:latin typeface="Times New Roman" pitchFamily="18" charset="0"/>
                <a:cs typeface="Times New Roman" pitchFamily="18" charset="0"/>
              </a:rPr>
              <a:t>k</a:t>
            </a:r>
            <a:r>
              <a:rPr lang="ru-RU" i="1">
                <a:latin typeface="Times New Roman" pitchFamily="18" charset="0"/>
                <a:cs typeface="Times New Roman" pitchFamily="18" charset="0"/>
              </a:rPr>
              <a:t>А</a:t>
            </a:r>
            <a:r>
              <a:rPr lang="en-US" i="1" baseline="30000">
                <a:latin typeface="Times New Roman" pitchFamily="18" charset="0"/>
                <a:cs typeface="Times New Roman" pitchFamily="18" charset="0"/>
              </a:rPr>
              <a:t>2</a:t>
            </a:r>
            <a:r>
              <a:rPr lang="en-US" i="1">
                <a:latin typeface="Times New Roman" pitchFamily="18" charset="0"/>
                <a:cs typeface="Times New Roman" pitchFamily="18" charset="0"/>
              </a:rPr>
              <a:t>/2</a:t>
            </a:r>
            <a:endParaRPr lang="ru-RU" i="1">
              <a:latin typeface="Times New Roman" pitchFamily="18" charset="0"/>
              <a:cs typeface="Times New Roman" pitchFamily="18" charset="0"/>
            </a:endParaRPr>
          </a:p>
        </p:txBody>
      </p:sp>
      <p:sp>
        <p:nvSpPr>
          <p:cNvPr id="30" name="Прямоугольник 29"/>
          <p:cNvSpPr/>
          <p:nvPr/>
        </p:nvSpPr>
        <p:spPr>
          <a:xfrm>
            <a:off x="3571875" y="5500688"/>
            <a:ext cx="2143125" cy="10001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76" name="TextBox 32"/>
          <p:cNvSpPr txBox="1">
            <a:spLocks noChangeArrowheads="1"/>
          </p:cNvSpPr>
          <p:nvPr/>
        </p:nvSpPr>
        <p:spPr bwMode="auto">
          <a:xfrm>
            <a:off x="7929563" y="142875"/>
            <a:ext cx="1071562"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x</a:t>
            </a:r>
            <a:r>
              <a:rPr lang="ru-RU" i="1">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F</a:t>
            </a:r>
            <a:r>
              <a:rPr lang="ru-RU" baseline="-25000">
                <a:latin typeface="Times New Roman" pitchFamily="18" charset="0"/>
                <a:cs typeface="Times New Roman" pitchFamily="18" charset="0"/>
              </a:rPr>
              <a:t>упр</a:t>
            </a:r>
            <a:r>
              <a:rPr lang="ru-RU">
                <a:latin typeface="Times New Roman" pitchFamily="18" charset="0"/>
                <a:cs typeface="Times New Roman" pitchFamily="18" charset="0"/>
              </a:rPr>
              <a:t> =0</a:t>
            </a:r>
          </a:p>
          <a:p>
            <a:pPr algn="l"/>
            <a:r>
              <a:rPr lang="el-GR" i="1">
                <a:latin typeface="Times New Roman" pitchFamily="18" charset="0"/>
                <a:cs typeface="Times New Roman" pitchFamily="18" charset="0"/>
              </a:rPr>
              <a:t>υ</a:t>
            </a:r>
            <a:r>
              <a:rPr lang="ru-RU" i="1">
                <a:latin typeface="Times New Roman" pitchFamily="18" charset="0"/>
                <a:cs typeface="Times New Roman" pitchFamily="18" charset="0"/>
              </a:rPr>
              <a:t>=</a:t>
            </a:r>
            <a:r>
              <a:rPr lang="el-GR" i="1">
                <a:latin typeface="Times New Roman" pitchFamily="18" charset="0"/>
                <a:cs typeface="Times New Roman" pitchFamily="18" charset="0"/>
              </a:rPr>
              <a:t> υ</a:t>
            </a:r>
            <a:r>
              <a:rPr lang="en-US" baseline="-25000">
                <a:latin typeface="Times New Roman" pitchFamily="18" charset="0"/>
                <a:cs typeface="Times New Roman" pitchFamily="18" charset="0"/>
              </a:rPr>
              <a:t>max</a:t>
            </a:r>
            <a:endParaRPr lang="ru-RU">
              <a:latin typeface="Times New Roman" pitchFamily="18" charset="0"/>
              <a:cs typeface="Times New Roman" pitchFamily="18" charset="0"/>
            </a:endParaRPr>
          </a:p>
        </p:txBody>
      </p:sp>
      <p:sp>
        <p:nvSpPr>
          <p:cNvPr id="2077" name="TextBox 33"/>
          <p:cNvSpPr txBox="1">
            <a:spLocks noChangeArrowheads="1"/>
          </p:cNvSpPr>
          <p:nvPr/>
        </p:nvSpPr>
        <p:spPr bwMode="auto">
          <a:xfrm>
            <a:off x="7929563" y="1071563"/>
            <a:ext cx="1143000" cy="923925"/>
          </a:xfrm>
          <a:prstGeom prst="rect">
            <a:avLst/>
          </a:prstGeom>
          <a:noFill/>
          <a:ln w="9525">
            <a:noFill/>
            <a:miter lim="800000"/>
            <a:headEnd/>
            <a:tailEnd/>
          </a:ln>
        </p:spPr>
        <p:txBody>
          <a:bodyPr>
            <a:spAutoFit/>
          </a:bodyPr>
          <a:lstStyle/>
          <a:p>
            <a:pPr algn="l"/>
            <a:r>
              <a:rPr lang="en-US" i="1">
                <a:latin typeface="Times New Roman" pitchFamily="18" charset="0"/>
                <a:cs typeface="Times New Roman" pitchFamily="18" charset="0"/>
              </a:rPr>
              <a:t>a</a:t>
            </a:r>
            <a:r>
              <a:rPr lang="ru-RU" i="1">
                <a:latin typeface="Times New Roman" pitchFamily="18" charset="0"/>
                <a:cs typeface="Times New Roman" pitchFamily="18" charset="0"/>
              </a:rPr>
              <a:t>=</a:t>
            </a:r>
            <a:r>
              <a:rPr lang="ru-RU">
                <a:latin typeface="Times New Roman" pitchFamily="18" charset="0"/>
                <a:cs typeface="Times New Roman" pitchFamily="18" charset="0"/>
              </a:rPr>
              <a:t>0</a:t>
            </a:r>
            <a:endParaRPr lang="en-US">
              <a:latin typeface="Times New Roman" pitchFamily="18" charset="0"/>
              <a:cs typeface="Times New Roman" pitchFamily="18" charset="0"/>
            </a:endParaRPr>
          </a:p>
          <a:p>
            <a:pPr algn="l"/>
            <a:r>
              <a:rPr lang="en-US" i="1">
                <a:latin typeface="Times New Roman" pitchFamily="18" charset="0"/>
                <a:cs typeface="Times New Roman" pitchFamily="18" charset="0"/>
              </a:rPr>
              <a:t>E</a:t>
            </a:r>
            <a:r>
              <a:rPr lang="ru-RU" i="1">
                <a:latin typeface="Times New Roman" pitchFamily="18" charset="0"/>
                <a:cs typeface="Times New Roman" pitchFamily="18" charset="0"/>
              </a:rPr>
              <a:t>к=</a:t>
            </a:r>
          </a:p>
          <a:p>
            <a:pPr algn="l"/>
            <a:r>
              <a:rPr lang="ru-RU" i="1">
                <a:latin typeface="Times New Roman" pitchFamily="18" charset="0"/>
                <a:cs typeface="Times New Roman" pitchFamily="18" charset="0"/>
              </a:rPr>
              <a:t>Еп=</a:t>
            </a:r>
            <a:r>
              <a:rPr lang="ru-RU">
                <a:latin typeface="Times New Roman" pitchFamily="18" charset="0"/>
                <a:cs typeface="Times New Roman" pitchFamily="18" charset="0"/>
              </a:rPr>
              <a:t>0</a:t>
            </a:r>
          </a:p>
        </p:txBody>
      </p:sp>
      <p:graphicFrame>
        <p:nvGraphicFramePr>
          <p:cNvPr id="2055" name="Object 14"/>
          <p:cNvGraphicFramePr>
            <a:graphicFrameLocks noChangeAspect="1"/>
          </p:cNvGraphicFramePr>
          <p:nvPr/>
        </p:nvGraphicFramePr>
        <p:xfrm>
          <a:off x="4992688" y="4000500"/>
          <a:ext cx="631825" cy="503238"/>
        </p:xfrm>
        <a:graphic>
          <a:graphicData uri="http://schemas.openxmlformats.org/presentationml/2006/ole">
            <p:oleObj spid="_x0000_s2055" name="Формула" r:id="rId13" imgW="444240" imgH="419040" progId="Equation.3">
              <p:embed/>
            </p:oleObj>
          </a:graphicData>
        </a:graphic>
      </p:graphicFrame>
      <p:graphicFrame>
        <p:nvGraphicFramePr>
          <p:cNvPr id="2056" name="Object 8"/>
          <p:cNvGraphicFramePr>
            <a:graphicFrameLocks noChangeAspect="1"/>
          </p:cNvGraphicFramePr>
          <p:nvPr/>
        </p:nvGraphicFramePr>
        <p:xfrm>
          <a:off x="8429625" y="1285875"/>
          <a:ext cx="631825" cy="503238"/>
        </p:xfrm>
        <a:graphic>
          <a:graphicData uri="http://schemas.openxmlformats.org/presentationml/2006/ole">
            <p:oleObj spid="_x0000_s2056" name="Формула" r:id="rId14" imgW="444240" imgH="419040" progId="Equation.3">
              <p:embed/>
            </p:oleObj>
          </a:graphicData>
        </a:graphic>
      </p:graphicFrame>
      <p:sp>
        <p:nvSpPr>
          <p:cNvPr id="37" name="Прямоугольник 36"/>
          <p:cNvSpPr/>
          <p:nvPr/>
        </p:nvSpPr>
        <p:spPr>
          <a:xfrm>
            <a:off x="7929563" y="142875"/>
            <a:ext cx="1071562" cy="19288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9" name="Скругленный прямоугольник 38"/>
          <p:cNvSpPr/>
          <p:nvPr/>
        </p:nvSpPr>
        <p:spPr>
          <a:xfrm>
            <a:off x="4643438" y="5929313"/>
            <a:ext cx="1000125" cy="500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 name="Полилиния 40"/>
          <p:cNvSpPr/>
          <p:nvPr/>
        </p:nvSpPr>
        <p:spPr>
          <a:xfrm rot="410181">
            <a:off x="5022850" y="2763838"/>
            <a:ext cx="1006475" cy="3162300"/>
          </a:xfrm>
          <a:custGeom>
            <a:avLst/>
            <a:gdLst>
              <a:gd name="connsiteX0" fmla="*/ 457200 w 947820"/>
              <a:gd name="connsiteY0" fmla="*/ 3356811 h 3356811"/>
              <a:gd name="connsiteX1" fmla="*/ 898357 w 947820"/>
              <a:gd name="connsiteY1" fmla="*/ 2113548 h 3356811"/>
              <a:gd name="connsiteX2" fmla="*/ 160421 w 947820"/>
              <a:gd name="connsiteY2" fmla="*/ 348916 h 3356811"/>
              <a:gd name="connsiteX3" fmla="*/ 0 w 947820"/>
              <a:gd name="connsiteY3" fmla="*/ 20053 h 3356811"/>
            </a:gdLst>
            <a:ahLst/>
            <a:cxnLst>
              <a:cxn ang="0">
                <a:pos x="connsiteX0" y="connsiteY0"/>
              </a:cxn>
              <a:cxn ang="0">
                <a:pos x="connsiteX1" y="connsiteY1"/>
              </a:cxn>
              <a:cxn ang="0">
                <a:pos x="connsiteX2" y="connsiteY2"/>
              </a:cxn>
              <a:cxn ang="0">
                <a:pos x="connsiteX3" y="connsiteY3"/>
              </a:cxn>
            </a:cxnLst>
            <a:rect l="l" t="t" r="r" b="b"/>
            <a:pathLst>
              <a:path w="947820" h="3356811">
                <a:moveTo>
                  <a:pt x="457200" y="3356811"/>
                </a:moveTo>
                <a:cubicBezTo>
                  <a:pt x="702510" y="2985837"/>
                  <a:pt x="947820" y="2614864"/>
                  <a:pt x="898357" y="2113548"/>
                </a:cubicBezTo>
                <a:cubicBezTo>
                  <a:pt x="848894" y="1612232"/>
                  <a:pt x="310147" y="697832"/>
                  <a:pt x="160421" y="348916"/>
                </a:cubicBezTo>
                <a:cubicBezTo>
                  <a:pt x="10695" y="0"/>
                  <a:pt x="5347" y="10026"/>
                  <a:pt x="0" y="20053"/>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42" name="Скругленный прямоугольник 41"/>
          <p:cNvSpPr/>
          <p:nvPr/>
        </p:nvSpPr>
        <p:spPr>
          <a:xfrm>
            <a:off x="4929188" y="2286000"/>
            <a:ext cx="1000125" cy="500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82" name="TextBox 42"/>
          <p:cNvSpPr txBox="1">
            <a:spLocks noChangeArrowheads="1"/>
          </p:cNvSpPr>
          <p:nvPr/>
        </p:nvSpPr>
        <p:spPr bwMode="auto">
          <a:xfrm>
            <a:off x="6429375" y="2500313"/>
            <a:ext cx="1500188" cy="646112"/>
          </a:xfrm>
          <a:prstGeom prst="rect">
            <a:avLst/>
          </a:prstGeom>
          <a:noFill/>
          <a:ln w="9525">
            <a:noFill/>
            <a:miter lim="800000"/>
            <a:headEnd/>
            <a:tailEnd/>
          </a:ln>
        </p:spPr>
        <p:txBody>
          <a:bodyPr>
            <a:spAutoFit/>
          </a:bodyPr>
          <a:lstStyle/>
          <a:p>
            <a:r>
              <a:rPr lang="ru-RU"/>
              <a:t>Повтор цикла</a:t>
            </a:r>
          </a:p>
        </p:txBody>
      </p:sp>
      <p:sp>
        <p:nvSpPr>
          <p:cNvPr id="2083" name="TextBox 43"/>
          <p:cNvSpPr txBox="1">
            <a:spLocks noChangeArrowheads="1"/>
          </p:cNvSpPr>
          <p:nvPr/>
        </p:nvSpPr>
        <p:spPr bwMode="auto">
          <a:xfrm>
            <a:off x="5786438" y="5429250"/>
            <a:ext cx="2071687" cy="923925"/>
          </a:xfrm>
          <a:prstGeom prst="rect">
            <a:avLst/>
          </a:prstGeom>
          <a:noFill/>
          <a:ln w="9525">
            <a:noFill/>
            <a:miter lim="800000"/>
            <a:headEnd/>
            <a:tailEnd/>
          </a:ln>
        </p:spPr>
        <p:txBody>
          <a:bodyPr>
            <a:spAutoFit/>
          </a:bodyPr>
          <a:lstStyle/>
          <a:p>
            <a:r>
              <a:rPr lang="ru-RU"/>
              <a:t>Повтор энергетического цикла</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Прямоугольник 1"/>
          <p:cNvSpPr>
            <a:spLocks noChangeArrowheads="1"/>
          </p:cNvSpPr>
          <p:nvPr/>
        </p:nvSpPr>
        <p:spPr bwMode="auto">
          <a:xfrm>
            <a:off x="571500" y="750888"/>
            <a:ext cx="7929563" cy="3140075"/>
          </a:xfrm>
          <a:prstGeom prst="rect">
            <a:avLst/>
          </a:prstGeom>
          <a:noFill/>
          <a:ln w="9525">
            <a:noFill/>
            <a:miter lim="800000"/>
            <a:headEnd/>
            <a:tailEnd/>
          </a:ln>
        </p:spPr>
        <p:txBody>
          <a:bodyPr>
            <a:spAutoFit/>
          </a:bodyPr>
          <a:lstStyle/>
          <a:p>
            <a:r>
              <a:rPr lang="ru-RU" b="1"/>
              <a:t>Электрострикция</a:t>
            </a:r>
            <a:r>
              <a:rPr lang="ru-RU"/>
              <a:t> — эффект изменения линейных размеров вещества при приложении к нему электрического поля. Наблюдается абсолютно во всех веществах. </a:t>
            </a:r>
          </a:p>
          <a:p>
            <a:r>
              <a:rPr lang="ru-RU"/>
              <a:t>Связь между деформацией и электрическим полем является квадратичной. Линейная связь между деформацией и электрическим полем наблюдается в пьезоэлектриках. </a:t>
            </a:r>
          </a:p>
          <a:p>
            <a:r>
              <a:rPr lang="ru-RU"/>
              <a:t>Оба явления изменения линейных размеров тела под действиями электро и магнитных полей проявляются в виде низкочастотного гудения даже в технологичных современных трансформаторах, так как количество элементов в них крайне велико и в совокупности они, так или иначе, выдают характерный гул.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nvGraphicFramePr>
        <p:xfrm>
          <a:off x="2857500" y="642938"/>
          <a:ext cx="2873375" cy="1073150"/>
        </p:xfrm>
        <a:graphic>
          <a:graphicData uri="http://schemas.openxmlformats.org/presentationml/2006/ole">
            <p:oleObj spid="_x0000_s59394" name="Формула" r:id="rId3" imgW="1155600" imgH="431640" progId="Equation.3">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Прямоугольник 2"/>
          <p:cNvSpPr>
            <a:spLocks noChangeArrowheads="1"/>
          </p:cNvSpPr>
          <p:nvPr/>
        </p:nvSpPr>
        <p:spPr bwMode="auto">
          <a:xfrm>
            <a:off x="1928813" y="71438"/>
            <a:ext cx="6858000" cy="22463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Трансформатор включен в сеть с напряжением 120 В. Первичная обмотка содержит 300 витков. Сколько витков должна иметь вторичная обмотка, чтобы напряжение на ее концах было 6,4 В?</a:t>
            </a:r>
          </a:p>
        </p:txBody>
      </p:sp>
      <p:sp>
        <p:nvSpPr>
          <p:cNvPr id="105475" name="TextBox 4"/>
          <p:cNvSpPr txBox="1">
            <a:spLocks noChangeArrowheads="1"/>
          </p:cNvSpPr>
          <p:nvPr/>
        </p:nvSpPr>
        <p:spPr bwMode="auto">
          <a:xfrm>
            <a:off x="1643063" y="2286000"/>
            <a:ext cx="2786062" cy="2678113"/>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en-US" sz="2400">
                <a:latin typeface="Times New Roman" pitchFamily="18" charset="0"/>
                <a:cs typeface="Times New Roman" pitchFamily="18" charset="0"/>
              </a:rPr>
              <a:t>U</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=120 </a:t>
            </a:r>
            <a:r>
              <a:rPr lang="ru-RU" sz="2400">
                <a:latin typeface="Times New Roman" pitchFamily="18" charset="0"/>
                <a:cs typeface="Times New Roman" pitchFamily="18" charset="0"/>
              </a:rPr>
              <a:t>В</a:t>
            </a:r>
          </a:p>
          <a:p>
            <a:pPr algn="l"/>
            <a:r>
              <a:rPr lang="en-US" sz="2400">
                <a:latin typeface="Times New Roman" pitchFamily="18" charset="0"/>
                <a:cs typeface="Times New Roman" pitchFamily="18" charset="0"/>
              </a:rPr>
              <a:t>N</a:t>
            </a:r>
            <a:r>
              <a:rPr lang="ru-RU" sz="2400" baseline="-25000">
                <a:latin typeface="Times New Roman" pitchFamily="18" charset="0"/>
                <a:cs typeface="Times New Roman" pitchFamily="18" charset="0"/>
              </a:rPr>
              <a:t>1</a:t>
            </a:r>
            <a:r>
              <a:rPr lang="ru-RU" sz="2400">
                <a:latin typeface="Times New Roman" pitchFamily="18" charset="0"/>
                <a:cs typeface="Times New Roman" pitchFamily="18" charset="0"/>
              </a:rPr>
              <a:t>= 300</a:t>
            </a:r>
          </a:p>
          <a:p>
            <a:pPr algn="l"/>
            <a:r>
              <a:rPr lang="en-US" sz="2400">
                <a:latin typeface="Times New Roman" pitchFamily="18" charset="0"/>
                <a:cs typeface="Times New Roman" pitchFamily="18" charset="0"/>
              </a:rPr>
              <a:t>U</a:t>
            </a:r>
            <a:r>
              <a:rPr lang="ru-RU" sz="2400" baseline="-25000">
                <a:latin typeface="Times New Roman" pitchFamily="18" charset="0"/>
                <a:cs typeface="Times New Roman" pitchFamily="18" charset="0"/>
              </a:rPr>
              <a:t>2</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6,4</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В</a:t>
            </a:r>
          </a:p>
          <a:p>
            <a:pPr algn="l"/>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N</a:t>
            </a:r>
            <a:r>
              <a:rPr lang="ru-RU" sz="2400" baseline="-25000">
                <a:latin typeface="Times New Roman" pitchFamily="18" charset="0"/>
                <a:cs typeface="Times New Roman" pitchFamily="18" charset="0"/>
              </a:rPr>
              <a:t>2</a:t>
            </a:r>
            <a:r>
              <a:rPr lang="ru-RU" sz="2400">
                <a:latin typeface="Times New Roman" pitchFamily="18" charset="0"/>
                <a:cs typeface="Times New Roman" pitchFamily="18" charset="0"/>
              </a:rPr>
              <a:t>- ?</a:t>
            </a:r>
          </a:p>
          <a:p>
            <a:pPr algn="l"/>
            <a:endParaRPr lang="ru-RU" sz="2400">
              <a:latin typeface="Times New Roman" pitchFamily="18" charset="0"/>
              <a:cs typeface="Times New Roman" pitchFamily="18" charset="0"/>
            </a:endParaRPr>
          </a:p>
        </p:txBody>
      </p:sp>
      <p:cxnSp>
        <p:nvCxnSpPr>
          <p:cNvPr id="5" name="Прямая соединительная линия 4"/>
          <p:cNvCxnSpPr/>
          <p:nvPr/>
        </p:nvCxnSpPr>
        <p:spPr>
          <a:xfrm>
            <a:off x="1785938" y="4000500"/>
            <a:ext cx="214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3036094" y="3464719"/>
            <a:ext cx="178593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357313" y="5214938"/>
            <a:ext cx="1714500" cy="369887"/>
          </a:xfrm>
          <a:prstGeom prst="rect">
            <a:avLst/>
          </a:prstGeom>
          <a:noFill/>
          <a:ln w="9525">
            <a:noFill/>
            <a:miter lim="800000"/>
            <a:headEnd/>
            <a:tailEnd/>
          </a:ln>
        </p:spPr>
        <p:txBody>
          <a:bodyPr>
            <a:spAutoFit/>
          </a:bodyPr>
          <a:lstStyle/>
          <a:p>
            <a:r>
              <a:rPr lang="ru-RU"/>
              <a:t>Ответ: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Прямоугольник 2"/>
          <p:cNvSpPr>
            <a:spLocks noChangeArrowheads="1"/>
          </p:cNvSpPr>
          <p:nvPr/>
        </p:nvSpPr>
        <p:spPr bwMode="auto">
          <a:xfrm>
            <a:off x="1643063" y="214313"/>
            <a:ext cx="7286625" cy="3108325"/>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Трансформатор, повышающий напряжение с </a:t>
            </a:r>
            <a:r>
              <a:rPr lang="en-US" sz="2800">
                <a:latin typeface="Times New Roman" pitchFamily="18" charset="0"/>
                <a:cs typeface="Times New Roman" pitchFamily="18" charset="0"/>
              </a:rPr>
              <a:t>U</a:t>
            </a:r>
            <a:r>
              <a:rPr lang="ru-RU" sz="2800" baseline="-25000">
                <a:latin typeface="Times New Roman" pitchFamily="18" charset="0"/>
                <a:cs typeface="Times New Roman" pitchFamily="18" charset="0"/>
              </a:rPr>
              <a:t>1</a:t>
            </a:r>
            <a:r>
              <a:rPr lang="ru-RU" sz="2800">
                <a:latin typeface="Times New Roman" pitchFamily="18" charset="0"/>
                <a:cs typeface="Times New Roman" pitchFamily="18" charset="0"/>
              </a:rPr>
              <a:t> = 100 В до </a:t>
            </a:r>
            <a:r>
              <a:rPr lang="en-US" sz="2800">
                <a:latin typeface="Times New Roman" pitchFamily="18" charset="0"/>
                <a:cs typeface="Times New Roman" pitchFamily="18" charset="0"/>
              </a:rPr>
              <a:t>U</a:t>
            </a:r>
            <a:r>
              <a:rPr lang="en-US" sz="2800" baseline="-25000">
                <a:latin typeface="Times New Roman" pitchFamily="18" charset="0"/>
                <a:cs typeface="Times New Roman" pitchFamily="18" charset="0"/>
              </a:rPr>
              <a:t>2</a:t>
            </a:r>
            <a:r>
              <a:rPr lang="ru-RU" sz="2800">
                <a:latin typeface="Times New Roman" pitchFamily="18" charset="0"/>
                <a:cs typeface="Times New Roman" pitchFamily="18" charset="0"/>
              </a:rPr>
              <a:t> = = 3300 В, имеет замкнутый сердечник в виде кольца. Через кольцо пропущен провод, концы которого присоединены к вольтметру. Вольтметр Показывает </a:t>
            </a:r>
            <a:r>
              <a:rPr lang="en-US" sz="2800">
                <a:latin typeface="Times New Roman" pitchFamily="18" charset="0"/>
                <a:cs typeface="Times New Roman" pitchFamily="18" charset="0"/>
              </a:rPr>
              <a:t>U</a:t>
            </a:r>
            <a:r>
              <a:rPr lang="ru-RU" sz="2800">
                <a:latin typeface="Times New Roman" pitchFamily="18" charset="0"/>
                <a:cs typeface="Times New Roman" pitchFamily="18" charset="0"/>
              </a:rPr>
              <a:t> = 0,5 В. Сколько витков имеют обмотки трансформатора?</a:t>
            </a:r>
          </a:p>
        </p:txBody>
      </p:sp>
      <p:sp>
        <p:nvSpPr>
          <p:cNvPr id="106499" name="TextBox 4"/>
          <p:cNvSpPr txBox="1">
            <a:spLocks noChangeArrowheads="1"/>
          </p:cNvSpPr>
          <p:nvPr/>
        </p:nvSpPr>
        <p:spPr bwMode="auto">
          <a:xfrm>
            <a:off x="1643063" y="3322638"/>
            <a:ext cx="2786062" cy="304800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en-US" sz="2400">
                <a:latin typeface="Times New Roman" pitchFamily="18" charset="0"/>
                <a:cs typeface="Times New Roman" pitchFamily="18" charset="0"/>
              </a:rPr>
              <a:t>U</a:t>
            </a:r>
            <a:r>
              <a:rPr lang="ru-RU" sz="2400" baseline="-25000">
                <a:latin typeface="Times New Roman" pitchFamily="18" charset="0"/>
                <a:cs typeface="Times New Roman" pitchFamily="18" charset="0"/>
              </a:rPr>
              <a:t>3</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0,5</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В</a:t>
            </a:r>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N</a:t>
            </a:r>
            <a:r>
              <a:rPr lang="en-US" sz="2400" baseline="-25000">
                <a:latin typeface="Times New Roman" pitchFamily="18" charset="0"/>
                <a:cs typeface="Times New Roman" pitchFamily="18" charset="0"/>
              </a:rPr>
              <a:t>3</a:t>
            </a:r>
            <a:r>
              <a:rPr lang="en-US" sz="2400">
                <a:latin typeface="Times New Roman" pitchFamily="18" charset="0"/>
                <a:cs typeface="Times New Roman" pitchFamily="18" charset="0"/>
              </a:rPr>
              <a:t>=1</a:t>
            </a:r>
            <a:endParaRPr lang="ru-RU" sz="2400">
              <a:latin typeface="Times New Roman" pitchFamily="18" charset="0"/>
              <a:cs typeface="Times New Roman" pitchFamily="18" charset="0"/>
            </a:endParaRPr>
          </a:p>
          <a:p>
            <a:pPr algn="l"/>
            <a:r>
              <a:rPr lang="en-US" sz="2400">
                <a:latin typeface="Times New Roman" pitchFamily="18" charset="0"/>
                <a:cs typeface="Times New Roman" pitchFamily="18" charset="0"/>
              </a:rPr>
              <a:t>U</a:t>
            </a:r>
            <a:r>
              <a:rPr lang="ru-RU"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100</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В</a:t>
            </a:r>
          </a:p>
          <a:p>
            <a:pPr algn="l"/>
            <a:r>
              <a:rPr lang="en-US" sz="2400">
                <a:latin typeface="Times New Roman" pitchFamily="18" charset="0"/>
                <a:cs typeface="Times New Roman" pitchFamily="18" charset="0"/>
              </a:rPr>
              <a:t>U</a:t>
            </a:r>
            <a:r>
              <a:rPr lang="ru-RU" sz="2400" baseline="-25000">
                <a:latin typeface="Times New Roman" pitchFamily="18" charset="0"/>
                <a:cs typeface="Times New Roman" pitchFamily="18" charset="0"/>
              </a:rPr>
              <a:t>2</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3300</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В</a:t>
            </a:r>
          </a:p>
          <a:p>
            <a:pPr algn="l"/>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N</a:t>
            </a:r>
            <a:r>
              <a:rPr lang="ru-RU" sz="2400" baseline="-25000">
                <a:latin typeface="Times New Roman" pitchFamily="18" charset="0"/>
                <a:cs typeface="Times New Roman" pitchFamily="18" charset="0"/>
              </a:rPr>
              <a:t>1,2</a:t>
            </a:r>
            <a:r>
              <a:rPr lang="ru-RU" sz="2400">
                <a:latin typeface="Times New Roman" pitchFamily="18" charset="0"/>
                <a:cs typeface="Times New Roman" pitchFamily="18" charset="0"/>
              </a:rPr>
              <a:t>- ?</a:t>
            </a:r>
          </a:p>
          <a:p>
            <a:pPr algn="l"/>
            <a:endParaRPr lang="ru-RU" sz="2400">
              <a:latin typeface="Times New Roman" pitchFamily="18" charset="0"/>
              <a:cs typeface="Times New Roman" pitchFamily="18" charset="0"/>
            </a:endParaRPr>
          </a:p>
        </p:txBody>
      </p:sp>
      <p:cxnSp>
        <p:nvCxnSpPr>
          <p:cNvPr id="5" name="Прямая соединительная линия 4"/>
          <p:cNvCxnSpPr/>
          <p:nvPr/>
        </p:nvCxnSpPr>
        <p:spPr>
          <a:xfrm>
            <a:off x="1714500" y="5357813"/>
            <a:ext cx="214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3036094" y="4501357"/>
            <a:ext cx="17859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500188" y="6215063"/>
            <a:ext cx="2643187" cy="369887"/>
          </a:xfrm>
          <a:prstGeom prst="rect">
            <a:avLst/>
          </a:prstGeom>
          <a:noFill/>
          <a:ln w="9525">
            <a:noFill/>
            <a:miter lim="800000"/>
            <a:headEnd/>
            <a:tailEnd/>
          </a:ln>
        </p:spPr>
        <p:txBody>
          <a:bodyPr>
            <a:spAutoFit/>
          </a:bodyPr>
          <a:lstStyle/>
          <a:p>
            <a:r>
              <a:rPr lang="ru-RU"/>
              <a:t>Ответ: 200, 6600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Прямоугольник 2"/>
          <p:cNvSpPr>
            <a:spLocks noChangeArrowheads="1"/>
          </p:cNvSpPr>
          <p:nvPr/>
        </p:nvSpPr>
        <p:spPr bwMode="auto">
          <a:xfrm>
            <a:off x="1643063" y="214313"/>
            <a:ext cx="7286625" cy="22463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Сила тока в первичной обмотке трансформатора 0,2 А, напряжение на ее концах 220 В. Сила тока во вторичной обмотке 4,4 А, напряжение на ее концах 9,7 В. Определите КПД трансформатора.</a:t>
            </a:r>
          </a:p>
        </p:txBody>
      </p:sp>
      <p:sp>
        <p:nvSpPr>
          <p:cNvPr id="107523" name="TextBox 4"/>
          <p:cNvSpPr txBox="1">
            <a:spLocks noChangeArrowheads="1"/>
          </p:cNvSpPr>
          <p:nvPr/>
        </p:nvSpPr>
        <p:spPr bwMode="auto">
          <a:xfrm>
            <a:off x="1643063" y="2643188"/>
            <a:ext cx="2786062" cy="3046412"/>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en-US" sz="2400">
                <a:latin typeface="Times New Roman" pitchFamily="18" charset="0"/>
                <a:cs typeface="Times New Roman" pitchFamily="18" charset="0"/>
              </a:rPr>
              <a:t>U</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=220 </a:t>
            </a:r>
            <a:r>
              <a:rPr lang="ru-RU" sz="2400">
                <a:latin typeface="Times New Roman" pitchFamily="18" charset="0"/>
                <a:cs typeface="Times New Roman" pitchFamily="18" charset="0"/>
              </a:rPr>
              <a:t>В</a:t>
            </a:r>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I</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=4,4 A</a:t>
            </a:r>
            <a:endParaRPr lang="ru-RU" sz="2400">
              <a:latin typeface="Times New Roman" pitchFamily="18" charset="0"/>
              <a:cs typeface="Times New Roman" pitchFamily="18" charset="0"/>
            </a:endParaRPr>
          </a:p>
          <a:p>
            <a:pPr algn="l"/>
            <a:r>
              <a:rPr lang="en-US" sz="2400">
                <a:latin typeface="Times New Roman" pitchFamily="18" charset="0"/>
                <a:cs typeface="Times New Roman" pitchFamily="18" charset="0"/>
              </a:rPr>
              <a:t>I</a:t>
            </a:r>
            <a:r>
              <a:rPr lang="ru-RU" sz="2400" baseline="-25000">
                <a:latin typeface="Times New Roman" pitchFamily="18" charset="0"/>
                <a:cs typeface="Times New Roman" pitchFamily="18" charset="0"/>
              </a:rPr>
              <a:t>1</a:t>
            </a:r>
            <a:r>
              <a:rPr lang="en-US" sz="2400">
                <a:latin typeface="Times New Roman" pitchFamily="18" charset="0"/>
                <a:cs typeface="Times New Roman" pitchFamily="18" charset="0"/>
              </a:rPr>
              <a:t>=0,2 A</a:t>
            </a:r>
            <a:endParaRPr lang="ru-RU" sz="2400">
              <a:latin typeface="Times New Roman" pitchFamily="18" charset="0"/>
              <a:cs typeface="Times New Roman" pitchFamily="18" charset="0"/>
            </a:endParaRPr>
          </a:p>
          <a:p>
            <a:pPr algn="l"/>
            <a:r>
              <a:rPr lang="en-US" sz="2400">
                <a:latin typeface="Times New Roman" pitchFamily="18" charset="0"/>
                <a:cs typeface="Times New Roman" pitchFamily="18" charset="0"/>
              </a:rPr>
              <a:t>U</a:t>
            </a:r>
            <a:r>
              <a:rPr lang="ru-RU" sz="2400" baseline="-25000">
                <a:latin typeface="Times New Roman" pitchFamily="18" charset="0"/>
                <a:cs typeface="Times New Roman" pitchFamily="18" charset="0"/>
              </a:rPr>
              <a:t>2</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9</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7</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В</a:t>
            </a:r>
          </a:p>
          <a:p>
            <a:pPr algn="l"/>
            <a:endParaRPr lang="en-US" sz="2400">
              <a:latin typeface="Times New Roman" pitchFamily="18" charset="0"/>
              <a:cs typeface="Times New Roman" pitchFamily="18" charset="0"/>
            </a:endParaRPr>
          </a:p>
          <a:p>
            <a:pPr algn="l"/>
            <a:r>
              <a:rPr lang="ru-RU" sz="2400">
                <a:latin typeface="Times New Roman" pitchFamily="18" charset="0"/>
                <a:cs typeface="Times New Roman" pitchFamily="18" charset="0"/>
              </a:rPr>
              <a:t>КПД- ?</a:t>
            </a:r>
          </a:p>
          <a:p>
            <a:pPr algn="l"/>
            <a:endParaRPr lang="ru-RU" sz="2400">
              <a:latin typeface="Times New Roman" pitchFamily="18" charset="0"/>
              <a:cs typeface="Times New Roman" pitchFamily="18" charset="0"/>
            </a:endParaRPr>
          </a:p>
        </p:txBody>
      </p:sp>
      <p:cxnSp>
        <p:nvCxnSpPr>
          <p:cNvPr id="5" name="Прямая соединительная линия 4"/>
          <p:cNvCxnSpPr/>
          <p:nvPr/>
        </p:nvCxnSpPr>
        <p:spPr>
          <a:xfrm>
            <a:off x="1643063" y="4643438"/>
            <a:ext cx="214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16200000" flipH="1">
            <a:off x="3036094" y="4501357"/>
            <a:ext cx="17859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500188" y="6215063"/>
            <a:ext cx="2643187" cy="369887"/>
          </a:xfrm>
          <a:prstGeom prst="rect">
            <a:avLst/>
          </a:prstGeom>
          <a:noFill/>
          <a:ln w="9525">
            <a:noFill/>
            <a:miter lim="800000"/>
            <a:headEnd/>
            <a:tailEnd/>
          </a:ln>
        </p:spPr>
        <p:txBody>
          <a:bodyPr>
            <a:spAutoFit/>
          </a:bodyPr>
          <a:lstStyle/>
          <a:p>
            <a:r>
              <a:rPr lang="ru-RU"/>
              <a:t>Ответ: 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Уравнение движения тела , колеблющегося под действием силы упругости</a:t>
            </a:r>
          </a:p>
        </p:txBody>
      </p:sp>
      <p:pic>
        <p:nvPicPr>
          <p:cNvPr id="3079" name="Рисунок 14" descr="im1.gif"/>
          <p:cNvPicPr>
            <a:picLocks noChangeAspect="1"/>
          </p:cNvPicPr>
          <p:nvPr/>
        </p:nvPicPr>
        <p:blipFill>
          <a:blip r:embed="rId3"/>
          <a:srcRect/>
          <a:stretch>
            <a:fillRect/>
          </a:stretch>
        </p:blipFill>
        <p:spPr bwMode="auto">
          <a:xfrm>
            <a:off x="214313" y="1857375"/>
            <a:ext cx="5500687" cy="1933575"/>
          </a:xfrm>
          <a:prstGeom prst="rect">
            <a:avLst/>
          </a:prstGeom>
          <a:noFill/>
          <a:ln w="9525">
            <a:noFill/>
            <a:miter lim="800000"/>
            <a:headEnd/>
            <a:tailEnd/>
          </a:ln>
        </p:spPr>
      </p:pic>
      <p:graphicFrame>
        <p:nvGraphicFramePr>
          <p:cNvPr id="3074" name="Object 10"/>
          <p:cNvGraphicFramePr>
            <a:graphicFrameLocks noChangeAspect="1"/>
          </p:cNvGraphicFramePr>
          <p:nvPr/>
        </p:nvGraphicFramePr>
        <p:xfrm>
          <a:off x="714375" y="4000500"/>
          <a:ext cx="1643063" cy="574675"/>
        </p:xfrm>
        <a:graphic>
          <a:graphicData uri="http://schemas.openxmlformats.org/presentationml/2006/ole">
            <p:oleObj spid="_x0000_s3074" name="Формула" r:id="rId4" imgW="507960" imgH="177480" progId="Equation.3">
              <p:embed/>
            </p:oleObj>
          </a:graphicData>
        </a:graphic>
      </p:graphicFrame>
      <p:graphicFrame>
        <p:nvGraphicFramePr>
          <p:cNvPr id="3075" name="Object 3"/>
          <p:cNvGraphicFramePr>
            <a:graphicFrameLocks noChangeAspect="1"/>
          </p:cNvGraphicFramePr>
          <p:nvPr/>
        </p:nvGraphicFramePr>
        <p:xfrm>
          <a:off x="663575" y="4643438"/>
          <a:ext cx="2135188" cy="781050"/>
        </p:xfrm>
        <a:graphic>
          <a:graphicData uri="http://schemas.openxmlformats.org/presentationml/2006/ole">
            <p:oleObj spid="_x0000_s3075" name="Формула" r:id="rId5" imgW="660240" imgH="241200" progId="Equation.3">
              <p:embed/>
            </p:oleObj>
          </a:graphicData>
        </a:graphic>
      </p:graphicFrame>
      <p:graphicFrame>
        <p:nvGraphicFramePr>
          <p:cNvPr id="3076" name="Object 12"/>
          <p:cNvGraphicFramePr>
            <a:graphicFrameLocks noChangeAspect="1"/>
          </p:cNvGraphicFramePr>
          <p:nvPr/>
        </p:nvGraphicFramePr>
        <p:xfrm>
          <a:off x="3705225" y="4316413"/>
          <a:ext cx="2052638" cy="576262"/>
        </p:xfrm>
        <a:graphic>
          <a:graphicData uri="http://schemas.openxmlformats.org/presentationml/2006/ole">
            <p:oleObj spid="_x0000_s3076" name="Формула" r:id="rId6" imgW="634680" imgH="177480" progId="Equation.3">
              <p:embed/>
            </p:oleObj>
          </a:graphicData>
        </a:graphic>
      </p:graphicFrame>
      <p:sp>
        <p:nvSpPr>
          <p:cNvPr id="3080" name="Правая фигурная скобка 19"/>
          <p:cNvSpPr>
            <a:spLocks/>
          </p:cNvSpPr>
          <p:nvPr/>
        </p:nvSpPr>
        <p:spPr bwMode="auto">
          <a:xfrm>
            <a:off x="3071813" y="4000500"/>
            <a:ext cx="357187" cy="1357313"/>
          </a:xfrm>
          <a:prstGeom prst="rightBrace">
            <a:avLst>
              <a:gd name="adj1" fmla="val 8339"/>
              <a:gd name="adj2" fmla="val 50000"/>
            </a:avLst>
          </a:prstGeom>
          <a:noFill/>
          <a:ln w="9525" algn="ctr">
            <a:solidFill>
              <a:schemeClr val="tx1"/>
            </a:solidFill>
            <a:round/>
            <a:headEnd/>
            <a:tailEnd/>
          </a:ln>
        </p:spPr>
        <p:txBody>
          <a:bodyPr/>
          <a:lstStyle/>
          <a:p>
            <a:endParaRPr lang="ru-RU"/>
          </a:p>
        </p:txBody>
      </p:sp>
      <p:graphicFrame>
        <p:nvGraphicFramePr>
          <p:cNvPr id="3077" name="Object 5"/>
          <p:cNvGraphicFramePr>
            <a:graphicFrameLocks noChangeAspect="1"/>
          </p:cNvGraphicFramePr>
          <p:nvPr/>
        </p:nvGraphicFramePr>
        <p:xfrm>
          <a:off x="6480175" y="4000500"/>
          <a:ext cx="1970088" cy="1274763"/>
        </p:xfrm>
        <a:graphic>
          <a:graphicData uri="http://schemas.openxmlformats.org/presentationml/2006/ole">
            <p:oleObj spid="_x0000_s3077" name="Формула" r:id="rId7" imgW="609480" imgH="393480" progId="Equation.3">
              <p:embed/>
            </p:oleObj>
          </a:graphicData>
        </a:graphic>
      </p:graphicFrame>
      <p:sp>
        <p:nvSpPr>
          <p:cNvPr id="3081" name="Прямоугольник 8"/>
          <p:cNvSpPr>
            <a:spLocks noChangeArrowheads="1"/>
          </p:cNvSpPr>
          <p:nvPr/>
        </p:nvSpPr>
        <p:spPr bwMode="auto">
          <a:xfrm>
            <a:off x="5929313" y="1143000"/>
            <a:ext cx="3143250" cy="1754188"/>
          </a:xfrm>
          <a:prstGeom prst="rect">
            <a:avLst/>
          </a:prstGeom>
          <a:noFill/>
          <a:ln w="9525">
            <a:noFill/>
            <a:miter lim="800000"/>
            <a:headEnd/>
            <a:tailEnd/>
          </a:ln>
        </p:spPr>
        <p:txBody>
          <a:bodyPr>
            <a:spAutoFit/>
          </a:bodyPr>
          <a:lstStyle/>
          <a:p>
            <a:r>
              <a:rPr lang="ru-RU" i="1"/>
              <a:t>необходимыми условиями возникновения колебаний пружинного маятника являются действие силы упругости и наличие инертности груза.</a:t>
            </a:r>
          </a:p>
        </p:txBody>
      </p:sp>
      <p:pic>
        <p:nvPicPr>
          <p:cNvPr id="3082" name="Picture 9"/>
          <p:cNvPicPr>
            <a:picLocks noChangeAspect="1" noChangeArrowheads="1"/>
          </p:cNvPicPr>
          <p:nvPr/>
        </p:nvPicPr>
        <p:blipFill>
          <a:blip r:embed="rId8"/>
          <a:srcRect/>
          <a:stretch>
            <a:fillRect/>
          </a:stretch>
        </p:blipFill>
        <p:spPr bwMode="auto">
          <a:xfrm>
            <a:off x="71438" y="5786438"/>
            <a:ext cx="887412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2"/>
          <p:cNvGraphicFramePr>
            <a:graphicFrameLocks noChangeAspect="1"/>
          </p:cNvGraphicFramePr>
          <p:nvPr/>
        </p:nvGraphicFramePr>
        <p:xfrm>
          <a:off x="765175" y="357188"/>
          <a:ext cx="1970088" cy="1274762"/>
        </p:xfrm>
        <a:graphic>
          <a:graphicData uri="http://schemas.openxmlformats.org/presentationml/2006/ole">
            <p:oleObj spid="_x0000_s4098" name="Формула" r:id="rId3" imgW="609480" imgH="393480" progId="Equation.3">
              <p:embed/>
            </p:oleObj>
          </a:graphicData>
        </a:graphic>
      </p:graphicFrame>
      <p:graphicFrame>
        <p:nvGraphicFramePr>
          <p:cNvPr id="4099" name="Object 3"/>
          <p:cNvGraphicFramePr>
            <a:graphicFrameLocks noChangeAspect="1"/>
          </p:cNvGraphicFramePr>
          <p:nvPr/>
        </p:nvGraphicFramePr>
        <p:xfrm>
          <a:off x="4643438" y="714375"/>
          <a:ext cx="1312862" cy="576263"/>
        </p:xfrm>
        <a:graphic>
          <a:graphicData uri="http://schemas.openxmlformats.org/presentationml/2006/ole">
            <p:oleObj spid="_x0000_s4099" name="Формула" r:id="rId4" imgW="406080" imgH="177480" progId="Equation.3">
              <p:embed/>
            </p:oleObj>
          </a:graphicData>
        </a:graphic>
      </p:graphicFrame>
      <p:sp>
        <p:nvSpPr>
          <p:cNvPr id="4102" name="TextBox 5"/>
          <p:cNvSpPr txBox="1">
            <a:spLocks noChangeArrowheads="1"/>
          </p:cNvSpPr>
          <p:nvPr/>
        </p:nvSpPr>
        <p:spPr bwMode="auto">
          <a:xfrm>
            <a:off x="3214688" y="642938"/>
            <a:ext cx="928687" cy="646112"/>
          </a:xfrm>
          <a:prstGeom prst="rect">
            <a:avLst/>
          </a:prstGeom>
          <a:noFill/>
          <a:ln w="9525">
            <a:noFill/>
            <a:miter lim="800000"/>
            <a:headEnd/>
            <a:tailEnd/>
          </a:ln>
        </p:spPr>
        <p:txBody>
          <a:bodyPr>
            <a:spAutoFit/>
          </a:bodyPr>
          <a:lstStyle/>
          <a:p>
            <a:r>
              <a:rPr lang="ru-RU" sz="3600"/>
              <a:t>но</a:t>
            </a:r>
          </a:p>
        </p:txBody>
      </p:sp>
      <p:graphicFrame>
        <p:nvGraphicFramePr>
          <p:cNvPr id="4100" name="Object 4"/>
          <p:cNvGraphicFramePr>
            <a:graphicFrameLocks noChangeAspect="1"/>
          </p:cNvGraphicFramePr>
          <p:nvPr/>
        </p:nvGraphicFramePr>
        <p:xfrm>
          <a:off x="2151063" y="2452688"/>
          <a:ext cx="368300" cy="700087"/>
        </p:xfrm>
        <a:graphic>
          <a:graphicData uri="http://schemas.openxmlformats.org/presentationml/2006/ole">
            <p:oleObj spid="_x0000_s4100" name="Формула" r:id="rId5" imgW="114120" imgH="215640" progId="Equation.3">
              <p:embed/>
            </p:oleObj>
          </a:graphicData>
        </a:graphic>
      </p:graphicFrame>
      <p:graphicFrame>
        <p:nvGraphicFramePr>
          <p:cNvPr id="4101" name="Object 5"/>
          <p:cNvGraphicFramePr>
            <a:graphicFrameLocks noChangeAspect="1"/>
          </p:cNvGraphicFramePr>
          <p:nvPr/>
        </p:nvGraphicFramePr>
        <p:xfrm>
          <a:off x="1643063" y="1928813"/>
          <a:ext cx="2133600" cy="1274762"/>
        </p:xfrm>
        <a:graphic>
          <a:graphicData uri="http://schemas.openxmlformats.org/presentationml/2006/ole">
            <p:oleObj spid="_x0000_s4101" name="Формула" r:id="rId6" imgW="660240" imgH="393480" progId="Equation.3">
              <p:embed/>
            </p:oleObj>
          </a:graphicData>
        </a:graphic>
      </p:graphicFrame>
      <p:sp>
        <p:nvSpPr>
          <p:cNvPr id="4103" name="TextBox 8"/>
          <p:cNvSpPr txBox="1">
            <a:spLocks noChangeArrowheads="1"/>
          </p:cNvSpPr>
          <p:nvPr/>
        </p:nvSpPr>
        <p:spPr bwMode="auto">
          <a:xfrm>
            <a:off x="71438" y="3143250"/>
            <a:ext cx="9072562" cy="954088"/>
          </a:xfrm>
          <a:prstGeom prst="rect">
            <a:avLst/>
          </a:prstGeom>
          <a:noFill/>
          <a:ln w="9525">
            <a:noFill/>
            <a:miter lim="800000"/>
            <a:headEnd/>
            <a:tailEnd/>
          </a:ln>
        </p:spPr>
        <p:txBody>
          <a:bodyPr>
            <a:spAutoFit/>
          </a:bodyPr>
          <a:lstStyle/>
          <a:p>
            <a:r>
              <a:rPr lang="ru-RU" sz="2800"/>
              <a:t>Какая же функция при дифференцировании дает ту же самую  функцию, но с противоположным знаком?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5"/>
          <p:cNvGraphicFramePr>
            <a:graphicFrameLocks noChangeAspect="1"/>
          </p:cNvGraphicFramePr>
          <p:nvPr/>
        </p:nvGraphicFramePr>
        <p:xfrm>
          <a:off x="0" y="214313"/>
          <a:ext cx="9144000" cy="2132012"/>
        </p:xfrm>
        <a:graphic>
          <a:graphicData uri="http://schemas.openxmlformats.org/presentationml/2006/ole">
            <p:oleObj spid="_x0000_s5122" name="Формула" r:id="rId4" imgW="3111480" imgH="723600" progId="Equation.3">
              <p:embed/>
            </p:oleObj>
          </a:graphicData>
        </a:graphic>
      </p:graphicFrame>
      <p:graphicFrame>
        <p:nvGraphicFramePr>
          <p:cNvPr id="5123" name="Object 3"/>
          <p:cNvGraphicFramePr>
            <a:graphicFrameLocks noChangeAspect="1"/>
          </p:cNvGraphicFramePr>
          <p:nvPr/>
        </p:nvGraphicFramePr>
        <p:xfrm>
          <a:off x="139700" y="2357438"/>
          <a:ext cx="8894763" cy="1798637"/>
        </p:xfrm>
        <a:graphic>
          <a:graphicData uri="http://schemas.openxmlformats.org/presentationml/2006/ole">
            <p:oleObj spid="_x0000_s5123" name="Формула" r:id="rId5" imgW="2958840" imgH="596880" progId="Equation.3">
              <p:embed/>
            </p:oleObj>
          </a:graphicData>
        </a:graphic>
      </p:graphicFrame>
      <p:graphicFrame>
        <p:nvGraphicFramePr>
          <p:cNvPr id="5124" name="Object 4"/>
          <p:cNvGraphicFramePr>
            <a:graphicFrameLocks noChangeAspect="1"/>
          </p:cNvGraphicFramePr>
          <p:nvPr/>
        </p:nvGraphicFramePr>
        <p:xfrm>
          <a:off x="307975" y="4500563"/>
          <a:ext cx="8588375" cy="1965325"/>
        </p:xfrm>
        <a:graphic>
          <a:graphicData uri="http://schemas.openxmlformats.org/presentationml/2006/ole">
            <p:oleObj spid="_x0000_s5124" name="Формула" r:id="rId6" imgW="2895480" imgH="660240" progId="Equation.3">
              <p:embed/>
            </p:oleObj>
          </a:graphicData>
        </a:graphic>
      </p:graphicFrame>
      <p:sp>
        <p:nvSpPr>
          <p:cNvPr id="5" name="Овал 4"/>
          <p:cNvSpPr/>
          <p:nvPr/>
        </p:nvSpPr>
        <p:spPr>
          <a:xfrm>
            <a:off x="8001000" y="4714875"/>
            <a:ext cx="714375" cy="150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5126" name="TextBox 5"/>
          <p:cNvSpPr txBox="1">
            <a:spLocks noChangeArrowheads="1"/>
          </p:cNvSpPr>
          <p:nvPr/>
        </p:nvSpPr>
        <p:spPr bwMode="auto">
          <a:xfrm>
            <a:off x="8001000" y="6215063"/>
            <a:ext cx="785813" cy="523875"/>
          </a:xfrm>
          <a:prstGeom prst="rect">
            <a:avLst/>
          </a:prstGeom>
          <a:noFill/>
          <a:ln w="9525">
            <a:noFill/>
            <a:miter lim="800000"/>
            <a:headEnd/>
            <a:tailEnd/>
          </a:ln>
        </p:spPr>
        <p:txBody>
          <a:bodyPr>
            <a:spAutoFit/>
          </a:bodyPr>
          <a:lstStyle/>
          <a:p>
            <a:r>
              <a:rPr lang="el-GR" sz="2800">
                <a:latin typeface="Times New Roman" pitchFamily="18" charset="0"/>
                <a:cs typeface="Times New Roman" pitchFamily="18" charset="0"/>
              </a:rPr>
              <a:t>ω</a:t>
            </a:r>
            <a:endParaRPr lang="ru-RU" sz="2800">
              <a:latin typeface="Times New Roman" pitchFamily="18" charset="0"/>
              <a:cs typeface="Times New Roman" pitchFamily="18" charset="0"/>
            </a:endParaRPr>
          </a:p>
        </p:txBody>
      </p:sp>
      <p:sp>
        <p:nvSpPr>
          <p:cNvPr id="5127" name="TextBox 6"/>
          <p:cNvSpPr txBox="1">
            <a:spLocks noChangeArrowheads="1"/>
          </p:cNvSpPr>
          <p:nvPr/>
        </p:nvSpPr>
        <p:spPr bwMode="auto">
          <a:xfrm>
            <a:off x="6429375" y="6215063"/>
            <a:ext cx="785813" cy="523875"/>
          </a:xfrm>
          <a:prstGeom prst="rect">
            <a:avLst/>
          </a:prstGeom>
          <a:noFill/>
          <a:ln w="9525">
            <a:noFill/>
            <a:miter lim="800000"/>
            <a:headEnd/>
            <a:tailEnd/>
          </a:ln>
        </p:spPr>
        <p:txBody>
          <a:bodyPr>
            <a:spAutoFit/>
          </a:bodyPr>
          <a:lstStyle/>
          <a:p>
            <a:r>
              <a:rPr lang="el-GR" sz="2800">
                <a:latin typeface="Times New Roman" pitchFamily="18" charset="0"/>
                <a:cs typeface="Times New Roman" pitchFamily="18" charset="0"/>
              </a:rPr>
              <a:t>ω</a:t>
            </a:r>
            <a:r>
              <a:rPr lang="en-US" sz="2800" baseline="30000">
                <a:latin typeface="Times New Roman" pitchFamily="18" charset="0"/>
                <a:cs typeface="Times New Roman" pitchFamily="18" charset="0"/>
              </a:rPr>
              <a:t>2</a:t>
            </a:r>
            <a:endParaRPr lang="ru-RU" sz="2800">
              <a:latin typeface="Times New Roman" pitchFamily="18" charset="0"/>
              <a:cs typeface="Times New Roman" pitchFamily="18" charset="0"/>
            </a:endParaRPr>
          </a:p>
        </p:txBody>
      </p:sp>
      <p:sp>
        <p:nvSpPr>
          <p:cNvPr id="8" name="Овал 7"/>
          <p:cNvSpPr/>
          <p:nvPr/>
        </p:nvSpPr>
        <p:spPr>
          <a:xfrm>
            <a:off x="6429375" y="4714875"/>
            <a:ext cx="571500" cy="150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Прямоугольник 3"/>
          <p:cNvSpPr>
            <a:spLocks noChangeArrowheads="1"/>
          </p:cNvSpPr>
          <p:nvPr/>
        </p:nvSpPr>
        <p:spPr bwMode="auto">
          <a:xfrm>
            <a:off x="1428750" y="285750"/>
            <a:ext cx="6786563" cy="708025"/>
          </a:xfrm>
          <a:prstGeom prst="rect">
            <a:avLst/>
          </a:prstGeom>
          <a:noFill/>
          <a:ln w="9525">
            <a:noFill/>
            <a:miter lim="800000"/>
            <a:headEnd/>
            <a:tailEnd/>
          </a:ln>
        </p:spPr>
        <p:txBody>
          <a:bodyPr>
            <a:spAutoFit/>
          </a:bodyPr>
          <a:lstStyle/>
          <a:p>
            <a:r>
              <a:rPr lang="ru-RU" sz="4000">
                <a:solidFill>
                  <a:srgbClr val="000000"/>
                </a:solidFill>
              </a:rPr>
              <a:t>Гармоническое колебание</a:t>
            </a:r>
          </a:p>
        </p:txBody>
      </p:sp>
      <p:sp>
        <p:nvSpPr>
          <p:cNvPr id="6148" name="Прямоугольник 2"/>
          <p:cNvSpPr>
            <a:spLocks noChangeArrowheads="1"/>
          </p:cNvSpPr>
          <p:nvPr/>
        </p:nvSpPr>
        <p:spPr bwMode="auto">
          <a:xfrm>
            <a:off x="714375" y="500063"/>
            <a:ext cx="7929563" cy="1077912"/>
          </a:xfrm>
          <a:prstGeom prst="rect">
            <a:avLst/>
          </a:prstGeom>
          <a:noFill/>
          <a:ln w="9525">
            <a:noFill/>
            <a:miter lim="800000"/>
            <a:headEnd/>
            <a:tailEnd/>
          </a:ln>
        </p:spPr>
        <p:txBody>
          <a:bodyPr>
            <a:spAutoFit/>
          </a:bodyPr>
          <a:lstStyle/>
          <a:p>
            <a:pPr algn="l"/>
            <a:endParaRPr lang="ru-RU" sz="3200"/>
          </a:p>
          <a:p>
            <a:pPr algn="l"/>
            <a:r>
              <a:rPr lang="ru-RU" sz="3200"/>
              <a:t>Если колебание гармоническое, то </a:t>
            </a:r>
          </a:p>
        </p:txBody>
      </p:sp>
      <p:graphicFrame>
        <p:nvGraphicFramePr>
          <p:cNvPr id="6146" name="Object 2"/>
          <p:cNvGraphicFramePr>
            <a:graphicFrameLocks noChangeAspect="1"/>
          </p:cNvGraphicFramePr>
          <p:nvPr/>
        </p:nvGraphicFramePr>
        <p:xfrm>
          <a:off x="2289175" y="1509713"/>
          <a:ext cx="4222750" cy="1766887"/>
        </p:xfrm>
        <a:graphic>
          <a:graphicData uri="http://schemas.openxmlformats.org/presentationml/2006/ole">
            <p:oleObj spid="_x0000_s6146" name="Формула" r:id="rId3" imgW="1091880" imgH="457200" progId="Equation.3">
              <p:embed/>
            </p:oleObj>
          </a:graphicData>
        </a:graphic>
      </p:graphicFrame>
      <p:sp>
        <p:nvSpPr>
          <p:cNvPr id="6149" name="Прямоугольник 2"/>
          <p:cNvSpPr>
            <a:spLocks noChangeArrowheads="1"/>
          </p:cNvSpPr>
          <p:nvPr/>
        </p:nvSpPr>
        <p:spPr bwMode="auto">
          <a:xfrm>
            <a:off x="714375" y="3714750"/>
            <a:ext cx="7929563" cy="2062163"/>
          </a:xfrm>
          <a:prstGeom prst="rect">
            <a:avLst/>
          </a:prstGeom>
          <a:noFill/>
          <a:ln w="9525">
            <a:noFill/>
            <a:miter lim="800000"/>
            <a:headEnd/>
            <a:tailEnd/>
          </a:ln>
        </p:spPr>
        <p:txBody>
          <a:bodyPr>
            <a:spAutoFit/>
          </a:bodyPr>
          <a:lstStyle/>
          <a:p>
            <a:pPr algn="l"/>
            <a:r>
              <a:rPr lang="ru-RU" sz="3200"/>
              <a:t>Уравнение такого вида , где ω – постоянное положительное число называется дифференциальным уравнением гармонических колебаний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2"/>
          <p:cNvSpPr>
            <a:spLocks noChangeArrowheads="1"/>
          </p:cNvSpPr>
          <p:nvPr/>
        </p:nvSpPr>
        <p:spPr bwMode="auto">
          <a:xfrm>
            <a:off x="571500" y="500063"/>
            <a:ext cx="7929563" cy="2554287"/>
          </a:xfrm>
          <a:prstGeom prst="rect">
            <a:avLst/>
          </a:prstGeom>
          <a:noFill/>
          <a:ln w="9525">
            <a:noFill/>
            <a:miter lim="800000"/>
            <a:headEnd/>
            <a:tailEnd/>
          </a:ln>
        </p:spPr>
        <p:txBody>
          <a:bodyPr>
            <a:spAutoFit/>
          </a:bodyPr>
          <a:lstStyle/>
          <a:p>
            <a:pPr algn="l"/>
            <a:r>
              <a:rPr lang="ru-RU" sz="3200"/>
              <a:t>В дифференциальных уравнениях неизвестным является вид функции, т.е. нужно найти такую </a:t>
            </a:r>
            <a:r>
              <a:rPr lang="ru-RU" sz="3200">
                <a:solidFill>
                  <a:srgbClr val="FF0000"/>
                </a:solidFill>
              </a:rPr>
              <a:t>функцию</a:t>
            </a:r>
            <a:r>
              <a:rPr lang="ru-RU" sz="3200"/>
              <a:t> при подстановке, которой в данное уравнение получится тождество.</a:t>
            </a:r>
          </a:p>
        </p:txBody>
      </p:sp>
      <p:graphicFrame>
        <p:nvGraphicFramePr>
          <p:cNvPr id="7170" name="Object 2"/>
          <p:cNvGraphicFramePr>
            <a:graphicFrameLocks noChangeAspect="1"/>
          </p:cNvGraphicFramePr>
          <p:nvPr/>
        </p:nvGraphicFramePr>
        <p:xfrm>
          <a:off x="2286000" y="2928938"/>
          <a:ext cx="4222750" cy="884237"/>
        </p:xfrm>
        <a:graphic>
          <a:graphicData uri="http://schemas.openxmlformats.org/presentationml/2006/ole">
            <p:oleObj spid="_x0000_s7170" name="Формула" r:id="rId3" imgW="1091880" imgH="228600" progId="Equation.3">
              <p:embed/>
            </p:oleObj>
          </a:graphicData>
        </a:graphic>
      </p:graphicFrame>
      <p:sp>
        <p:nvSpPr>
          <p:cNvPr id="7172" name="Прямоугольник 2"/>
          <p:cNvSpPr>
            <a:spLocks noChangeArrowheads="1"/>
          </p:cNvSpPr>
          <p:nvPr/>
        </p:nvSpPr>
        <p:spPr bwMode="auto">
          <a:xfrm>
            <a:off x="357188" y="3714750"/>
            <a:ext cx="7929562" cy="584200"/>
          </a:xfrm>
          <a:prstGeom prst="rect">
            <a:avLst/>
          </a:prstGeom>
          <a:noFill/>
          <a:ln w="9525">
            <a:noFill/>
            <a:miter lim="800000"/>
            <a:headEnd/>
            <a:tailEnd/>
          </a:ln>
        </p:spPr>
        <p:txBody>
          <a:bodyPr>
            <a:spAutoFit/>
          </a:bodyPr>
          <a:lstStyle/>
          <a:p>
            <a:pPr algn="l"/>
            <a:r>
              <a:rPr lang="ru-RU" sz="3200"/>
              <a:t>Можно доказать, что функция вида</a:t>
            </a:r>
          </a:p>
        </p:txBody>
      </p:sp>
      <p:sp>
        <p:nvSpPr>
          <p:cNvPr id="7173" name="Rectangle 5"/>
          <p:cNvSpPr>
            <a:spLocks noChangeArrowheads="1"/>
          </p:cNvSpPr>
          <p:nvPr/>
        </p:nvSpPr>
        <p:spPr bwMode="auto">
          <a:xfrm>
            <a:off x="2000250" y="4214813"/>
            <a:ext cx="4464050"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n-US" sz="3600" i="1">
                <a:latin typeface="Times New Roman" pitchFamily="18" charset="0"/>
                <a:cs typeface="Times New Roman" pitchFamily="18" charset="0"/>
              </a:rPr>
              <a:t>f(x)</a:t>
            </a:r>
            <a:r>
              <a:rPr lang="ru-RU" sz="3600">
                <a:latin typeface="Times New Roman" pitchFamily="18" charset="0"/>
                <a:cs typeface="Times New Roman" pitchFamily="18" charset="0"/>
              </a:rPr>
              <a:t>= </a:t>
            </a:r>
            <a:r>
              <a:rPr lang="ru-RU" sz="3600" i="1">
                <a:latin typeface="Times New Roman" pitchFamily="18" charset="0"/>
                <a:cs typeface="Times New Roman" pitchFamily="18" charset="0"/>
              </a:rPr>
              <a:t>А</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 φ</a:t>
            </a:r>
            <a:r>
              <a:rPr lang="ru-RU" sz="3600" baseline="-25000">
                <a:latin typeface="Times New Roman" pitchFamily="18" charset="0"/>
                <a:cs typeface="Times New Roman" pitchFamily="18" charset="0"/>
              </a:rPr>
              <a:t>0</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7174" name="Прямоугольник 2"/>
          <p:cNvSpPr>
            <a:spLocks noChangeArrowheads="1"/>
          </p:cNvSpPr>
          <p:nvPr/>
        </p:nvSpPr>
        <p:spPr bwMode="auto">
          <a:xfrm>
            <a:off x="285750" y="4857750"/>
            <a:ext cx="9072563" cy="1570038"/>
          </a:xfrm>
          <a:prstGeom prst="rect">
            <a:avLst/>
          </a:prstGeom>
          <a:noFill/>
          <a:ln w="9525">
            <a:noFill/>
            <a:miter lim="800000"/>
            <a:headEnd/>
            <a:tailEnd/>
          </a:ln>
        </p:spPr>
        <p:txBody>
          <a:bodyPr>
            <a:spAutoFit/>
          </a:bodyPr>
          <a:lstStyle/>
          <a:p>
            <a:pPr algn="l"/>
            <a:r>
              <a:rPr lang="ru-RU" sz="3200"/>
              <a:t>является решением этого уравнения и наоборот, любое решение данного уравнения может быть записано в виде этой функции.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Прямоугольник 2"/>
          <p:cNvSpPr>
            <a:spLocks noChangeArrowheads="1"/>
          </p:cNvSpPr>
          <p:nvPr/>
        </p:nvSpPr>
        <p:spPr bwMode="auto">
          <a:xfrm>
            <a:off x="214313" y="714375"/>
            <a:ext cx="9358312" cy="2554288"/>
          </a:xfrm>
          <a:prstGeom prst="rect">
            <a:avLst/>
          </a:prstGeom>
          <a:noFill/>
          <a:ln w="9525">
            <a:noFill/>
            <a:miter lim="800000"/>
            <a:headEnd/>
            <a:tailEnd/>
          </a:ln>
        </p:spPr>
        <p:txBody>
          <a:bodyPr>
            <a:spAutoFit/>
          </a:bodyPr>
          <a:lstStyle/>
          <a:p>
            <a:pPr algn="l"/>
            <a:endParaRPr lang="ru-RU" sz="3200"/>
          </a:p>
          <a:p>
            <a:pPr algn="l"/>
            <a:r>
              <a:rPr lang="ru-RU" sz="3200"/>
              <a:t>Это периодическое колебание, при котором координата, скорость, ускорение, характеризующие движение, изменяются по закону синуса или косинуса.</a:t>
            </a:r>
          </a:p>
        </p:txBody>
      </p:sp>
      <p:sp>
        <p:nvSpPr>
          <p:cNvPr id="69635" name="Прямоугольник 3"/>
          <p:cNvSpPr>
            <a:spLocks noChangeArrowheads="1"/>
          </p:cNvSpPr>
          <p:nvPr/>
        </p:nvSpPr>
        <p:spPr bwMode="auto">
          <a:xfrm>
            <a:off x="1428750" y="285750"/>
            <a:ext cx="6786563" cy="708025"/>
          </a:xfrm>
          <a:prstGeom prst="rect">
            <a:avLst/>
          </a:prstGeom>
          <a:noFill/>
          <a:ln w="9525">
            <a:noFill/>
            <a:miter lim="800000"/>
            <a:headEnd/>
            <a:tailEnd/>
          </a:ln>
        </p:spPr>
        <p:txBody>
          <a:bodyPr>
            <a:spAutoFit/>
          </a:bodyPr>
          <a:lstStyle/>
          <a:p>
            <a:r>
              <a:rPr lang="ru-RU" sz="4000">
                <a:solidFill>
                  <a:srgbClr val="000000"/>
                </a:solidFill>
              </a:rPr>
              <a:t>Гармоническое колебание</a:t>
            </a:r>
          </a:p>
        </p:txBody>
      </p:sp>
      <p:pic>
        <p:nvPicPr>
          <p:cNvPr id="69636" name="Рисунок 4" descr="im11.gif"/>
          <p:cNvPicPr>
            <a:picLocks noChangeAspect="1"/>
          </p:cNvPicPr>
          <p:nvPr/>
        </p:nvPicPr>
        <p:blipFill>
          <a:blip r:embed="rId2"/>
          <a:srcRect/>
          <a:stretch>
            <a:fillRect/>
          </a:stretch>
        </p:blipFill>
        <p:spPr bwMode="auto">
          <a:xfrm>
            <a:off x="428625" y="3429000"/>
            <a:ext cx="4826000" cy="2714625"/>
          </a:xfrm>
          <a:prstGeom prst="rect">
            <a:avLst/>
          </a:prstGeom>
          <a:noFill/>
          <a:ln w="9525">
            <a:noFill/>
            <a:miter lim="800000"/>
            <a:headEnd/>
            <a:tailEnd/>
          </a:ln>
        </p:spPr>
      </p:pic>
      <p:pic>
        <p:nvPicPr>
          <p:cNvPr id="69637" name="Рисунок 5" descr="im12.gif"/>
          <p:cNvPicPr>
            <a:picLocks noChangeAspect="1"/>
          </p:cNvPicPr>
          <p:nvPr/>
        </p:nvPicPr>
        <p:blipFill>
          <a:blip r:embed="rId3"/>
          <a:srcRect/>
          <a:stretch>
            <a:fillRect/>
          </a:stretch>
        </p:blipFill>
        <p:spPr bwMode="auto">
          <a:xfrm>
            <a:off x="5857875" y="3143250"/>
            <a:ext cx="2928938"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Прямоугольник 2"/>
          <p:cNvSpPr>
            <a:spLocks noChangeArrowheads="1"/>
          </p:cNvSpPr>
          <p:nvPr/>
        </p:nvSpPr>
        <p:spPr bwMode="auto">
          <a:xfrm>
            <a:off x="642938" y="142875"/>
            <a:ext cx="8358187" cy="1200150"/>
          </a:xfrm>
          <a:prstGeom prst="rect">
            <a:avLst/>
          </a:prstGeom>
          <a:noFill/>
          <a:ln w="9525">
            <a:noFill/>
            <a:miter lim="800000"/>
            <a:headEnd/>
            <a:tailEnd/>
          </a:ln>
        </p:spPr>
        <p:txBody>
          <a:bodyPr>
            <a:spAutoFit/>
          </a:bodyPr>
          <a:lstStyle/>
          <a:p>
            <a:pPr algn="l"/>
            <a:r>
              <a:rPr lang="ru-RU" sz="2400"/>
              <a:t>Графиком гармонического колебания является синусоида. По графику колебаний можно определить все характеристики колебательного движения.</a:t>
            </a:r>
          </a:p>
        </p:txBody>
      </p:sp>
      <p:pic>
        <p:nvPicPr>
          <p:cNvPr id="70659" name="Picture 2"/>
          <p:cNvPicPr>
            <a:picLocks noChangeAspect="1" noChangeArrowheads="1"/>
          </p:cNvPicPr>
          <p:nvPr/>
        </p:nvPicPr>
        <p:blipFill>
          <a:blip r:embed="rId2"/>
          <a:srcRect/>
          <a:stretch>
            <a:fillRect/>
          </a:stretch>
        </p:blipFill>
        <p:spPr bwMode="auto">
          <a:xfrm>
            <a:off x="0" y="1928813"/>
            <a:ext cx="9215438"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785813" y="214313"/>
            <a:ext cx="7696200" cy="1143000"/>
          </a:xfrm>
        </p:spPr>
        <p:txBody>
          <a:bodyPr rtlCol="0">
            <a:normAutofit fontScale="90000"/>
          </a:bodyPr>
          <a:lstStyle/>
          <a:p>
            <a:pPr eaLnBrk="1" fontAlgn="auto" hangingPunct="1">
              <a:spcAft>
                <a:spcPts val="0"/>
              </a:spcAft>
              <a:defRPr/>
            </a:pPr>
            <a:r>
              <a:rPr lang="ru-RU" dirty="0" smtClean="0"/>
              <a:t>Уравнение гармонических колебаний</a:t>
            </a:r>
          </a:p>
        </p:txBody>
      </p:sp>
      <p:sp>
        <p:nvSpPr>
          <p:cNvPr id="8199" name="Rectangle 10"/>
          <p:cNvSpPr>
            <a:spLocks noChangeArrowheads="1"/>
          </p:cNvSpPr>
          <p:nvPr/>
        </p:nvSpPr>
        <p:spPr bwMode="auto">
          <a:xfrm>
            <a:off x="928688" y="3857625"/>
            <a:ext cx="8929687" cy="795338"/>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400">
                <a:latin typeface="Times New Roman" pitchFamily="18" charset="0"/>
                <a:cs typeface="Times New Roman" pitchFamily="18" charset="0"/>
              </a:rPr>
              <a:t>ω – циклическая частота</a:t>
            </a:r>
          </a:p>
          <a:p>
            <a:pPr algn="l">
              <a:spcBef>
                <a:spcPct val="20000"/>
              </a:spcBef>
              <a:buClr>
                <a:schemeClr val="bg2"/>
              </a:buClr>
              <a:buSzPct val="70000"/>
            </a:pPr>
            <a:r>
              <a:rPr lang="ru-RU" sz="2400">
                <a:latin typeface="Times New Roman" pitchFamily="18" charset="0"/>
                <a:cs typeface="Times New Roman" pitchFamily="18" charset="0"/>
              </a:rPr>
              <a:t>ω=(ω</a:t>
            </a:r>
            <a:r>
              <a:rPr lang="ru-RU" sz="2400" i="1">
                <a:latin typeface="Times New Roman" pitchFamily="18" charset="0"/>
                <a:cs typeface="Times New Roman" pitchFamily="18" charset="0"/>
              </a:rPr>
              <a:t>t</a:t>
            </a:r>
            <a:r>
              <a:rPr lang="ru-RU" sz="2400">
                <a:latin typeface="Times New Roman" pitchFamily="18" charset="0"/>
                <a:cs typeface="Times New Roman" pitchFamily="18" charset="0"/>
              </a:rPr>
              <a:t> + φ</a:t>
            </a:r>
            <a:r>
              <a:rPr lang="ru-RU" sz="2400" baseline="-25000">
                <a:latin typeface="Times New Roman" pitchFamily="18" charset="0"/>
                <a:cs typeface="Times New Roman" pitchFamily="18" charset="0"/>
              </a:rPr>
              <a:t>0</a:t>
            </a:r>
            <a:r>
              <a:rPr lang="ru-RU" sz="2400">
                <a:latin typeface="Times New Roman" pitchFamily="18" charset="0"/>
                <a:cs typeface="Times New Roman" pitchFamily="18" charset="0"/>
              </a:rPr>
              <a:t>)</a:t>
            </a:r>
            <a:r>
              <a:rPr lang="en-US" sz="2400">
                <a:latin typeface="Antique Olive" pitchFamily="34" charset="0"/>
                <a:cs typeface="Times New Roman" pitchFamily="18" charset="0"/>
              </a:rPr>
              <a:t>’ </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скорость изменения фазы с течением времени </a:t>
            </a:r>
          </a:p>
          <a:p>
            <a:pPr algn="l">
              <a:spcBef>
                <a:spcPct val="20000"/>
              </a:spcBef>
              <a:buClr>
                <a:schemeClr val="bg2"/>
              </a:buClr>
              <a:buSzPct val="70000"/>
              <a:buFont typeface="Wingdings" pitchFamily="2" charset="2"/>
              <a:buNone/>
            </a:pPr>
            <a:endParaRPr lang="el-GR" sz="2400" i="1">
              <a:cs typeface="Arial" charset="0"/>
            </a:endParaRPr>
          </a:p>
        </p:txBody>
      </p:sp>
      <p:sp>
        <p:nvSpPr>
          <p:cNvPr id="8200" name="Rectangle 6"/>
          <p:cNvSpPr>
            <a:spLocks noChangeArrowheads="1"/>
          </p:cNvSpPr>
          <p:nvPr/>
        </p:nvSpPr>
        <p:spPr bwMode="auto">
          <a:xfrm>
            <a:off x="1857375" y="3071813"/>
            <a:ext cx="3214688" cy="433387"/>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i="1"/>
              <a:t>амплитуда колебаний (А)</a:t>
            </a:r>
            <a:endParaRPr lang="ru-RU" sz="2700"/>
          </a:p>
        </p:txBody>
      </p:sp>
      <p:sp>
        <p:nvSpPr>
          <p:cNvPr id="8201" name="Rectangle 5"/>
          <p:cNvSpPr>
            <a:spLocks noChangeArrowheads="1"/>
          </p:cNvSpPr>
          <p:nvPr/>
        </p:nvSpPr>
        <p:spPr bwMode="auto">
          <a:xfrm>
            <a:off x="3357563" y="1500188"/>
            <a:ext cx="4464050"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 φ</a:t>
            </a:r>
            <a:r>
              <a:rPr lang="ru-RU" sz="3600" baseline="-25000">
                <a:latin typeface="Times New Roman" pitchFamily="18" charset="0"/>
                <a:cs typeface="Times New Roman" pitchFamily="18" charset="0"/>
              </a:rPr>
              <a:t>0</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8202" name="Line 17"/>
          <p:cNvSpPr>
            <a:spLocks noChangeShapeType="1"/>
          </p:cNvSpPr>
          <p:nvPr/>
        </p:nvSpPr>
        <p:spPr bwMode="auto">
          <a:xfrm>
            <a:off x="857250" y="2857500"/>
            <a:ext cx="7631113" cy="0"/>
          </a:xfrm>
          <a:prstGeom prst="line">
            <a:avLst/>
          </a:prstGeom>
          <a:noFill/>
          <a:ln w="28575" cap="sq">
            <a:solidFill>
              <a:schemeClr val="bg1"/>
            </a:solidFill>
            <a:round/>
            <a:headEnd/>
            <a:tailEnd/>
          </a:ln>
        </p:spPr>
        <p:txBody>
          <a:bodyPr/>
          <a:lstStyle/>
          <a:p>
            <a:endParaRPr lang="ru-RU"/>
          </a:p>
        </p:txBody>
      </p:sp>
      <p:sp>
        <p:nvSpPr>
          <p:cNvPr id="8203" name="Line 23"/>
          <p:cNvSpPr>
            <a:spLocks noChangeShapeType="1"/>
          </p:cNvSpPr>
          <p:nvPr/>
        </p:nvSpPr>
        <p:spPr bwMode="auto">
          <a:xfrm>
            <a:off x="1541463" y="5792788"/>
            <a:ext cx="7631112" cy="0"/>
          </a:xfrm>
          <a:prstGeom prst="line">
            <a:avLst/>
          </a:prstGeom>
          <a:noFill/>
          <a:ln w="28575" cap="sq">
            <a:solidFill>
              <a:schemeClr val="bg1"/>
            </a:solidFill>
            <a:round/>
            <a:headEnd/>
            <a:tailEnd/>
          </a:ln>
        </p:spPr>
        <p:txBody>
          <a:bodyPr/>
          <a:lstStyle/>
          <a:p>
            <a:endParaRPr lang="ru-RU"/>
          </a:p>
        </p:txBody>
      </p:sp>
      <p:sp>
        <p:nvSpPr>
          <p:cNvPr id="8204" name="Line 32"/>
          <p:cNvSpPr>
            <a:spLocks noChangeShapeType="1"/>
          </p:cNvSpPr>
          <p:nvPr/>
        </p:nvSpPr>
        <p:spPr bwMode="auto">
          <a:xfrm>
            <a:off x="4643438" y="3573463"/>
            <a:ext cx="3814762" cy="0"/>
          </a:xfrm>
          <a:prstGeom prst="line">
            <a:avLst/>
          </a:prstGeom>
          <a:noFill/>
          <a:ln w="12700">
            <a:solidFill>
              <a:schemeClr val="bg1"/>
            </a:solidFill>
            <a:round/>
            <a:headEnd/>
            <a:tailEnd/>
          </a:ln>
        </p:spPr>
        <p:txBody>
          <a:bodyPr/>
          <a:lstStyle/>
          <a:p>
            <a:endParaRPr lang="ru-RU"/>
          </a:p>
        </p:txBody>
      </p:sp>
      <p:sp>
        <p:nvSpPr>
          <p:cNvPr id="8205" name="Line 34"/>
          <p:cNvSpPr>
            <a:spLocks noChangeShapeType="1"/>
          </p:cNvSpPr>
          <p:nvPr/>
        </p:nvSpPr>
        <p:spPr bwMode="auto">
          <a:xfrm>
            <a:off x="5357813" y="3857625"/>
            <a:ext cx="3814762" cy="0"/>
          </a:xfrm>
          <a:prstGeom prst="line">
            <a:avLst/>
          </a:prstGeom>
          <a:noFill/>
          <a:ln w="12700">
            <a:solidFill>
              <a:schemeClr val="bg1"/>
            </a:solidFill>
            <a:round/>
            <a:headEnd/>
            <a:tailEnd/>
          </a:ln>
        </p:spPr>
        <p:txBody>
          <a:bodyPr/>
          <a:lstStyle/>
          <a:p>
            <a:endParaRPr lang="ru-RU"/>
          </a:p>
        </p:txBody>
      </p:sp>
      <p:graphicFrame>
        <p:nvGraphicFramePr>
          <p:cNvPr id="8194" name="Object 4"/>
          <p:cNvGraphicFramePr>
            <a:graphicFrameLocks noChangeAspect="1"/>
          </p:cNvGraphicFramePr>
          <p:nvPr/>
        </p:nvGraphicFramePr>
        <p:xfrm>
          <a:off x="1071563" y="5072063"/>
          <a:ext cx="444500" cy="306387"/>
        </p:xfrm>
        <a:graphic>
          <a:graphicData uri="http://schemas.openxmlformats.org/presentationml/2006/ole">
            <p:oleObj spid="_x0000_s8194" name="Формула" r:id="rId4" imgW="126720" imgH="139680" progId="Equation.3">
              <p:embed/>
            </p:oleObj>
          </a:graphicData>
        </a:graphic>
      </p:graphicFrame>
      <p:sp>
        <p:nvSpPr>
          <p:cNvPr id="8206" name="TextBox 20"/>
          <p:cNvSpPr txBox="1">
            <a:spLocks noChangeArrowheads="1"/>
          </p:cNvSpPr>
          <p:nvPr/>
        </p:nvSpPr>
        <p:spPr bwMode="auto">
          <a:xfrm>
            <a:off x="1357313" y="5000625"/>
            <a:ext cx="5715000" cy="369888"/>
          </a:xfrm>
          <a:prstGeom prst="rect">
            <a:avLst/>
          </a:prstGeom>
          <a:noFill/>
          <a:ln w="9525">
            <a:noFill/>
            <a:miter lim="800000"/>
            <a:headEnd/>
            <a:tailEnd/>
          </a:ln>
        </p:spPr>
        <p:txBody>
          <a:bodyPr>
            <a:spAutoFit/>
          </a:bodyPr>
          <a:lstStyle/>
          <a:p>
            <a:pPr algn="l"/>
            <a:r>
              <a:rPr lang="ru-RU"/>
              <a:t>- частота колебаний за 1 секунду </a:t>
            </a:r>
            <a:r>
              <a:rPr lang="en-US"/>
              <a:t>(</a:t>
            </a:r>
            <a:r>
              <a:rPr lang="ru-RU"/>
              <a:t>Гц</a:t>
            </a:r>
            <a:r>
              <a:rPr lang="en-US"/>
              <a:t>)</a:t>
            </a:r>
            <a:endParaRPr lang="ru-RU"/>
          </a:p>
        </p:txBody>
      </p:sp>
      <p:graphicFrame>
        <p:nvGraphicFramePr>
          <p:cNvPr id="8195" name="Object 6"/>
          <p:cNvGraphicFramePr>
            <a:graphicFrameLocks noChangeAspect="1"/>
          </p:cNvGraphicFramePr>
          <p:nvPr/>
        </p:nvGraphicFramePr>
        <p:xfrm>
          <a:off x="1171575" y="5657850"/>
          <a:ext cx="889000" cy="863600"/>
        </p:xfrm>
        <a:graphic>
          <a:graphicData uri="http://schemas.openxmlformats.org/presentationml/2006/ole">
            <p:oleObj spid="_x0000_s8195" name="Формула" r:id="rId5" imgW="406080" imgH="393480" progId="Equation.3">
              <p:embed/>
            </p:oleObj>
          </a:graphicData>
        </a:graphic>
      </p:graphicFrame>
      <p:graphicFrame>
        <p:nvGraphicFramePr>
          <p:cNvPr id="8196" name="Object 7"/>
          <p:cNvGraphicFramePr>
            <a:graphicFrameLocks noChangeAspect="1"/>
          </p:cNvGraphicFramePr>
          <p:nvPr/>
        </p:nvGraphicFramePr>
        <p:xfrm>
          <a:off x="2386013" y="5659438"/>
          <a:ext cx="1055687" cy="862012"/>
        </p:xfrm>
        <a:graphic>
          <a:graphicData uri="http://schemas.openxmlformats.org/presentationml/2006/ole">
            <p:oleObj spid="_x0000_s8196" name="Формула" r:id="rId6" imgW="482400" imgH="393480" progId="Equation.3">
              <p:embed/>
            </p:oleObj>
          </a:graphicData>
        </a:graphic>
      </p:graphicFrame>
      <p:sp>
        <p:nvSpPr>
          <p:cNvPr id="8207" name="TextBox 20"/>
          <p:cNvSpPr txBox="1">
            <a:spLocks noChangeArrowheads="1"/>
          </p:cNvSpPr>
          <p:nvPr/>
        </p:nvSpPr>
        <p:spPr bwMode="auto">
          <a:xfrm>
            <a:off x="285750" y="1785938"/>
            <a:ext cx="3071813" cy="1200150"/>
          </a:xfrm>
          <a:prstGeom prst="rect">
            <a:avLst/>
          </a:prstGeom>
          <a:noFill/>
          <a:ln w="9525">
            <a:noFill/>
            <a:miter lim="800000"/>
            <a:headEnd/>
            <a:tailEnd/>
          </a:ln>
        </p:spPr>
        <p:txBody>
          <a:bodyPr>
            <a:spAutoFit/>
          </a:bodyPr>
          <a:lstStyle/>
          <a:p>
            <a:r>
              <a:rPr lang="ru-RU"/>
              <a:t>колеблющаяся величина(координата точки, сила тока, напряженность поля и др.)</a:t>
            </a:r>
          </a:p>
        </p:txBody>
      </p:sp>
      <p:sp>
        <p:nvSpPr>
          <p:cNvPr id="8208" name="Rectangle 6"/>
          <p:cNvSpPr>
            <a:spLocks noChangeArrowheads="1"/>
          </p:cNvSpPr>
          <p:nvPr/>
        </p:nvSpPr>
        <p:spPr bwMode="auto">
          <a:xfrm>
            <a:off x="4357688" y="2214563"/>
            <a:ext cx="2428875" cy="857250"/>
          </a:xfrm>
          <a:prstGeom prst="rect">
            <a:avLst/>
          </a:prstGeom>
          <a:noFill/>
          <a:ln w="9525">
            <a:noFill/>
            <a:miter lim="800000"/>
            <a:headEnd/>
            <a:tailEnd/>
          </a:ln>
        </p:spPr>
        <p:txBody>
          <a:bodyPr/>
          <a:lstStyle/>
          <a:p>
            <a:pPr algn="l">
              <a:lnSpc>
                <a:spcPct val="80000"/>
              </a:lnSpc>
              <a:buClr>
                <a:schemeClr val="bg2"/>
              </a:buClr>
              <a:buSzPct val="70000"/>
              <a:buFont typeface="Wingdings" pitchFamily="2" charset="2"/>
              <a:buNone/>
            </a:pPr>
            <a:r>
              <a:rPr lang="ru-RU" i="1"/>
              <a:t>фаза колебаний в</a:t>
            </a:r>
            <a:r>
              <a:rPr lang="en-US" i="1"/>
              <a:t> </a:t>
            </a:r>
            <a:r>
              <a:rPr lang="ru-RU" i="1"/>
              <a:t>данный момент </a:t>
            </a:r>
            <a:r>
              <a:rPr lang="en-US" i="1"/>
              <a:t>t </a:t>
            </a:r>
            <a:r>
              <a:rPr lang="ru-RU" i="1"/>
              <a:t>(аргумент функции </a:t>
            </a:r>
            <a:r>
              <a:rPr lang="en-US" i="1"/>
              <a:t>sin </a:t>
            </a:r>
            <a:r>
              <a:rPr lang="ru-RU" i="1"/>
              <a:t>или </a:t>
            </a:r>
            <a:r>
              <a:rPr lang="en-US" i="1"/>
              <a:t>cos)</a:t>
            </a:r>
            <a:endParaRPr lang="ru-RU" i="1"/>
          </a:p>
        </p:txBody>
      </p:sp>
      <p:sp>
        <p:nvSpPr>
          <p:cNvPr id="8209" name="Rectangle 6"/>
          <p:cNvSpPr>
            <a:spLocks noChangeArrowheads="1"/>
          </p:cNvSpPr>
          <p:nvPr/>
        </p:nvSpPr>
        <p:spPr bwMode="auto">
          <a:xfrm>
            <a:off x="6500813" y="2928938"/>
            <a:ext cx="2428875" cy="785812"/>
          </a:xfrm>
          <a:prstGeom prst="rect">
            <a:avLst/>
          </a:prstGeom>
          <a:noFill/>
          <a:ln w="9525">
            <a:noFill/>
            <a:miter lim="800000"/>
            <a:headEnd/>
            <a:tailEnd/>
          </a:ln>
        </p:spPr>
        <p:txBody>
          <a:bodyPr/>
          <a:lstStyle/>
          <a:p>
            <a:pPr algn="l">
              <a:lnSpc>
                <a:spcPct val="80000"/>
              </a:lnSpc>
              <a:buClr>
                <a:schemeClr val="bg2"/>
              </a:buClr>
              <a:buSzPct val="70000"/>
              <a:buFont typeface="Wingdings" pitchFamily="2" charset="2"/>
              <a:buNone/>
            </a:pPr>
            <a:r>
              <a:rPr lang="en-US" i="1"/>
              <a:t> </a:t>
            </a:r>
            <a:r>
              <a:rPr lang="ru-RU" i="1"/>
              <a:t>начальная фаза колебаний (значение фазы в момент </a:t>
            </a:r>
            <a:r>
              <a:rPr lang="en-US" i="1"/>
              <a:t>t=0)</a:t>
            </a:r>
            <a:endParaRPr lang="ru-RU" i="1"/>
          </a:p>
        </p:txBody>
      </p:sp>
      <p:graphicFrame>
        <p:nvGraphicFramePr>
          <p:cNvPr id="8197" name="Object 11"/>
          <p:cNvGraphicFramePr>
            <a:graphicFrameLocks noChangeAspect="1"/>
          </p:cNvGraphicFramePr>
          <p:nvPr/>
        </p:nvGraphicFramePr>
        <p:xfrm>
          <a:off x="3743325" y="5572125"/>
          <a:ext cx="2114550" cy="949325"/>
        </p:xfrm>
        <a:graphic>
          <a:graphicData uri="http://schemas.openxmlformats.org/presentationml/2006/ole">
            <p:oleObj spid="_x0000_s8197" name="Формула" r:id="rId7" imgW="876240" imgH="393480" progId="Equation.3">
              <p:embed/>
            </p:oleObj>
          </a:graphicData>
        </a:graphic>
      </p:graphicFrame>
      <p:cxnSp>
        <p:nvCxnSpPr>
          <p:cNvPr id="19" name="Прямая со стрелкой 18"/>
          <p:cNvCxnSpPr>
            <a:endCxn id="8201" idx="1"/>
          </p:cNvCxnSpPr>
          <p:nvPr/>
        </p:nvCxnSpPr>
        <p:spPr>
          <a:xfrm flipV="1">
            <a:off x="2643188" y="1928813"/>
            <a:ext cx="71437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8208" idx="0"/>
          </p:cNvCxnSpPr>
          <p:nvPr/>
        </p:nvCxnSpPr>
        <p:spPr>
          <a:xfrm rot="5400000" flipH="1" flipV="1">
            <a:off x="5607844" y="2107406"/>
            <a:ext cx="7143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5429250" y="1571625"/>
            <a:ext cx="1357313" cy="642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cxnSp>
        <p:nvCxnSpPr>
          <p:cNvPr id="25" name="Прямая со стрелкой 24"/>
          <p:cNvCxnSpPr/>
          <p:nvPr/>
        </p:nvCxnSpPr>
        <p:spPr>
          <a:xfrm rot="10800000">
            <a:off x="6500813" y="2000250"/>
            <a:ext cx="1214437"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200" idx="0"/>
          </p:cNvCxnSpPr>
          <p:nvPr/>
        </p:nvCxnSpPr>
        <p:spPr>
          <a:xfrm rot="5400000" flipH="1" flipV="1">
            <a:off x="3304381" y="2161382"/>
            <a:ext cx="1071563" cy="74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ru-RU" smtClean="0"/>
              <a:t>Давайте вспомним</a:t>
            </a:r>
          </a:p>
        </p:txBody>
      </p:sp>
      <p:sp>
        <p:nvSpPr>
          <p:cNvPr id="165891" name="Rectangle 3"/>
          <p:cNvSpPr>
            <a:spLocks noGrp="1" noChangeArrowheads="1"/>
          </p:cNvSpPr>
          <p:nvPr>
            <p:ph type="body" sz="half" idx="1"/>
          </p:nvPr>
        </p:nvSpPr>
        <p:spPr>
          <a:xfrm>
            <a:off x="762000" y="1905000"/>
            <a:ext cx="7986713" cy="1884363"/>
          </a:xfrm>
        </p:spPr>
        <p:txBody>
          <a:bodyPr/>
          <a:lstStyle/>
          <a:p>
            <a:pPr eaLnBrk="1" hangingPunct="1">
              <a:lnSpc>
                <a:spcPct val="90000"/>
              </a:lnSpc>
              <a:buFont typeface="Wingdings" pitchFamily="2" charset="2"/>
              <a:buNone/>
            </a:pPr>
            <a:r>
              <a:rPr lang="ru-RU" smtClean="0"/>
              <a:t>Амплитуда- …</a:t>
            </a:r>
          </a:p>
          <a:p>
            <a:pPr eaLnBrk="1" hangingPunct="1">
              <a:lnSpc>
                <a:spcPct val="90000"/>
              </a:lnSpc>
              <a:buFont typeface="Wingdings" pitchFamily="2" charset="2"/>
              <a:buNone/>
            </a:pPr>
            <a:r>
              <a:rPr lang="ru-RU" smtClean="0"/>
              <a:t>   максимальное отклонение тела от положения равновесия.</a:t>
            </a:r>
          </a:p>
        </p:txBody>
      </p:sp>
      <p:graphicFrame>
        <p:nvGraphicFramePr>
          <p:cNvPr id="9218" name="Object 4"/>
          <p:cNvGraphicFramePr>
            <a:graphicFrameLocks/>
          </p:cNvGraphicFramePr>
          <p:nvPr>
            <p:ph sz="quarter" idx="2"/>
          </p:nvPr>
        </p:nvGraphicFramePr>
        <p:xfrm>
          <a:off x="755650" y="3933825"/>
          <a:ext cx="3590925" cy="1868488"/>
        </p:xfrm>
        <a:graphic>
          <a:graphicData uri="http://schemas.openxmlformats.org/presentationml/2006/ole">
            <p:oleObj spid="_x0000_s9218" name="Рисунок" r:id="rId3" imgW="3591000" imgH="1868040" progId="Word.Picture.8">
              <p:embed/>
            </p:oleObj>
          </a:graphicData>
        </a:graphic>
      </p:graphicFrame>
      <p:sp>
        <p:nvSpPr>
          <p:cNvPr id="165893" name="Line 5"/>
          <p:cNvSpPr>
            <a:spLocks noChangeShapeType="1"/>
          </p:cNvSpPr>
          <p:nvPr/>
        </p:nvSpPr>
        <p:spPr bwMode="auto">
          <a:xfrm flipV="1">
            <a:off x="1258888" y="4221163"/>
            <a:ext cx="0" cy="720725"/>
          </a:xfrm>
          <a:prstGeom prst="line">
            <a:avLst/>
          </a:prstGeom>
          <a:noFill/>
          <a:ln w="57150">
            <a:solidFill>
              <a:schemeClr val="folHlink"/>
            </a:solidFill>
            <a:round/>
            <a:headEnd/>
            <a:tailEnd/>
          </a:ln>
        </p:spPr>
        <p:txBody>
          <a:bodyPr/>
          <a:lstStyle/>
          <a:p>
            <a:endParaRPr lang="ru-RU"/>
          </a:p>
        </p:txBody>
      </p:sp>
      <p:sp>
        <p:nvSpPr>
          <p:cNvPr id="165894" name="Line 6"/>
          <p:cNvSpPr>
            <a:spLocks noChangeShapeType="1"/>
          </p:cNvSpPr>
          <p:nvPr/>
        </p:nvSpPr>
        <p:spPr bwMode="auto">
          <a:xfrm flipV="1">
            <a:off x="3059113" y="4221163"/>
            <a:ext cx="0" cy="720725"/>
          </a:xfrm>
          <a:prstGeom prst="line">
            <a:avLst/>
          </a:prstGeom>
          <a:noFill/>
          <a:ln w="57150">
            <a:solidFill>
              <a:schemeClr val="folHlink"/>
            </a:solidFill>
            <a:round/>
            <a:headEnd/>
            <a:tailEnd/>
          </a:ln>
        </p:spPr>
        <p:txBody>
          <a:bodyPr/>
          <a:lstStyle/>
          <a:p>
            <a:endParaRPr lang="ru-RU"/>
          </a:p>
        </p:txBody>
      </p:sp>
      <p:sp>
        <p:nvSpPr>
          <p:cNvPr id="165897" name="Line 9"/>
          <p:cNvSpPr>
            <a:spLocks noChangeShapeType="1"/>
          </p:cNvSpPr>
          <p:nvPr/>
        </p:nvSpPr>
        <p:spPr bwMode="auto">
          <a:xfrm flipV="1">
            <a:off x="2195513" y="4941888"/>
            <a:ext cx="0" cy="720725"/>
          </a:xfrm>
          <a:prstGeom prst="line">
            <a:avLst/>
          </a:prstGeom>
          <a:noFill/>
          <a:ln w="57150">
            <a:solidFill>
              <a:schemeClr val="folHlink"/>
            </a:solidFill>
            <a:round/>
            <a:headEnd/>
            <a:tailEnd/>
          </a:ln>
        </p:spPr>
        <p:txBody>
          <a:bodyPr/>
          <a:lstStyle/>
          <a:p>
            <a:endParaRPr lang="ru-RU"/>
          </a:p>
        </p:txBody>
      </p:sp>
      <p:sp>
        <p:nvSpPr>
          <p:cNvPr id="165899" name="Rectangle 11"/>
          <p:cNvSpPr>
            <a:spLocks noChangeArrowheads="1"/>
          </p:cNvSpPr>
          <p:nvPr/>
        </p:nvSpPr>
        <p:spPr bwMode="auto">
          <a:xfrm>
            <a:off x="5076825" y="4000500"/>
            <a:ext cx="3381375" cy="194310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endParaRPr lang="ru-RU" sz="2700"/>
          </a:p>
          <a:p>
            <a:pPr>
              <a:spcBef>
                <a:spcPct val="20000"/>
              </a:spcBef>
              <a:buClr>
                <a:schemeClr val="bg2"/>
              </a:buClr>
              <a:buSzPct val="70000"/>
              <a:buFont typeface="Wingdings" pitchFamily="2" charset="2"/>
              <a:buNone/>
            </a:pPr>
            <a:r>
              <a:rPr lang="ru-RU" sz="3600"/>
              <a:t>Х</a:t>
            </a:r>
            <a:r>
              <a:rPr lang="en-US" sz="3600" baseline="-25000"/>
              <a:t>max</a:t>
            </a:r>
            <a:r>
              <a:rPr lang="ru-RU" sz="3600"/>
              <a:t>=0,2 см</a:t>
            </a:r>
          </a:p>
        </p:txBody>
      </p:sp>
      <p:pic>
        <p:nvPicPr>
          <p:cNvPr id="9225" name="Рисунок 8" descr="AC_wave_Positive_direction.gif"/>
          <p:cNvPicPr>
            <a:picLocks noChangeAspect="1"/>
          </p:cNvPicPr>
          <p:nvPr/>
        </p:nvPicPr>
        <p:blipFill>
          <a:blip r:embed="rId4"/>
          <a:srcRect/>
          <a:stretch>
            <a:fillRect/>
          </a:stretch>
        </p:blipFill>
        <p:spPr bwMode="auto">
          <a:xfrm>
            <a:off x="571500" y="428625"/>
            <a:ext cx="1143000" cy="1162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 calcmode="lin" valueType="num">
                                      <p:cBhvr>
                                        <p:cTn id="12" dur="1000" fill="hold"/>
                                        <p:tgtEl>
                                          <p:spTgt spid="16589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6589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658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65891">
                                            <p:txEl>
                                              <p:pRg st="1" end="1"/>
                                            </p:txEl>
                                          </p:spTgt>
                                        </p:tgtEl>
                                        <p:attrNameLst>
                                          <p:attrName>style.visibility</p:attrName>
                                        </p:attrNameLst>
                                      </p:cBhvr>
                                      <p:to>
                                        <p:strVal val="visible"/>
                                      </p:to>
                                    </p:set>
                                    <p:anim calcmode="lin" valueType="num">
                                      <p:cBhvr>
                                        <p:cTn id="19" dur="1000" fill="hold"/>
                                        <p:tgtEl>
                                          <p:spTgt spid="165891">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658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6589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1" presetClass="entr" presetSubtype="0" repeatCount="indefinite" fill="hold" grpId="0" nodeType="clickEffect">
                                  <p:stCondLst>
                                    <p:cond delay="0"/>
                                  </p:stCondLst>
                                  <p:endCondLst>
                                    <p:cond evt="onNext" delay="0">
                                      <p:tgtEl>
                                        <p:sldTgt/>
                                      </p:tgtEl>
                                    </p:cond>
                                  </p:endCondLst>
                                  <p:childTnLst>
                                    <p:set>
                                      <p:cBhvr>
                                        <p:cTn id="25" dur="2000">
                                          <p:stCondLst>
                                            <p:cond delay="0"/>
                                          </p:stCondLst>
                                        </p:cTn>
                                        <p:tgtEl>
                                          <p:spTgt spid="165893"/>
                                        </p:tgtEl>
                                        <p:attrNameLst>
                                          <p:attrName>style.visibility</p:attrName>
                                        </p:attrNameLst>
                                      </p:cBhvr>
                                      <p:to>
                                        <p:strVal val="visible"/>
                                      </p:to>
                                    </p:set>
                                  </p:childTnLst>
                                </p:cTn>
                              </p:par>
                              <p:par>
                                <p:cTn id="26" presetID="11" presetClass="entr" presetSubtype="0" repeatCount="10000" fill="hold" grpId="0" nodeType="withEffect">
                                  <p:stCondLst>
                                    <p:cond delay="0"/>
                                  </p:stCondLst>
                                  <p:childTnLst>
                                    <p:set>
                                      <p:cBhvr>
                                        <p:cTn id="27" dur="2000">
                                          <p:stCondLst>
                                            <p:cond delay="0"/>
                                          </p:stCondLst>
                                        </p:cTn>
                                        <p:tgtEl>
                                          <p:spTgt spid="165894"/>
                                        </p:tgtEl>
                                        <p:attrNameLst>
                                          <p:attrName>style.visibility</p:attrName>
                                        </p:attrNameLst>
                                      </p:cBhvr>
                                      <p:to>
                                        <p:strVal val="visible"/>
                                      </p:to>
                                    </p:set>
                                  </p:childTnLst>
                                </p:cTn>
                              </p:par>
                              <p:par>
                                <p:cTn id="28" presetID="11" presetClass="entr" presetSubtype="0" repeatCount="10000" fill="hold" grpId="0" nodeType="withEffect">
                                  <p:stCondLst>
                                    <p:cond delay="0"/>
                                  </p:stCondLst>
                                  <p:childTnLst>
                                    <p:set>
                                      <p:cBhvr>
                                        <p:cTn id="29" dur="2000">
                                          <p:stCondLst>
                                            <p:cond delay="0"/>
                                          </p:stCondLst>
                                        </p:cTn>
                                        <p:tgtEl>
                                          <p:spTgt spid="16589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65899"/>
                                        </p:tgtEl>
                                        <p:attrNameLst>
                                          <p:attrName>style.visibility</p:attrName>
                                        </p:attrNameLst>
                                      </p:cBhvr>
                                      <p:to>
                                        <p:strVal val="visible"/>
                                      </p:to>
                                    </p:set>
                                    <p:anim calcmode="lin" valueType="num">
                                      <p:cBhvr>
                                        <p:cTn id="34" dur="1000" fill="hold"/>
                                        <p:tgtEl>
                                          <p:spTgt spid="165899"/>
                                        </p:tgtEl>
                                        <p:attrNameLst>
                                          <p:attrName>ppt_w</p:attrName>
                                        </p:attrNameLst>
                                      </p:cBhvr>
                                      <p:tavLst>
                                        <p:tav tm="0">
                                          <p:val>
                                            <p:strVal val="#ppt_w*0.70"/>
                                          </p:val>
                                        </p:tav>
                                        <p:tav tm="100000">
                                          <p:val>
                                            <p:strVal val="#ppt_w"/>
                                          </p:val>
                                        </p:tav>
                                      </p:tavLst>
                                    </p:anim>
                                    <p:anim calcmode="lin" valueType="num">
                                      <p:cBhvr>
                                        <p:cTn id="35" dur="1000" fill="hold"/>
                                        <p:tgtEl>
                                          <p:spTgt spid="165899"/>
                                        </p:tgtEl>
                                        <p:attrNameLst>
                                          <p:attrName>ppt_h</p:attrName>
                                        </p:attrNameLst>
                                      </p:cBhvr>
                                      <p:tavLst>
                                        <p:tav tm="0">
                                          <p:val>
                                            <p:strVal val="#ppt_h"/>
                                          </p:val>
                                        </p:tav>
                                        <p:tav tm="100000">
                                          <p:val>
                                            <p:strVal val="#ppt_h"/>
                                          </p:val>
                                        </p:tav>
                                      </p:tavLst>
                                    </p:anim>
                                    <p:animEffect transition="in" filter="fade">
                                      <p:cBhvr>
                                        <p:cTn id="36" dur="1000"/>
                                        <p:tgtEl>
                                          <p:spTgt spid="165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P spid="165893" grpId="0" animBg="1"/>
      <p:bldP spid="165894" grpId="0" animBg="1"/>
      <p:bldP spid="165897" grpId="0" animBg="1"/>
      <p:bldP spid="1658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p:txBody>
          <a:bodyPr/>
          <a:lstStyle/>
          <a:p>
            <a:pPr eaLnBrk="1" hangingPunct="1"/>
            <a:r>
              <a:rPr lang="ru-RU" smtClean="0"/>
              <a:t>Давайте вспомним</a:t>
            </a:r>
          </a:p>
        </p:txBody>
      </p:sp>
      <p:sp>
        <p:nvSpPr>
          <p:cNvPr id="174085" name="Rectangle 5"/>
          <p:cNvSpPr>
            <a:spLocks noGrp="1" noChangeArrowheads="1"/>
          </p:cNvSpPr>
          <p:nvPr>
            <p:ph type="body" sz="half" idx="1"/>
          </p:nvPr>
        </p:nvSpPr>
        <p:spPr>
          <a:xfrm>
            <a:off x="250825" y="1905000"/>
            <a:ext cx="4283075" cy="4038600"/>
          </a:xfrm>
        </p:spPr>
        <p:txBody>
          <a:bodyPr/>
          <a:lstStyle/>
          <a:p>
            <a:pPr eaLnBrk="1" hangingPunct="1">
              <a:buFont typeface="Wingdings" pitchFamily="2" charset="2"/>
              <a:buNone/>
            </a:pPr>
            <a:r>
              <a:rPr lang="ru-RU" sz="2700" smtClean="0"/>
              <a:t>Колебания – …</a:t>
            </a:r>
          </a:p>
          <a:p>
            <a:pPr eaLnBrk="1" hangingPunct="1">
              <a:buFont typeface="Wingdings" pitchFamily="2" charset="2"/>
              <a:buNone/>
            </a:pPr>
            <a:r>
              <a:rPr lang="ru-RU" sz="2700" smtClean="0"/>
              <a:t>   процесс, который частично или полностью повторяется через некоторый промежуток времени.</a:t>
            </a:r>
          </a:p>
          <a:p>
            <a:pPr eaLnBrk="1" hangingPunct="1">
              <a:buFont typeface="Wingdings" pitchFamily="2" charset="2"/>
              <a:buNone/>
            </a:pPr>
            <a:r>
              <a:rPr lang="ru-RU" sz="2700" smtClean="0"/>
              <a:t>Например, …</a:t>
            </a:r>
          </a:p>
          <a:p>
            <a:pPr eaLnBrk="1" hangingPunct="1">
              <a:buFont typeface="Wingdings" pitchFamily="2" charset="2"/>
              <a:buNone/>
            </a:pPr>
            <a:endParaRPr lang="ru-RU" sz="2700" smtClean="0"/>
          </a:p>
        </p:txBody>
      </p:sp>
      <p:pic>
        <p:nvPicPr>
          <p:cNvPr id="174094" name="Picture 14" descr="гитара"/>
          <p:cNvPicPr>
            <a:picLocks noGrp="1" noChangeAspect="1" noChangeArrowheads="1"/>
          </p:cNvPicPr>
          <p:nvPr>
            <p:ph sz="quarter" idx="2"/>
          </p:nvPr>
        </p:nvPicPr>
        <p:blipFill>
          <a:blip r:embed="rId2"/>
          <a:srcRect/>
          <a:stretch>
            <a:fillRect/>
          </a:stretch>
        </p:blipFill>
        <p:spPr>
          <a:xfrm>
            <a:off x="4427538" y="1700213"/>
            <a:ext cx="1800225" cy="2087562"/>
          </a:xfrm>
          <a:noFill/>
        </p:spPr>
      </p:pic>
      <p:pic>
        <p:nvPicPr>
          <p:cNvPr id="174096" name="Picture 16" descr="качели"/>
          <p:cNvPicPr>
            <a:picLocks noGrp="1" noChangeAspect="1" noChangeArrowheads="1"/>
          </p:cNvPicPr>
          <p:nvPr>
            <p:ph sz="quarter" idx="3"/>
          </p:nvPr>
        </p:nvPicPr>
        <p:blipFill>
          <a:blip r:embed="rId3"/>
          <a:srcRect/>
          <a:stretch>
            <a:fillRect/>
          </a:stretch>
        </p:blipFill>
        <p:spPr>
          <a:xfrm>
            <a:off x="4643438" y="3860800"/>
            <a:ext cx="1441450" cy="2305050"/>
          </a:xfrm>
          <a:noFill/>
        </p:spPr>
      </p:pic>
      <p:pic>
        <p:nvPicPr>
          <p:cNvPr id="174095" name="Picture 15" descr="бабочка"/>
          <p:cNvPicPr>
            <a:picLocks noChangeAspect="1" noChangeArrowheads="1"/>
          </p:cNvPicPr>
          <p:nvPr/>
        </p:nvPicPr>
        <p:blipFill>
          <a:blip r:embed="rId4"/>
          <a:srcRect/>
          <a:stretch>
            <a:fillRect/>
          </a:stretch>
        </p:blipFill>
        <p:spPr bwMode="auto">
          <a:xfrm>
            <a:off x="6372225" y="1916113"/>
            <a:ext cx="1800225" cy="1655762"/>
          </a:xfrm>
          <a:prstGeom prst="rect">
            <a:avLst/>
          </a:prstGeom>
          <a:noFill/>
          <a:ln w="9525">
            <a:noFill/>
            <a:miter lim="800000"/>
            <a:headEnd/>
            <a:tailEnd/>
          </a:ln>
        </p:spPr>
      </p:pic>
      <p:pic>
        <p:nvPicPr>
          <p:cNvPr id="174097" name="Picture 17" descr="часы"/>
          <p:cNvPicPr>
            <a:picLocks noChangeAspect="1" noChangeArrowheads="1"/>
          </p:cNvPicPr>
          <p:nvPr/>
        </p:nvPicPr>
        <p:blipFill>
          <a:blip r:embed="rId5"/>
          <a:srcRect/>
          <a:stretch>
            <a:fillRect/>
          </a:stretch>
        </p:blipFill>
        <p:spPr bwMode="auto">
          <a:xfrm>
            <a:off x="6156325" y="3716338"/>
            <a:ext cx="2297113" cy="2443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fade">
                                      <p:cBhvr>
                                        <p:cTn id="7" dur="2000"/>
                                        <p:tgtEl>
                                          <p:spTgt spid="17408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085">
                                            <p:txEl>
                                              <p:pRg st="0" end="0"/>
                                            </p:txEl>
                                          </p:spTgt>
                                        </p:tgtEl>
                                        <p:attrNameLst>
                                          <p:attrName>style.visibility</p:attrName>
                                        </p:attrNameLst>
                                      </p:cBhvr>
                                      <p:to>
                                        <p:strVal val="visible"/>
                                      </p:to>
                                    </p:set>
                                    <p:anim calcmode="lin" valueType="num">
                                      <p:cBhvr>
                                        <p:cTn id="12" dur="500" fill="hold"/>
                                        <p:tgtEl>
                                          <p:spTgt spid="17408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40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74085">
                                            <p:txEl>
                                              <p:pRg st="1" end="1"/>
                                            </p:txEl>
                                          </p:spTgt>
                                        </p:tgtEl>
                                        <p:attrNameLst>
                                          <p:attrName>style.visibility</p:attrName>
                                        </p:attrNameLst>
                                      </p:cBhvr>
                                      <p:to>
                                        <p:strVal val="visible"/>
                                      </p:to>
                                    </p:set>
                                    <p:anim calcmode="lin" valueType="num">
                                      <p:cBhvr>
                                        <p:cTn id="18" dur="500" fill="hold"/>
                                        <p:tgtEl>
                                          <p:spTgt spid="17408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740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74085">
                                            <p:txEl>
                                              <p:pRg st="2" end="2"/>
                                            </p:txEl>
                                          </p:spTgt>
                                        </p:tgtEl>
                                        <p:attrNameLst>
                                          <p:attrName>style.visibility</p:attrName>
                                        </p:attrNameLst>
                                      </p:cBhvr>
                                      <p:to>
                                        <p:strVal val="visible"/>
                                      </p:to>
                                    </p:set>
                                    <p:anim calcmode="lin" valueType="num">
                                      <p:cBhvr>
                                        <p:cTn id="24" dur="500" fill="hold"/>
                                        <p:tgtEl>
                                          <p:spTgt spid="17408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740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74094"/>
                                        </p:tgtEl>
                                        <p:attrNameLst>
                                          <p:attrName>style.visibility</p:attrName>
                                        </p:attrNameLst>
                                      </p:cBhvr>
                                      <p:to>
                                        <p:strVal val="visible"/>
                                      </p:to>
                                    </p:set>
                                    <p:animEffect transition="in" filter="wheel(4)">
                                      <p:cBhvr>
                                        <p:cTn id="30" dur="500"/>
                                        <p:tgtEl>
                                          <p:spTgt spid="17409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174095"/>
                                        </p:tgtEl>
                                        <p:attrNameLst>
                                          <p:attrName>style.visibility</p:attrName>
                                        </p:attrNameLst>
                                      </p:cBhvr>
                                      <p:to>
                                        <p:strVal val="visible"/>
                                      </p:to>
                                    </p:set>
                                    <p:animEffect transition="in" filter="wheel(4)">
                                      <p:cBhvr>
                                        <p:cTn id="35" dur="500"/>
                                        <p:tgtEl>
                                          <p:spTgt spid="17409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174096"/>
                                        </p:tgtEl>
                                        <p:attrNameLst>
                                          <p:attrName>style.visibility</p:attrName>
                                        </p:attrNameLst>
                                      </p:cBhvr>
                                      <p:to>
                                        <p:strVal val="visible"/>
                                      </p:to>
                                    </p:set>
                                    <p:animEffect transition="in" filter="wheel(4)">
                                      <p:cBhvr>
                                        <p:cTn id="40" dur="500"/>
                                        <p:tgtEl>
                                          <p:spTgt spid="17409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174097"/>
                                        </p:tgtEl>
                                        <p:attrNameLst>
                                          <p:attrName>style.visibility</p:attrName>
                                        </p:attrNameLst>
                                      </p:cBhvr>
                                      <p:to>
                                        <p:strVal val="visible"/>
                                      </p:to>
                                    </p:set>
                                    <p:animEffect transition="in" filter="wheel(4)">
                                      <p:cBhvr>
                                        <p:cTn id="45" dur="500"/>
                                        <p:tgtEl>
                                          <p:spTgt spid="17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pPr eaLnBrk="1" hangingPunct="1"/>
            <a:r>
              <a:rPr lang="ru-RU" smtClean="0"/>
              <a:t>Давайте вспомним</a:t>
            </a:r>
          </a:p>
        </p:txBody>
      </p:sp>
      <p:sp>
        <p:nvSpPr>
          <p:cNvPr id="161797" name="Rectangle 5"/>
          <p:cNvSpPr>
            <a:spLocks noGrp="1" noChangeArrowheads="1"/>
          </p:cNvSpPr>
          <p:nvPr>
            <p:ph type="body" sz="half" idx="1"/>
          </p:nvPr>
        </p:nvSpPr>
        <p:spPr>
          <a:xfrm>
            <a:off x="762000" y="1905000"/>
            <a:ext cx="7697788" cy="1739900"/>
          </a:xfrm>
        </p:spPr>
        <p:txBody>
          <a:bodyPr/>
          <a:lstStyle/>
          <a:p>
            <a:pPr eaLnBrk="1" hangingPunct="1">
              <a:buFont typeface="Wingdings" pitchFamily="2" charset="2"/>
              <a:buNone/>
            </a:pPr>
            <a:r>
              <a:rPr lang="ru-RU" smtClean="0"/>
              <a:t>Период- …</a:t>
            </a:r>
          </a:p>
          <a:p>
            <a:pPr eaLnBrk="1" hangingPunct="1">
              <a:buFont typeface="Wingdings" pitchFamily="2" charset="2"/>
              <a:buNone/>
            </a:pPr>
            <a:r>
              <a:rPr lang="ru-RU" smtClean="0"/>
              <a:t>   время, за которое тело совершает одно полное колебание.</a:t>
            </a:r>
          </a:p>
        </p:txBody>
      </p:sp>
      <p:graphicFrame>
        <p:nvGraphicFramePr>
          <p:cNvPr id="10242" name="Object 7"/>
          <p:cNvGraphicFramePr>
            <a:graphicFrameLocks/>
          </p:cNvGraphicFramePr>
          <p:nvPr>
            <p:ph sz="quarter" idx="2"/>
          </p:nvPr>
        </p:nvGraphicFramePr>
        <p:xfrm>
          <a:off x="468313" y="3716338"/>
          <a:ext cx="3590925" cy="1868487"/>
        </p:xfrm>
        <a:graphic>
          <a:graphicData uri="http://schemas.openxmlformats.org/presentationml/2006/ole">
            <p:oleObj spid="_x0000_s10242" name="Рисунок" r:id="rId3" imgW="3591000" imgH="1868040" progId="Word.Picture.8">
              <p:embed/>
            </p:oleObj>
          </a:graphicData>
        </a:graphic>
      </p:graphicFrame>
      <p:sp>
        <p:nvSpPr>
          <p:cNvPr id="161800" name="Line 8"/>
          <p:cNvSpPr>
            <a:spLocks noChangeShapeType="1"/>
          </p:cNvSpPr>
          <p:nvPr/>
        </p:nvSpPr>
        <p:spPr bwMode="auto">
          <a:xfrm>
            <a:off x="971550" y="4724400"/>
            <a:ext cx="1800225" cy="0"/>
          </a:xfrm>
          <a:prstGeom prst="line">
            <a:avLst/>
          </a:prstGeom>
          <a:noFill/>
          <a:ln w="57150">
            <a:solidFill>
              <a:schemeClr val="folHlink"/>
            </a:solidFill>
            <a:round/>
            <a:headEnd/>
            <a:tailEnd/>
          </a:ln>
        </p:spPr>
        <p:txBody>
          <a:bodyPr/>
          <a:lstStyle/>
          <a:p>
            <a:endParaRPr lang="ru-RU"/>
          </a:p>
        </p:txBody>
      </p:sp>
      <p:sp>
        <p:nvSpPr>
          <p:cNvPr id="161802" name="Rectangle 10"/>
          <p:cNvSpPr>
            <a:spLocks noChangeArrowheads="1"/>
          </p:cNvSpPr>
          <p:nvPr/>
        </p:nvSpPr>
        <p:spPr bwMode="auto">
          <a:xfrm>
            <a:off x="4686300" y="4000500"/>
            <a:ext cx="3771900" cy="194310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endParaRPr lang="en-US" sz="2700"/>
          </a:p>
          <a:p>
            <a:pPr>
              <a:spcBef>
                <a:spcPct val="20000"/>
              </a:spcBef>
              <a:buClr>
                <a:schemeClr val="bg2"/>
              </a:buClr>
              <a:buSzPct val="70000"/>
              <a:buFont typeface="Wingdings" pitchFamily="2" charset="2"/>
              <a:buNone/>
            </a:pPr>
            <a:r>
              <a:rPr lang="ru-RU" sz="4000"/>
              <a:t>Т = 4·10</a:t>
            </a:r>
            <a:r>
              <a:rPr lang="ru-RU" sz="4000" baseline="30000"/>
              <a:t>-3</a:t>
            </a:r>
            <a:r>
              <a:rPr lang="ru-RU" sz="4000"/>
              <a:t> 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2000"/>
                                        <p:tgtEl>
                                          <p:spTgt spid="161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797">
                                            <p:txEl>
                                              <p:pRg st="0" end="0"/>
                                            </p:txEl>
                                          </p:spTgt>
                                        </p:tgtEl>
                                        <p:attrNameLst>
                                          <p:attrName>style.visibility</p:attrName>
                                        </p:attrNameLst>
                                      </p:cBhvr>
                                      <p:to>
                                        <p:strVal val="visible"/>
                                      </p:to>
                                    </p:set>
                                    <p:animEffect transition="in" filter="wipe(left)">
                                      <p:cBhvr>
                                        <p:cTn id="12" dur="500"/>
                                        <p:tgtEl>
                                          <p:spTgt spid="1617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1797">
                                            <p:txEl>
                                              <p:pRg st="1" end="1"/>
                                            </p:txEl>
                                          </p:spTgt>
                                        </p:tgtEl>
                                        <p:attrNameLst>
                                          <p:attrName>style.visibility</p:attrName>
                                        </p:attrNameLst>
                                      </p:cBhvr>
                                      <p:to>
                                        <p:strVal val="visible"/>
                                      </p:to>
                                    </p:set>
                                    <p:animEffect transition="in" filter="wipe(left)">
                                      <p:cBhvr>
                                        <p:cTn id="17" dur="500"/>
                                        <p:tgtEl>
                                          <p:spTgt spid="1617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grpId="0" nodeType="clickEffect">
                                  <p:stCondLst>
                                    <p:cond delay="0"/>
                                  </p:stCondLst>
                                  <p:childTnLst>
                                    <p:set>
                                      <p:cBhvr>
                                        <p:cTn id="21" dur="5000">
                                          <p:stCondLst>
                                            <p:cond delay="0"/>
                                          </p:stCondLst>
                                        </p:cTn>
                                        <p:tgtEl>
                                          <p:spTgt spid="16180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61802"/>
                                        </p:tgtEl>
                                        <p:attrNameLst>
                                          <p:attrName>style.visibility</p:attrName>
                                        </p:attrNameLst>
                                      </p:cBhvr>
                                      <p:to>
                                        <p:strVal val="visible"/>
                                      </p:to>
                                    </p:set>
                                    <p:anim calcmode="lin" valueType="num">
                                      <p:cBhvr>
                                        <p:cTn id="26" dur="1000" fill="hold"/>
                                        <p:tgtEl>
                                          <p:spTgt spid="161802"/>
                                        </p:tgtEl>
                                        <p:attrNameLst>
                                          <p:attrName>ppt_w</p:attrName>
                                        </p:attrNameLst>
                                      </p:cBhvr>
                                      <p:tavLst>
                                        <p:tav tm="0">
                                          <p:val>
                                            <p:strVal val="#ppt_w*0.70"/>
                                          </p:val>
                                        </p:tav>
                                        <p:tav tm="100000">
                                          <p:val>
                                            <p:strVal val="#ppt_w"/>
                                          </p:val>
                                        </p:tav>
                                      </p:tavLst>
                                    </p:anim>
                                    <p:anim calcmode="lin" valueType="num">
                                      <p:cBhvr>
                                        <p:cTn id="27" dur="1000" fill="hold"/>
                                        <p:tgtEl>
                                          <p:spTgt spid="161802"/>
                                        </p:tgtEl>
                                        <p:attrNameLst>
                                          <p:attrName>ppt_h</p:attrName>
                                        </p:attrNameLst>
                                      </p:cBhvr>
                                      <p:tavLst>
                                        <p:tav tm="0">
                                          <p:val>
                                            <p:strVal val="#ppt_h"/>
                                          </p:val>
                                        </p:tav>
                                        <p:tav tm="100000">
                                          <p:val>
                                            <p:strVal val="#ppt_h"/>
                                          </p:val>
                                        </p:tav>
                                      </p:tavLst>
                                    </p:anim>
                                    <p:animEffect transition="in" filter="fade">
                                      <p:cBhvr>
                                        <p:cTn id="28" dur="1000"/>
                                        <p:tgtEl>
                                          <p:spTgt spid="161802"/>
                                        </p:tgtEl>
                                      </p:cBhvr>
                                    </p:animEffect>
                                  </p:childTnLst>
                                </p:cTn>
                              </p:par>
                              <p:par>
                                <p:cTn id="29" presetID="11" presetClass="entr" presetSubtype="0" fill="hold" grpId="1" nodeType="withEffect">
                                  <p:stCondLst>
                                    <p:cond delay="0"/>
                                  </p:stCondLst>
                                  <p:childTnLst>
                                    <p:set>
                                      <p:cBhvr>
                                        <p:cTn id="30" dur="5000">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P spid="161797" grpId="0" build="p"/>
      <p:bldP spid="161800" grpId="0" animBg="1"/>
      <p:bldP spid="161800" grpId="1" animBg="1"/>
      <p:bldP spid="1618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ru-RU" smtClean="0"/>
              <a:t>Давайте вспомним</a:t>
            </a:r>
          </a:p>
        </p:txBody>
      </p:sp>
      <p:sp>
        <p:nvSpPr>
          <p:cNvPr id="164867" name="Rectangle 3"/>
          <p:cNvSpPr>
            <a:spLocks noGrp="1" noChangeArrowheads="1"/>
          </p:cNvSpPr>
          <p:nvPr>
            <p:ph type="body" sz="half" idx="1"/>
          </p:nvPr>
        </p:nvSpPr>
        <p:spPr>
          <a:xfrm>
            <a:off x="611188" y="1844675"/>
            <a:ext cx="8058150" cy="1582738"/>
          </a:xfrm>
        </p:spPr>
        <p:txBody>
          <a:bodyPr/>
          <a:lstStyle/>
          <a:p>
            <a:pPr eaLnBrk="1" hangingPunct="1">
              <a:lnSpc>
                <a:spcPct val="90000"/>
              </a:lnSpc>
              <a:buFont typeface="Wingdings" pitchFamily="2" charset="2"/>
              <a:buNone/>
            </a:pPr>
            <a:r>
              <a:rPr lang="ru-RU" smtClean="0"/>
              <a:t>Частота- …</a:t>
            </a:r>
          </a:p>
          <a:p>
            <a:pPr eaLnBrk="1" hangingPunct="1">
              <a:lnSpc>
                <a:spcPct val="90000"/>
              </a:lnSpc>
              <a:buFont typeface="Wingdings" pitchFamily="2" charset="2"/>
              <a:buNone/>
            </a:pPr>
            <a:r>
              <a:rPr lang="ru-RU" smtClean="0"/>
              <a:t>   число полных колебаний, совершенных за единицу времени.</a:t>
            </a:r>
          </a:p>
          <a:p>
            <a:pPr eaLnBrk="1" hangingPunct="1">
              <a:lnSpc>
                <a:spcPct val="90000"/>
              </a:lnSpc>
              <a:buFont typeface="Wingdings" pitchFamily="2" charset="2"/>
              <a:buNone/>
            </a:pPr>
            <a:endParaRPr lang="ru-RU" smtClean="0"/>
          </a:p>
          <a:p>
            <a:pPr eaLnBrk="1" hangingPunct="1">
              <a:lnSpc>
                <a:spcPct val="90000"/>
              </a:lnSpc>
              <a:buFont typeface="Wingdings" pitchFamily="2" charset="2"/>
              <a:buNone/>
            </a:pPr>
            <a:endParaRPr lang="ru-RU" smtClean="0"/>
          </a:p>
        </p:txBody>
      </p:sp>
      <p:graphicFrame>
        <p:nvGraphicFramePr>
          <p:cNvPr id="11266" name="Object 4"/>
          <p:cNvGraphicFramePr>
            <a:graphicFrameLocks/>
          </p:cNvGraphicFramePr>
          <p:nvPr>
            <p:ph sz="quarter" idx="2"/>
          </p:nvPr>
        </p:nvGraphicFramePr>
        <p:xfrm>
          <a:off x="5143500" y="3214688"/>
          <a:ext cx="3590925" cy="1868487"/>
        </p:xfrm>
        <a:graphic>
          <a:graphicData uri="http://schemas.openxmlformats.org/presentationml/2006/ole">
            <p:oleObj spid="_x0000_s11266" name="Рисунок" r:id="rId3" imgW="3591000" imgH="1868040" progId="Word.Picture.8">
              <p:embed/>
            </p:oleObj>
          </a:graphicData>
        </a:graphic>
      </p:graphicFrame>
      <p:sp>
        <p:nvSpPr>
          <p:cNvPr id="11269"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64895" name="Group 31"/>
          <p:cNvGraphicFramePr>
            <a:graphicFrameLocks noGrp="1"/>
          </p:cNvGraphicFramePr>
          <p:nvPr/>
        </p:nvGraphicFramePr>
        <p:xfrm>
          <a:off x="4479925" y="0"/>
          <a:ext cx="208280" cy="50292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7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pSp>
        <p:nvGrpSpPr>
          <p:cNvPr id="2" name="Group 69"/>
          <p:cNvGrpSpPr>
            <a:grpSpLocks/>
          </p:cNvGrpSpPr>
          <p:nvPr/>
        </p:nvGrpSpPr>
        <p:grpSpPr bwMode="auto">
          <a:xfrm>
            <a:off x="827088" y="3357563"/>
            <a:ext cx="2447925" cy="1441450"/>
            <a:chOff x="703" y="2886"/>
            <a:chExt cx="1542" cy="1044"/>
          </a:xfrm>
        </p:grpSpPr>
        <p:sp>
          <p:nvSpPr>
            <p:cNvPr id="11276" name="Rectangle 50"/>
            <p:cNvSpPr>
              <a:spLocks noChangeArrowheads="1"/>
            </p:cNvSpPr>
            <p:nvPr/>
          </p:nvSpPr>
          <p:spPr bwMode="auto">
            <a:xfrm>
              <a:off x="1474" y="3250"/>
              <a:ext cx="771" cy="316"/>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endParaRPr lang="ru-RU" sz="2700"/>
            </a:p>
          </p:txBody>
        </p:sp>
        <p:sp>
          <p:nvSpPr>
            <p:cNvPr id="11277" name="Rectangle 36"/>
            <p:cNvSpPr>
              <a:spLocks noChangeArrowheads="1"/>
            </p:cNvSpPr>
            <p:nvPr/>
          </p:nvSpPr>
          <p:spPr bwMode="auto">
            <a:xfrm>
              <a:off x="1474" y="3566"/>
              <a:ext cx="771" cy="364"/>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200"/>
                <a:t>Т</a:t>
              </a:r>
            </a:p>
          </p:txBody>
        </p:sp>
        <p:sp>
          <p:nvSpPr>
            <p:cNvPr id="11278" name="Rectangle 34"/>
            <p:cNvSpPr>
              <a:spLocks noChangeArrowheads="1"/>
            </p:cNvSpPr>
            <p:nvPr/>
          </p:nvSpPr>
          <p:spPr bwMode="auto">
            <a:xfrm>
              <a:off x="1474" y="2886"/>
              <a:ext cx="771" cy="364"/>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200"/>
                <a:t>1</a:t>
              </a:r>
            </a:p>
          </p:txBody>
        </p:sp>
        <p:sp>
          <p:nvSpPr>
            <p:cNvPr id="11279" name="Rectangle 33"/>
            <p:cNvSpPr>
              <a:spLocks noChangeArrowheads="1"/>
            </p:cNvSpPr>
            <p:nvPr/>
          </p:nvSpPr>
          <p:spPr bwMode="auto">
            <a:xfrm>
              <a:off x="703" y="2886"/>
              <a:ext cx="1542" cy="1044"/>
            </a:xfrm>
            <a:prstGeom prst="rect">
              <a:avLst/>
            </a:prstGeom>
            <a:noFill/>
            <a:ln w="9525">
              <a:solidFill>
                <a:schemeClr val="bg1"/>
              </a:solidFill>
              <a:miter lim="800000"/>
              <a:headEnd/>
              <a:tailEnd/>
            </a:ln>
          </p:spPr>
          <p:txBody>
            <a:bodyPr/>
            <a:lstStyle/>
            <a:p>
              <a:pPr algn="l">
                <a:spcBef>
                  <a:spcPct val="20000"/>
                </a:spcBef>
                <a:buClr>
                  <a:schemeClr val="bg2"/>
                </a:buClr>
                <a:buSzPct val="70000"/>
                <a:buFont typeface="Wingdings" pitchFamily="2" charset="2"/>
                <a:buNone/>
              </a:pPr>
              <a:r>
                <a:rPr lang="ru-RU" sz="2700">
                  <a:cs typeface="Arial" charset="0"/>
                </a:rPr>
                <a:t>   </a:t>
              </a:r>
            </a:p>
            <a:p>
              <a:pPr algn="l">
                <a:spcBef>
                  <a:spcPct val="20000"/>
                </a:spcBef>
                <a:buClr>
                  <a:schemeClr val="bg2"/>
                </a:buClr>
                <a:buSzPct val="70000"/>
                <a:buFont typeface="Wingdings" pitchFamily="2" charset="2"/>
                <a:buNone/>
              </a:pPr>
              <a:r>
                <a:rPr lang="ru-RU" sz="3200">
                  <a:cs typeface="Arial" charset="0"/>
                </a:rPr>
                <a:t>   </a:t>
              </a:r>
              <a:r>
                <a:rPr lang="el-GR" sz="3200">
                  <a:cs typeface="Arial" charset="0"/>
                </a:rPr>
                <a:t>ν</a:t>
              </a:r>
              <a:r>
                <a:rPr lang="ru-RU" sz="3200">
                  <a:cs typeface="Arial" charset="0"/>
                </a:rPr>
                <a:t> =</a:t>
              </a:r>
              <a:endParaRPr lang="el-GR" sz="3200">
                <a:cs typeface="Arial" charset="0"/>
              </a:endParaRPr>
            </a:p>
          </p:txBody>
        </p:sp>
        <p:sp>
          <p:nvSpPr>
            <p:cNvPr id="11280" name="Line 37"/>
            <p:cNvSpPr>
              <a:spLocks noChangeShapeType="1"/>
            </p:cNvSpPr>
            <p:nvPr/>
          </p:nvSpPr>
          <p:spPr bwMode="auto">
            <a:xfrm>
              <a:off x="703" y="2886"/>
              <a:ext cx="1542" cy="0"/>
            </a:xfrm>
            <a:prstGeom prst="line">
              <a:avLst/>
            </a:prstGeom>
            <a:noFill/>
            <a:ln w="28575" cap="sq">
              <a:solidFill>
                <a:schemeClr val="tx1"/>
              </a:solidFill>
              <a:round/>
              <a:headEnd/>
              <a:tailEnd/>
            </a:ln>
          </p:spPr>
          <p:txBody>
            <a:bodyPr/>
            <a:lstStyle/>
            <a:p>
              <a:endParaRPr lang="ru-RU"/>
            </a:p>
          </p:txBody>
        </p:sp>
        <p:sp>
          <p:nvSpPr>
            <p:cNvPr id="11281" name="Line 39"/>
            <p:cNvSpPr>
              <a:spLocks noChangeShapeType="1"/>
            </p:cNvSpPr>
            <p:nvPr/>
          </p:nvSpPr>
          <p:spPr bwMode="auto">
            <a:xfrm>
              <a:off x="703" y="3930"/>
              <a:ext cx="1542" cy="0"/>
            </a:xfrm>
            <a:prstGeom prst="line">
              <a:avLst/>
            </a:prstGeom>
            <a:noFill/>
            <a:ln w="28575" cap="sq">
              <a:solidFill>
                <a:schemeClr val="tx1"/>
              </a:solidFill>
              <a:round/>
              <a:headEnd/>
              <a:tailEnd/>
            </a:ln>
          </p:spPr>
          <p:txBody>
            <a:bodyPr/>
            <a:lstStyle/>
            <a:p>
              <a:endParaRPr lang="ru-RU"/>
            </a:p>
          </p:txBody>
        </p:sp>
        <p:sp>
          <p:nvSpPr>
            <p:cNvPr id="11282" name="Line 40"/>
            <p:cNvSpPr>
              <a:spLocks noChangeShapeType="1"/>
            </p:cNvSpPr>
            <p:nvPr/>
          </p:nvSpPr>
          <p:spPr bwMode="auto">
            <a:xfrm>
              <a:off x="703" y="2886"/>
              <a:ext cx="0" cy="1044"/>
            </a:xfrm>
            <a:prstGeom prst="line">
              <a:avLst/>
            </a:prstGeom>
            <a:noFill/>
            <a:ln w="28575" cap="sq">
              <a:solidFill>
                <a:schemeClr val="tx1"/>
              </a:solidFill>
              <a:round/>
              <a:headEnd/>
              <a:tailEnd/>
            </a:ln>
          </p:spPr>
          <p:txBody>
            <a:bodyPr/>
            <a:lstStyle/>
            <a:p>
              <a:endParaRPr lang="ru-RU"/>
            </a:p>
          </p:txBody>
        </p:sp>
        <p:sp>
          <p:nvSpPr>
            <p:cNvPr id="11283" name="Line 42"/>
            <p:cNvSpPr>
              <a:spLocks noChangeShapeType="1"/>
            </p:cNvSpPr>
            <p:nvPr/>
          </p:nvSpPr>
          <p:spPr bwMode="auto">
            <a:xfrm>
              <a:off x="2245" y="2886"/>
              <a:ext cx="0" cy="1044"/>
            </a:xfrm>
            <a:prstGeom prst="line">
              <a:avLst/>
            </a:prstGeom>
            <a:noFill/>
            <a:ln w="28575" cap="sq">
              <a:solidFill>
                <a:schemeClr val="tx1"/>
              </a:solidFill>
              <a:round/>
              <a:headEnd/>
              <a:tailEnd/>
            </a:ln>
          </p:spPr>
          <p:txBody>
            <a:bodyPr/>
            <a:lstStyle/>
            <a:p>
              <a:endParaRPr lang="ru-RU"/>
            </a:p>
          </p:txBody>
        </p:sp>
      </p:grpSp>
      <p:sp>
        <p:nvSpPr>
          <p:cNvPr id="164919" name="Line 55"/>
          <p:cNvSpPr>
            <a:spLocks noChangeShapeType="1"/>
          </p:cNvSpPr>
          <p:nvPr/>
        </p:nvSpPr>
        <p:spPr bwMode="auto">
          <a:xfrm>
            <a:off x="2051050" y="4149725"/>
            <a:ext cx="647700" cy="0"/>
          </a:xfrm>
          <a:prstGeom prst="line">
            <a:avLst/>
          </a:prstGeom>
          <a:noFill/>
          <a:ln w="28575">
            <a:solidFill>
              <a:schemeClr val="tx1"/>
            </a:solidFill>
            <a:round/>
            <a:headEnd/>
            <a:tailEnd/>
          </a:ln>
        </p:spPr>
        <p:txBody>
          <a:bodyPr/>
          <a:lstStyle/>
          <a:p>
            <a:endParaRPr lang="ru-RU"/>
          </a:p>
        </p:txBody>
      </p:sp>
      <p:sp>
        <p:nvSpPr>
          <p:cNvPr id="164949" name="Rectangle 85"/>
          <p:cNvSpPr>
            <a:spLocks noChangeArrowheads="1"/>
          </p:cNvSpPr>
          <p:nvPr/>
        </p:nvSpPr>
        <p:spPr bwMode="auto">
          <a:xfrm>
            <a:off x="827088" y="4724400"/>
            <a:ext cx="3455987" cy="1458913"/>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200">
                <a:cs typeface="Arial" charset="0"/>
              </a:rPr>
              <a:t>      </a:t>
            </a:r>
            <a:r>
              <a:rPr lang="ru-RU" sz="2800">
                <a:cs typeface="Arial" charset="0"/>
              </a:rPr>
              <a:t>1</a:t>
            </a:r>
          </a:p>
          <a:p>
            <a:pPr algn="l">
              <a:spcBef>
                <a:spcPct val="20000"/>
              </a:spcBef>
              <a:buClr>
                <a:schemeClr val="bg2"/>
              </a:buClr>
              <a:buSzPct val="70000"/>
              <a:buFont typeface="Wingdings" pitchFamily="2" charset="2"/>
              <a:buNone/>
            </a:pPr>
            <a:r>
              <a:rPr lang="el-GR" sz="2800">
                <a:cs typeface="Arial" charset="0"/>
              </a:rPr>
              <a:t>ν</a:t>
            </a:r>
            <a:r>
              <a:rPr lang="ru-RU" sz="2800">
                <a:cs typeface="Arial" charset="0"/>
              </a:rPr>
              <a:t>=            =250 Гц</a:t>
            </a:r>
          </a:p>
          <a:p>
            <a:pPr algn="l">
              <a:spcBef>
                <a:spcPct val="20000"/>
              </a:spcBef>
              <a:buClr>
                <a:schemeClr val="bg2"/>
              </a:buClr>
              <a:buSzPct val="70000"/>
              <a:buFont typeface="Wingdings" pitchFamily="2" charset="2"/>
              <a:buNone/>
            </a:pPr>
            <a:r>
              <a:rPr lang="ru-RU" sz="2800">
                <a:cs typeface="Arial" charset="0"/>
              </a:rPr>
              <a:t>      4</a:t>
            </a:r>
            <a:r>
              <a:rPr lang="en-US" sz="2800">
                <a:cs typeface="Arial" charset="0"/>
              </a:rPr>
              <a:t>·</a:t>
            </a:r>
            <a:r>
              <a:rPr lang="ru-RU" sz="2800">
                <a:cs typeface="Arial" charset="0"/>
              </a:rPr>
              <a:t>10</a:t>
            </a:r>
            <a:r>
              <a:rPr lang="ru-RU" sz="2800" baseline="30000">
                <a:cs typeface="Arial" charset="0"/>
              </a:rPr>
              <a:t>-3</a:t>
            </a:r>
            <a:r>
              <a:rPr lang="ru-RU" sz="2800">
                <a:cs typeface="Arial" charset="0"/>
              </a:rPr>
              <a:t>с</a:t>
            </a:r>
            <a:endParaRPr lang="en-US" sz="2800">
              <a:cs typeface="Arial" charset="0"/>
            </a:endParaRPr>
          </a:p>
        </p:txBody>
      </p:sp>
      <p:sp>
        <p:nvSpPr>
          <p:cNvPr id="164957" name="Line 93"/>
          <p:cNvSpPr>
            <a:spLocks noChangeShapeType="1"/>
          </p:cNvSpPr>
          <p:nvPr/>
        </p:nvSpPr>
        <p:spPr bwMode="auto">
          <a:xfrm>
            <a:off x="1619250" y="5589588"/>
            <a:ext cx="431800" cy="0"/>
          </a:xfrm>
          <a:prstGeom prst="line">
            <a:avLst/>
          </a:prstGeom>
          <a:noFill/>
          <a:ln w="28575">
            <a:solidFill>
              <a:schemeClr val="tx1"/>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20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wipe(left)">
                                      <p:cBhvr>
                                        <p:cTn id="12" dur="500"/>
                                        <p:tgtEl>
                                          <p:spTgt spid="164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1" end="1"/>
                                            </p:txEl>
                                          </p:spTgt>
                                        </p:tgtEl>
                                        <p:attrNameLst>
                                          <p:attrName>style.visibility</p:attrName>
                                        </p:attrNameLst>
                                      </p:cBhvr>
                                      <p:to>
                                        <p:strVal val="visible"/>
                                      </p:to>
                                    </p:set>
                                    <p:animEffect transition="in" filter="wipe(left)">
                                      <p:cBhvr>
                                        <p:cTn id="17" dur="500"/>
                                        <p:tgtEl>
                                          <p:spTgt spid="164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4919"/>
                                        </p:tgtEl>
                                        <p:attrNameLst>
                                          <p:attrName>style.visibility</p:attrName>
                                        </p:attrNameLst>
                                      </p:cBhvr>
                                      <p:to>
                                        <p:strVal val="visible"/>
                                      </p:to>
                                    </p:set>
                                    <p:anim calcmode="lin" valueType="num">
                                      <p:cBhvr>
                                        <p:cTn id="27" dur="500" fill="hold"/>
                                        <p:tgtEl>
                                          <p:spTgt spid="164919"/>
                                        </p:tgtEl>
                                        <p:attrNameLst>
                                          <p:attrName>ppt_w</p:attrName>
                                        </p:attrNameLst>
                                      </p:cBhvr>
                                      <p:tavLst>
                                        <p:tav tm="0">
                                          <p:val>
                                            <p:fltVal val="0"/>
                                          </p:val>
                                        </p:tav>
                                        <p:tav tm="100000">
                                          <p:val>
                                            <p:strVal val="#ppt_w"/>
                                          </p:val>
                                        </p:tav>
                                      </p:tavLst>
                                    </p:anim>
                                    <p:anim calcmode="lin" valueType="num">
                                      <p:cBhvr>
                                        <p:cTn id="28" dur="500" fill="hold"/>
                                        <p:tgtEl>
                                          <p:spTgt spid="164919"/>
                                        </p:tgtEl>
                                        <p:attrNameLst>
                                          <p:attrName>ppt_h</p:attrName>
                                        </p:attrNameLst>
                                      </p:cBhvr>
                                      <p:tavLst>
                                        <p:tav tm="0">
                                          <p:val>
                                            <p:fltVal val="0"/>
                                          </p:val>
                                        </p:tav>
                                        <p:tav tm="100000">
                                          <p:val>
                                            <p:strVal val="#ppt_h"/>
                                          </p:val>
                                        </p:tav>
                                      </p:tavLst>
                                    </p:anim>
                                    <p:animEffect transition="in" filter="fade">
                                      <p:cBhvr>
                                        <p:cTn id="29" dur="500"/>
                                        <p:tgtEl>
                                          <p:spTgt spid="164919"/>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64949"/>
                                        </p:tgtEl>
                                        <p:attrNameLst>
                                          <p:attrName>style.visibility</p:attrName>
                                        </p:attrNameLst>
                                      </p:cBhvr>
                                      <p:to>
                                        <p:strVal val="visible"/>
                                      </p:to>
                                    </p:set>
                                    <p:anim calcmode="lin" valueType="num">
                                      <p:cBhvr>
                                        <p:cTn id="34" dur="500" fill="hold"/>
                                        <p:tgtEl>
                                          <p:spTgt spid="164949"/>
                                        </p:tgtEl>
                                        <p:attrNameLst>
                                          <p:attrName>ppt_w</p:attrName>
                                        </p:attrNameLst>
                                      </p:cBhvr>
                                      <p:tavLst>
                                        <p:tav tm="0">
                                          <p:val>
                                            <p:fltVal val="0"/>
                                          </p:val>
                                        </p:tav>
                                        <p:tav tm="100000">
                                          <p:val>
                                            <p:strVal val="#ppt_w"/>
                                          </p:val>
                                        </p:tav>
                                      </p:tavLst>
                                    </p:anim>
                                    <p:anim calcmode="lin" valueType="num">
                                      <p:cBhvr>
                                        <p:cTn id="35" dur="500" fill="hold"/>
                                        <p:tgtEl>
                                          <p:spTgt spid="164949"/>
                                        </p:tgtEl>
                                        <p:attrNameLst>
                                          <p:attrName>ppt_h</p:attrName>
                                        </p:attrNameLst>
                                      </p:cBhvr>
                                      <p:tavLst>
                                        <p:tav tm="0">
                                          <p:val>
                                            <p:fltVal val="0"/>
                                          </p:val>
                                        </p:tav>
                                        <p:tav tm="100000">
                                          <p:val>
                                            <p:strVal val="#ppt_h"/>
                                          </p:val>
                                        </p:tav>
                                      </p:tavLst>
                                    </p:anim>
                                  </p:childTnLst>
                                </p:cTn>
                              </p:par>
                              <p:par>
                                <p:cTn id="36" presetID="4" presetClass="entr" presetSubtype="16" fill="hold" grpId="0" nodeType="withEffect">
                                  <p:stCondLst>
                                    <p:cond delay="0"/>
                                  </p:stCondLst>
                                  <p:childTnLst>
                                    <p:set>
                                      <p:cBhvr>
                                        <p:cTn id="37" dur="1" fill="hold">
                                          <p:stCondLst>
                                            <p:cond delay="0"/>
                                          </p:stCondLst>
                                        </p:cTn>
                                        <p:tgtEl>
                                          <p:spTgt spid="164957"/>
                                        </p:tgtEl>
                                        <p:attrNameLst>
                                          <p:attrName>style.visibility</p:attrName>
                                        </p:attrNameLst>
                                      </p:cBhvr>
                                      <p:to>
                                        <p:strVal val="visible"/>
                                      </p:to>
                                    </p:set>
                                    <p:animEffect transition="in" filter="box(in)">
                                      <p:cBhvr>
                                        <p:cTn id="38" dur="500"/>
                                        <p:tgtEl>
                                          <p:spTgt spid="164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P spid="164919" grpId="0" animBg="1"/>
      <p:bldP spid="164949" grpId="0"/>
      <p:bldP spid="16495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ru-RU" smtClean="0"/>
              <a:t>Давайте вспомним</a:t>
            </a:r>
          </a:p>
        </p:txBody>
      </p:sp>
      <p:sp>
        <p:nvSpPr>
          <p:cNvPr id="167939" name="Rectangle 3"/>
          <p:cNvSpPr>
            <a:spLocks noGrp="1" noChangeArrowheads="1"/>
          </p:cNvSpPr>
          <p:nvPr>
            <p:ph type="body" sz="half" idx="1"/>
          </p:nvPr>
        </p:nvSpPr>
        <p:spPr>
          <a:xfrm>
            <a:off x="762000" y="1905000"/>
            <a:ext cx="7842250" cy="1595438"/>
          </a:xfrm>
        </p:spPr>
        <p:txBody>
          <a:bodyPr/>
          <a:lstStyle/>
          <a:p>
            <a:pPr eaLnBrk="1" hangingPunct="1">
              <a:lnSpc>
                <a:spcPct val="90000"/>
              </a:lnSpc>
              <a:buFont typeface="Wingdings" pitchFamily="2" charset="2"/>
              <a:buNone/>
            </a:pPr>
            <a:r>
              <a:rPr lang="ru-RU" smtClean="0"/>
              <a:t>Циклическая частота - …</a:t>
            </a:r>
          </a:p>
          <a:p>
            <a:pPr eaLnBrk="1" hangingPunct="1">
              <a:lnSpc>
                <a:spcPct val="90000"/>
              </a:lnSpc>
              <a:buFont typeface="Wingdings" pitchFamily="2" charset="2"/>
              <a:buNone/>
            </a:pPr>
            <a:r>
              <a:rPr lang="ru-RU" smtClean="0"/>
              <a:t>   </a:t>
            </a:r>
            <a:r>
              <a:rPr lang="ru-RU" sz="2700" smtClean="0"/>
              <a:t>физическая величина, численно равная числу колебаний за </a:t>
            </a:r>
            <a:r>
              <a:rPr lang="ru-RU" smtClean="0">
                <a:cs typeface="Arial" charset="0"/>
              </a:rPr>
              <a:t>2</a:t>
            </a:r>
            <a:r>
              <a:rPr lang="el-GR" smtClean="0">
                <a:cs typeface="Arial" charset="0"/>
              </a:rPr>
              <a:t>π</a:t>
            </a:r>
            <a:r>
              <a:rPr lang="ru-RU" smtClean="0">
                <a:cs typeface="Arial" charset="0"/>
              </a:rPr>
              <a:t> </a:t>
            </a:r>
            <a:r>
              <a:rPr lang="ru-RU" sz="2700" smtClean="0"/>
              <a:t>секунд </a:t>
            </a:r>
          </a:p>
        </p:txBody>
      </p:sp>
      <p:graphicFrame>
        <p:nvGraphicFramePr>
          <p:cNvPr id="12290" name="Object 4"/>
          <p:cNvGraphicFramePr>
            <a:graphicFrameLocks/>
          </p:cNvGraphicFramePr>
          <p:nvPr>
            <p:ph sz="quarter" idx="2"/>
          </p:nvPr>
        </p:nvGraphicFramePr>
        <p:xfrm>
          <a:off x="5143500" y="3286125"/>
          <a:ext cx="3590925" cy="1868488"/>
        </p:xfrm>
        <a:graphic>
          <a:graphicData uri="http://schemas.openxmlformats.org/presentationml/2006/ole">
            <p:oleObj spid="_x0000_s12290" name="Рисунок" r:id="rId3" imgW="3591000" imgH="1868040" progId="Word.Picture.8">
              <p:embed/>
            </p:oleObj>
          </a:graphicData>
        </a:graphic>
      </p:graphicFrame>
      <p:sp>
        <p:nvSpPr>
          <p:cNvPr id="12293" name="Rectangle 6"/>
          <p:cNvSpPr>
            <a:spLocks noChangeArrowheads="1"/>
          </p:cNvSpPr>
          <p:nvPr/>
        </p:nvSpPr>
        <p:spPr bwMode="auto">
          <a:xfrm>
            <a:off x="0" y="3178175"/>
            <a:ext cx="9144000" cy="0"/>
          </a:xfrm>
          <a:prstGeom prst="rect">
            <a:avLst/>
          </a:prstGeom>
          <a:solidFill>
            <a:srgbClr val="FFFFCE"/>
          </a:solidFill>
          <a:ln w="9525">
            <a:noFill/>
            <a:miter lim="800000"/>
            <a:headEnd/>
            <a:tailEnd/>
          </a:ln>
        </p:spPr>
        <p:txBody>
          <a:bodyPr wrap="none" anchor="ctr">
            <a:spAutoFit/>
          </a:bodyPr>
          <a:lstStyle/>
          <a:p>
            <a:endParaRPr lang="ru-RU"/>
          </a:p>
        </p:txBody>
      </p:sp>
      <p:grpSp>
        <p:nvGrpSpPr>
          <p:cNvPr id="2" name="Group 33"/>
          <p:cNvGrpSpPr>
            <a:grpSpLocks/>
          </p:cNvGrpSpPr>
          <p:nvPr/>
        </p:nvGrpSpPr>
        <p:grpSpPr bwMode="auto">
          <a:xfrm>
            <a:off x="1042988" y="3500438"/>
            <a:ext cx="2087562" cy="1657350"/>
            <a:chOff x="295" y="2659"/>
            <a:chExt cx="1904" cy="1044"/>
          </a:xfrm>
        </p:grpSpPr>
        <p:sp>
          <p:nvSpPr>
            <p:cNvPr id="12300" name="Rectangle 18"/>
            <p:cNvSpPr>
              <a:spLocks noChangeArrowheads="1"/>
            </p:cNvSpPr>
            <p:nvPr/>
          </p:nvSpPr>
          <p:spPr bwMode="auto">
            <a:xfrm>
              <a:off x="1247" y="3023"/>
              <a:ext cx="952" cy="316"/>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endParaRPr lang="ru-RU" sz="2700"/>
            </a:p>
          </p:txBody>
        </p:sp>
        <p:sp>
          <p:nvSpPr>
            <p:cNvPr id="12301" name="Rectangle 19"/>
            <p:cNvSpPr>
              <a:spLocks noChangeArrowheads="1"/>
            </p:cNvSpPr>
            <p:nvPr/>
          </p:nvSpPr>
          <p:spPr bwMode="auto">
            <a:xfrm>
              <a:off x="1247" y="3339"/>
              <a:ext cx="952" cy="364"/>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200"/>
                <a:t>Т</a:t>
              </a:r>
            </a:p>
          </p:txBody>
        </p:sp>
        <p:sp>
          <p:nvSpPr>
            <p:cNvPr id="12302" name="Rectangle 20"/>
            <p:cNvSpPr>
              <a:spLocks noChangeArrowheads="1"/>
            </p:cNvSpPr>
            <p:nvPr/>
          </p:nvSpPr>
          <p:spPr bwMode="auto">
            <a:xfrm>
              <a:off x="1247" y="2659"/>
              <a:ext cx="952" cy="364"/>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200"/>
                <a:t>1</a:t>
              </a:r>
            </a:p>
          </p:txBody>
        </p:sp>
        <p:sp>
          <p:nvSpPr>
            <p:cNvPr id="12303" name="Rectangle 21"/>
            <p:cNvSpPr>
              <a:spLocks noChangeArrowheads="1"/>
            </p:cNvSpPr>
            <p:nvPr/>
          </p:nvSpPr>
          <p:spPr bwMode="auto">
            <a:xfrm>
              <a:off x="295" y="2659"/>
              <a:ext cx="1904" cy="1044"/>
            </a:xfrm>
            <a:prstGeom prst="rect">
              <a:avLst/>
            </a:prstGeom>
            <a:noFill/>
            <a:ln w="9525">
              <a:solidFill>
                <a:schemeClr val="bg1"/>
              </a:solidFill>
              <a:miter lim="800000"/>
              <a:headEnd/>
              <a:tailEnd/>
            </a:ln>
          </p:spPr>
          <p:txBody>
            <a:bodyPr/>
            <a:lstStyle/>
            <a:p>
              <a:pPr algn="l">
                <a:spcBef>
                  <a:spcPct val="20000"/>
                </a:spcBef>
                <a:buClr>
                  <a:schemeClr val="bg2"/>
                </a:buClr>
                <a:buSzPct val="70000"/>
                <a:buFont typeface="Wingdings" pitchFamily="2" charset="2"/>
                <a:buNone/>
              </a:pPr>
              <a:r>
                <a:rPr lang="ru-RU" sz="2700">
                  <a:cs typeface="Arial" charset="0"/>
                </a:rPr>
                <a:t>                      </a:t>
              </a:r>
              <a:r>
                <a:rPr lang="ru-RU" sz="3200">
                  <a:cs typeface="Arial" charset="0"/>
                </a:rPr>
                <a:t>         </a:t>
              </a:r>
              <a:r>
                <a:rPr lang="el-GR" sz="4400">
                  <a:cs typeface="Arial" charset="0"/>
                </a:rPr>
                <a:t>ω</a:t>
              </a:r>
              <a:r>
                <a:rPr lang="ru-RU" sz="4400">
                  <a:cs typeface="Arial" charset="0"/>
                </a:rPr>
                <a:t>=2</a:t>
              </a:r>
              <a:r>
                <a:rPr lang="el-GR" sz="4400">
                  <a:cs typeface="Arial" charset="0"/>
                </a:rPr>
                <a:t>πν</a:t>
              </a:r>
              <a:r>
                <a:rPr lang="ru-RU" sz="3200">
                  <a:cs typeface="Arial" charset="0"/>
                </a:rPr>
                <a:t>                   </a:t>
              </a:r>
              <a:endParaRPr lang="el-GR" sz="3200">
                <a:cs typeface="Arial" charset="0"/>
              </a:endParaRPr>
            </a:p>
          </p:txBody>
        </p:sp>
        <p:sp>
          <p:nvSpPr>
            <p:cNvPr id="12304" name="Line 22"/>
            <p:cNvSpPr>
              <a:spLocks noChangeShapeType="1"/>
            </p:cNvSpPr>
            <p:nvPr/>
          </p:nvSpPr>
          <p:spPr bwMode="auto">
            <a:xfrm>
              <a:off x="295" y="2659"/>
              <a:ext cx="1904" cy="0"/>
            </a:xfrm>
            <a:prstGeom prst="line">
              <a:avLst/>
            </a:prstGeom>
            <a:noFill/>
            <a:ln w="28575" cap="sq">
              <a:solidFill>
                <a:schemeClr val="tx1"/>
              </a:solidFill>
              <a:round/>
              <a:headEnd/>
              <a:tailEnd/>
            </a:ln>
          </p:spPr>
          <p:txBody>
            <a:bodyPr/>
            <a:lstStyle/>
            <a:p>
              <a:endParaRPr lang="ru-RU"/>
            </a:p>
          </p:txBody>
        </p:sp>
        <p:sp>
          <p:nvSpPr>
            <p:cNvPr id="12305" name="Line 23"/>
            <p:cNvSpPr>
              <a:spLocks noChangeShapeType="1"/>
            </p:cNvSpPr>
            <p:nvPr/>
          </p:nvSpPr>
          <p:spPr bwMode="auto">
            <a:xfrm>
              <a:off x="295" y="3703"/>
              <a:ext cx="1904" cy="0"/>
            </a:xfrm>
            <a:prstGeom prst="line">
              <a:avLst/>
            </a:prstGeom>
            <a:noFill/>
            <a:ln w="28575" cap="sq">
              <a:solidFill>
                <a:schemeClr val="tx1"/>
              </a:solidFill>
              <a:round/>
              <a:headEnd/>
              <a:tailEnd/>
            </a:ln>
          </p:spPr>
          <p:txBody>
            <a:bodyPr/>
            <a:lstStyle/>
            <a:p>
              <a:endParaRPr lang="ru-RU"/>
            </a:p>
          </p:txBody>
        </p:sp>
        <p:sp>
          <p:nvSpPr>
            <p:cNvPr id="12306" name="Line 24"/>
            <p:cNvSpPr>
              <a:spLocks noChangeShapeType="1"/>
            </p:cNvSpPr>
            <p:nvPr/>
          </p:nvSpPr>
          <p:spPr bwMode="auto">
            <a:xfrm>
              <a:off x="295" y="2659"/>
              <a:ext cx="0" cy="1044"/>
            </a:xfrm>
            <a:prstGeom prst="line">
              <a:avLst/>
            </a:prstGeom>
            <a:noFill/>
            <a:ln w="28575" cap="sq">
              <a:solidFill>
                <a:schemeClr val="tx1"/>
              </a:solidFill>
              <a:round/>
              <a:headEnd/>
              <a:tailEnd/>
            </a:ln>
          </p:spPr>
          <p:txBody>
            <a:bodyPr/>
            <a:lstStyle/>
            <a:p>
              <a:endParaRPr lang="ru-RU"/>
            </a:p>
          </p:txBody>
        </p:sp>
        <p:sp>
          <p:nvSpPr>
            <p:cNvPr id="12307" name="Line 25"/>
            <p:cNvSpPr>
              <a:spLocks noChangeShapeType="1"/>
            </p:cNvSpPr>
            <p:nvPr/>
          </p:nvSpPr>
          <p:spPr bwMode="auto">
            <a:xfrm>
              <a:off x="2199" y="2659"/>
              <a:ext cx="0" cy="1044"/>
            </a:xfrm>
            <a:prstGeom prst="line">
              <a:avLst/>
            </a:prstGeom>
            <a:noFill/>
            <a:ln w="28575" cap="sq">
              <a:solidFill>
                <a:schemeClr val="tx1"/>
              </a:solidFill>
              <a:round/>
              <a:headEnd/>
              <a:tailEnd/>
            </a:ln>
          </p:spPr>
          <p:txBody>
            <a:bodyPr/>
            <a:lstStyle/>
            <a:p>
              <a:endParaRPr lang="ru-RU"/>
            </a:p>
          </p:txBody>
        </p:sp>
      </p:grpSp>
      <p:sp>
        <p:nvSpPr>
          <p:cNvPr id="12295" name="Text Box 29"/>
          <p:cNvSpPr txBox="1">
            <a:spLocks noChangeArrowheads="1"/>
          </p:cNvSpPr>
          <p:nvPr/>
        </p:nvSpPr>
        <p:spPr bwMode="auto">
          <a:xfrm>
            <a:off x="2051050" y="5445125"/>
            <a:ext cx="288925" cy="366713"/>
          </a:xfrm>
          <a:prstGeom prst="rect">
            <a:avLst/>
          </a:prstGeom>
          <a:solidFill>
            <a:schemeClr val="bg1"/>
          </a:solidFill>
          <a:ln w="9525">
            <a:noFill/>
            <a:miter lim="800000"/>
            <a:headEnd/>
            <a:tailEnd/>
          </a:ln>
        </p:spPr>
        <p:txBody>
          <a:bodyPr>
            <a:spAutoFit/>
          </a:bodyPr>
          <a:lstStyle/>
          <a:p>
            <a:pPr algn="l">
              <a:spcBef>
                <a:spcPct val="50000"/>
              </a:spcBef>
            </a:pPr>
            <a:endParaRPr lang="ru-RU"/>
          </a:p>
        </p:txBody>
      </p:sp>
      <p:sp>
        <p:nvSpPr>
          <p:cNvPr id="12296" name="Text Box 34"/>
          <p:cNvSpPr txBox="1">
            <a:spLocks noChangeArrowheads="1"/>
          </p:cNvSpPr>
          <p:nvPr/>
        </p:nvSpPr>
        <p:spPr bwMode="auto">
          <a:xfrm>
            <a:off x="2195513" y="5373688"/>
            <a:ext cx="504825" cy="366712"/>
          </a:xfrm>
          <a:prstGeom prst="rect">
            <a:avLst/>
          </a:prstGeom>
          <a:solidFill>
            <a:schemeClr val="bg1"/>
          </a:solidFill>
          <a:ln w="9525">
            <a:noFill/>
            <a:miter lim="800000"/>
            <a:headEnd/>
            <a:tailEnd/>
          </a:ln>
        </p:spPr>
        <p:txBody>
          <a:bodyPr>
            <a:spAutoFit/>
          </a:bodyPr>
          <a:lstStyle/>
          <a:p>
            <a:pPr algn="l">
              <a:spcBef>
                <a:spcPct val="50000"/>
              </a:spcBef>
            </a:pPr>
            <a:endParaRPr lang="ru-RU"/>
          </a:p>
        </p:txBody>
      </p:sp>
      <p:sp>
        <p:nvSpPr>
          <p:cNvPr id="12297" name="Text Box 35"/>
          <p:cNvSpPr txBox="1">
            <a:spLocks noChangeArrowheads="1"/>
          </p:cNvSpPr>
          <p:nvPr/>
        </p:nvSpPr>
        <p:spPr bwMode="auto">
          <a:xfrm>
            <a:off x="2051050" y="4652963"/>
            <a:ext cx="720725" cy="366712"/>
          </a:xfrm>
          <a:prstGeom prst="rect">
            <a:avLst/>
          </a:prstGeom>
          <a:solidFill>
            <a:schemeClr val="bg1"/>
          </a:solidFill>
          <a:ln w="9525">
            <a:noFill/>
            <a:miter lim="800000"/>
            <a:headEnd/>
            <a:tailEnd/>
          </a:ln>
        </p:spPr>
        <p:txBody>
          <a:bodyPr>
            <a:spAutoFit/>
          </a:bodyPr>
          <a:lstStyle/>
          <a:p>
            <a:pPr>
              <a:spcBef>
                <a:spcPct val="50000"/>
              </a:spcBef>
            </a:pPr>
            <a:endParaRPr lang="ru-RU"/>
          </a:p>
        </p:txBody>
      </p:sp>
      <p:sp>
        <p:nvSpPr>
          <p:cNvPr id="12298" name="Rectangle 37"/>
          <p:cNvSpPr>
            <a:spLocks noChangeArrowheads="1"/>
          </p:cNvSpPr>
          <p:nvPr/>
        </p:nvSpPr>
        <p:spPr bwMode="auto">
          <a:xfrm>
            <a:off x="2124075" y="3644900"/>
            <a:ext cx="503238" cy="360363"/>
          </a:xfrm>
          <a:prstGeom prst="rect">
            <a:avLst/>
          </a:prstGeom>
          <a:solidFill>
            <a:schemeClr val="bg1"/>
          </a:solidFill>
          <a:ln w="9525">
            <a:solidFill>
              <a:schemeClr val="bg1"/>
            </a:solidFill>
            <a:miter lim="800000"/>
            <a:headEnd/>
            <a:tailEnd/>
          </a:ln>
        </p:spPr>
        <p:txBody>
          <a:bodyPr wrap="none" anchor="ctr"/>
          <a:lstStyle/>
          <a:p>
            <a:endParaRPr lang="ru-RU"/>
          </a:p>
        </p:txBody>
      </p:sp>
      <p:sp>
        <p:nvSpPr>
          <p:cNvPr id="167975" name="Rectangle 39"/>
          <p:cNvSpPr>
            <a:spLocks noChangeArrowheads="1"/>
          </p:cNvSpPr>
          <p:nvPr/>
        </p:nvSpPr>
        <p:spPr bwMode="auto">
          <a:xfrm>
            <a:off x="395288" y="5373688"/>
            <a:ext cx="4419600" cy="714375"/>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l-GR" sz="3200">
                <a:cs typeface="Arial" charset="0"/>
              </a:rPr>
              <a:t>ω</a:t>
            </a:r>
            <a:r>
              <a:rPr lang="ru-RU" sz="3200">
                <a:cs typeface="Arial" charset="0"/>
              </a:rPr>
              <a:t>=2</a:t>
            </a:r>
            <a:r>
              <a:rPr lang="el-GR" sz="3200">
                <a:cs typeface="Arial" charset="0"/>
              </a:rPr>
              <a:t>π</a:t>
            </a:r>
            <a:r>
              <a:rPr lang="ru-RU" sz="3200">
                <a:cs typeface="Arial" charset="0"/>
              </a:rPr>
              <a:t>250=500</a:t>
            </a:r>
            <a:r>
              <a:rPr lang="el-GR" sz="3200">
                <a:cs typeface="Arial" charset="0"/>
              </a:rPr>
              <a:t>π</a:t>
            </a:r>
            <a:r>
              <a:rPr lang="ru-RU" sz="3200">
                <a:cs typeface="Arial" charset="0"/>
              </a:rPr>
              <a:t> рад/с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fade">
                                      <p:cBhvr>
                                        <p:cTn id="7" dur="2000"/>
                                        <p:tgtEl>
                                          <p:spTgt spid="1679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39">
                                            <p:txEl>
                                              <p:pRg st="0" end="0"/>
                                            </p:txEl>
                                          </p:spTgt>
                                        </p:tgtEl>
                                        <p:attrNameLst>
                                          <p:attrName>style.visibility</p:attrName>
                                        </p:attrNameLst>
                                      </p:cBhvr>
                                      <p:to>
                                        <p:strVal val="visible"/>
                                      </p:to>
                                    </p:set>
                                    <p:animEffect transition="in" filter="wipe(left)">
                                      <p:cBhvr>
                                        <p:cTn id="12" dur="500"/>
                                        <p:tgtEl>
                                          <p:spTgt spid="167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39">
                                            <p:txEl>
                                              <p:pRg st="1" end="1"/>
                                            </p:txEl>
                                          </p:spTgt>
                                        </p:tgtEl>
                                        <p:attrNameLst>
                                          <p:attrName>style.visibility</p:attrName>
                                        </p:attrNameLst>
                                      </p:cBhvr>
                                      <p:to>
                                        <p:strVal val="visible"/>
                                      </p:to>
                                    </p:set>
                                    <p:animEffect transition="in" filter="wipe(left)">
                                      <p:cBhvr>
                                        <p:cTn id="17" dur="500"/>
                                        <p:tgtEl>
                                          <p:spTgt spid="167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7975"/>
                                        </p:tgtEl>
                                        <p:attrNameLst>
                                          <p:attrName>style.visibility</p:attrName>
                                        </p:attrNameLst>
                                      </p:cBhvr>
                                      <p:to>
                                        <p:strVal val="visible"/>
                                      </p:to>
                                    </p:set>
                                    <p:animEffect transition="in" filter="checkerboard(across)">
                                      <p:cBhvr>
                                        <p:cTn id="29" dur="500"/>
                                        <p:tgtEl>
                                          <p:spTgt spid="167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7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4" name="Rectangle 4"/>
          <p:cNvSpPr>
            <a:spLocks noGrp="1" noChangeArrowheads="1"/>
          </p:cNvSpPr>
          <p:nvPr>
            <p:ph type="title" sz="quarter"/>
          </p:nvPr>
        </p:nvSpPr>
        <p:spPr>
          <a:xfrm>
            <a:off x="785813" y="214313"/>
            <a:ext cx="7696200" cy="1143000"/>
          </a:xfrm>
        </p:spPr>
        <p:txBody>
          <a:bodyPr/>
          <a:lstStyle/>
          <a:p>
            <a:pPr eaLnBrk="1" hangingPunct="1"/>
            <a:r>
              <a:rPr lang="ru-RU" smtClean="0"/>
              <a:t>Давайте вспомним</a:t>
            </a:r>
          </a:p>
        </p:txBody>
      </p:sp>
      <p:sp>
        <p:nvSpPr>
          <p:cNvPr id="168965" name="Rectangle 5"/>
          <p:cNvSpPr>
            <a:spLocks noGrp="1" noChangeArrowheads="1"/>
          </p:cNvSpPr>
          <p:nvPr>
            <p:ph sz="quarter" idx="1"/>
          </p:nvPr>
        </p:nvSpPr>
        <p:spPr>
          <a:xfrm>
            <a:off x="762000" y="1214438"/>
            <a:ext cx="3771900" cy="1943100"/>
          </a:xfrm>
        </p:spPr>
        <p:txBody>
          <a:bodyPr/>
          <a:lstStyle/>
          <a:p>
            <a:pPr eaLnBrk="1" hangingPunct="1">
              <a:buFont typeface="Wingdings" pitchFamily="2" charset="2"/>
              <a:buNone/>
            </a:pPr>
            <a:r>
              <a:rPr lang="ru-RU" sz="2400" smtClean="0"/>
              <a:t>Начальная фаза </a:t>
            </a:r>
            <a:r>
              <a:rPr lang="el-GR" sz="2400" smtClean="0">
                <a:cs typeface="Arial" charset="0"/>
              </a:rPr>
              <a:t>φ</a:t>
            </a:r>
            <a:r>
              <a:rPr lang="ru-RU" sz="2400" baseline="-25000" smtClean="0">
                <a:cs typeface="Arial" charset="0"/>
              </a:rPr>
              <a:t>0</a:t>
            </a:r>
            <a:r>
              <a:rPr lang="ru-RU" sz="2400" smtClean="0">
                <a:cs typeface="Arial" charset="0"/>
              </a:rPr>
              <a:t>=0</a:t>
            </a:r>
          </a:p>
          <a:p>
            <a:pPr eaLnBrk="1" hangingPunct="1">
              <a:buFont typeface="Wingdings" pitchFamily="2" charset="2"/>
              <a:buNone/>
            </a:pPr>
            <a:endParaRPr lang="ru-RU" sz="2400" smtClean="0">
              <a:cs typeface="Arial" charset="0"/>
            </a:endParaRPr>
          </a:p>
          <a:p>
            <a:pPr eaLnBrk="1" hangingPunct="1">
              <a:buFont typeface="Wingdings" pitchFamily="2" charset="2"/>
              <a:buNone/>
            </a:pPr>
            <a:endParaRPr lang="el-GR" sz="2400" smtClean="0">
              <a:cs typeface="Arial" charset="0"/>
            </a:endParaRPr>
          </a:p>
        </p:txBody>
      </p:sp>
      <p:sp>
        <p:nvSpPr>
          <p:cNvPr id="168966" name="Rectangle 6"/>
          <p:cNvSpPr>
            <a:spLocks noGrp="1" noChangeArrowheads="1"/>
          </p:cNvSpPr>
          <p:nvPr>
            <p:ph sz="quarter" idx="2"/>
          </p:nvPr>
        </p:nvSpPr>
        <p:spPr>
          <a:xfrm>
            <a:off x="4357688" y="1166813"/>
            <a:ext cx="4786312" cy="1943100"/>
          </a:xfrm>
        </p:spPr>
        <p:txBody>
          <a:bodyPr/>
          <a:lstStyle/>
          <a:p>
            <a:pPr eaLnBrk="1" hangingPunct="1">
              <a:buFont typeface="Wingdings" pitchFamily="2" charset="2"/>
              <a:buNone/>
            </a:pPr>
            <a:r>
              <a:rPr lang="ru-RU" sz="2400" smtClean="0"/>
              <a:t>Начальная фаза </a:t>
            </a:r>
            <a:r>
              <a:rPr lang="el-GR" sz="2400" smtClean="0">
                <a:cs typeface="Arial" charset="0"/>
              </a:rPr>
              <a:t>φ</a:t>
            </a:r>
            <a:r>
              <a:rPr lang="ru-RU" sz="2400" baseline="-25000" smtClean="0">
                <a:cs typeface="Arial" charset="0"/>
              </a:rPr>
              <a:t>0</a:t>
            </a:r>
            <a:r>
              <a:rPr lang="ru-RU" sz="2400" smtClean="0">
                <a:cs typeface="Arial" charset="0"/>
              </a:rPr>
              <a:t>=</a:t>
            </a:r>
            <a:r>
              <a:rPr lang="el-GR" sz="2400" smtClean="0">
                <a:cs typeface="Arial" charset="0"/>
              </a:rPr>
              <a:t>π</a:t>
            </a:r>
            <a:r>
              <a:rPr lang="ru-RU" sz="2400" smtClean="0">
                <a:cs typeface="Arial" charset="0"/>
              </a:rPr>
              <a:t>/2. Сдвиг на </a:t>
            </a:r>
          </a:p>
          <a:p>
            <a:pPr eaLnBrk="1" hangingPunct="1">
              <a:buFont typeface="Wingdings" pitchFamily="2" charset="2"/>
              <a:buNone/>
            </a:pPr>
            <a:endParaRPr lang="el-GR" sz="2400" smtClean="0">
              <a:cs typeface="Arial" charset="0"/>
            </a:endParaRPr>
          </a:p>
        </p:txBody>
      </p:sp>
      <p:sp>
        <p:nvSpPr>
          <p:cNvPr id="168967" name="Rectangle 7"/>
          <p:cNvSpPr>
            <a:spLocks noGrp="1" noChangeArrowheads="1"/>
          </p:cNvSpPr>
          <p:nvPr>
            <p:ph sz="quarter" idx="3"/>
          </p:nvPr>
        </p:nvSpPr>
        <p:spPr>
          <a:xfrm>
            <a:off x="357188" y="3571875"/>
            <a:ext cx="3771900" cy="1943100"/>
          </a:xfrm>
        </p:spPr>
        <p:txBody>
          <a:bodyPr/>
          <a:lstStyle/>
          <a:p>
            <a:pPr eaLnBrk="1" hangingPunct="1">
              <a:buFont typeface="Wingdings" pitchFamily="2" charset="2"/>
              <a:buNone/>
            </a:pPr>
            <a:r>
              <a:rPr lang="ru-RU" sz="2400" smtClean="0"/>
              <a:t>Начальная фаза </a:t>
            </a:r>
            <a:r>
              <a:rPr lang="el-GR" sz="2400" smtClean="0">
                <a:cs typeface="Arial" charset="0"/>
              </a:rPr>
              <a:t>φ</a:t>
            </a:r>
            <a:r>
              <a:rPr lang="ru-RU" sz="2400" baseline="-25000" smtClean="0">
                <a:cs typeface="Arial" charset="0"/>
              </a:rPr>
              <a:t>0</a:t>
            </a:r>
            <a:r>
              <a:rPr lang="ru-RU" sz="2400" smtClean="0">
                <a:cs typeface="Arial" charset="0"/>
              </a:rPr>
              <a:t>=</a:t>
            </a:r>
            <a:r>
              <a:rPr lang="el-GR" sz="2400" smtClean="0">
                <a:cs typeface="Arial" charset="0"/>
              </a:rPr>
              <a:t>π</a:t>
            </a:r>
            <a:r>
              <a:rPr lang="ru-RU" sz="2400" smtClean="0">
                <a:cs typeface="Arial" charset="0"/>
              </a:rPr>
              <a:t>. Сдвиг на</a:t>
            </a:r>
            <a:endParaRPr lang="el-GR" sz="2400" smtClean="0">
              <a:cs typeface="Arial" charset="0"/>
            </a:endParaRPr>
          </a:p>
          <a:p>
            <a:pPr eaLnBrk="1" hangingPunct="1">
              <a:buFont typeface="Wingdings" pitchFamily="2" charset="2"/>
              <a:buNone/>
            </a:pPr>
            <a:endParaRPr lang="ru-RU" sz="2400" smtClean="0"/>
          </a:p>
        </p:txBody>
      </p:sp>
      <p:sp>
        <p:nvSpPr>
          <p:cNvPr id="168968" name="Rectangle 8"/>
          <p:cNvSpPr>
            <a:spLocks noGrp="1" noChangeArrowheads="1"/>
          </p:cNvSpPr>
          <p:nvPr>
            <p:ph sz="quarter" idx="4"/>
          </p:nvPr>
        </p:nvSpPr>
        <p:spPr>
          <a:xfrm>
            <a:off x="4643438" y="3571875"/>
            <a:ext cx="3771900" cy="1943100"/>
          </a:xfrm>
        </p:spPr>
        <p:txBody>
          <a:bodyPr/>
          <a:lstStyle/>
          <a:p>
            <a:pPr eaLnBrk="1" hangingPunct="1">
              <a:buFont typeface="Wingdings" pitchFamily="2" charset="2"/>
              <a:buNone/>
            </a:pPr>
            <a:r>
              <a:rPr lang="ru-RU" sz="2400" smtClean="0"/>
              <a:t>Начальная фаза </a:t>
            </a:r>
            <a:r>
              <a:rPr lang="el-GR" sz="2400" smtClean="0">
                <a:cs typeface="Arial" charset="0"/>
              </a:rPr>
              <a:t>φ</a:t>
            </a:r>
            <a:r>
              <a:rPr lang="ru-RU" sz="2400" baseline="-25000" smtClean="0">
                <a:cs typeface="Arial" charset="0"/>
              </a:rPr>
              <a:t>0</a:t>
            </a:r>
            <a:r>
              <a:rPr lang="ru-RU" sz="2400" smtClean="0">
                <a:cs typeface="Arial" charset="0"/>
              </a:rPr>
              <a:t>=3</a:t>
            </a:r>
            <a:r>
              <a:rPr lang="el-GR" sz="2400" smtClean="0">
                <a:cs typeface="Arial" charset="0"/>
              </a:rPr>
              <a:t>π</a:t>
            </a:r>
            <a:r>
              <a:rPr lang="ru-RU" sz="2400" smtClean="0">
                <a:cs typeface="Arial" charset="0"/>
              </a:rPr>
              <a:t>/2.</a:t>
            </a:r>
          </a:p>
          <a:p>
            <a:pPr eaLnBrk="1" hangingPunct="1">
              <a:buFont typeface="Wingdings" pitchFamily="2" charset="2"/>
              <a:buNone/>
            </a:pPr>
            <a:r>
              <a:rPr lang="ru-RU" sz="2400" smtClean="0">
                <a:cs typeface="Arial" charset="0"/>
              </a:rPr>
              <a:t>Сдвиг на</a:t>
            </a:r>
            <a:endParaRPr lang="el-GR" sz="2400" smtClean="0">
              <a:cs typeface="Arial" charset="0"/>
            </a:endParaRPr>
          </a:p>
          <a:p>
            <a:pPr eaLnBrk="1" hangingPunct="1">
              <a:buFont typeface="Wingdings" pitchFamily="2" charset="2"/>
              <a:buNone/>
            </a:pPr>
            <a:endParaRPr lang="ru-RU" sz="2400" smtClean="0"/>
          </a:p>
        </p:txBody>
      </p:sp>
      <p:pic>
        <p:nvPicPr>
          <p:cNvPr id="71687" name="Picture 10" descr="фаза 0"/>
          <p:cNvPicPr>
            <a:picLocks noChangeAspect="1" noChangeArrowheads="1"/>
          </p:cNvPicPr>
          <p:nvPr/>
        </p:nvPicPr>
        <p:blipFill>
          <a:blip r:embed="rId2"/>
          <a:srcRect l="11243" r="45451" b="69839"/>
          <a:stretch>
            <a:fillRect/>
          </a:stretch>
        </p:blipFill>
        <p:spPr bwMode="auto">
          <a:xfrm>
            <a:off x="1000125" y="1714500"/>
            <a:ext cx="2447925" cy="1439863"/>
          </a:xfrm>
          <a:prstGeom prst="rect">
            <a:avLst/>
          </a:prstGeom>
          <a:noFill/>
          <a:ln w="9525">
            <a:noFill/>
            <a:miter lim="800000"/>
            <a:headEnd/>
            <a:tailEnd/>
          </a:ln>
        </p:spPr>
      </p:pic>
      <p:pic>
        <p:nvPicPr>
          <p:cNvPr id="71688" name="Picture 11" descr="фаза1"/>
          <p:cNvPicPr>
            <a:picLocks noChangeAspect="1" noChangeArrowheads="1"/>
          </p:cNvPicPr>
          <p:nvPr/>
        </p:nvPicPr>
        <p:blipFill>
          <a:blip r:embed="rId3"/>
          <a:srcRect/>
          <a:stretch>
            <a:fillRect/>
          </a:stretch>
        </p:blipFill>
        <p:spPr bwMode="auto">
          <a:xfrm>
            <a:off x="4714875" y="1714500"/>
            <a:ext cx="2305050" cy="1655763"/>
          </a:xfrm>
          <a:prstGeom prst="rect">
            <a:avLst/>
          </a:prstGeom>
          <a:noFill/>
          <a:ln w="9525">
            <a:noFill/>
            <a:miter lim="800000"/>
            <a:headEnd/>
            <a:tailEnd/>
          </a:ln>
        </p:spPr>
      </p:pic>
      <p:pic>
        <p:nvPicPr>
          <p:cNvPr id="71689" name="Picture 12"/>
          <p:cNvPicPr>
            <a:picLocks noChangeAspect="1" noChangeArrowheads="1"/>
          </p:cNvPicPr>
          <p:nvPr/>
        </p:nvPicPr>
        <p:blipFill>
          <a:blip r:embed="rId4"/>
          <a:srcRect/>
          <a:stretch>
            <a:fillRect/>
          </a:stretch>
        </p:blipFill>
        <p:spPr bwMode="auto">
          <a:xfrm>
            <a:off x="785813" y="4714875"/>
            <a:ext cx="2519362" cy="1584325"/>
          </a:xfrm>
          <a:prstGeom prst="rect">
            <a:avLst/>
          </a:prstGeom>
          <a:noFill/>
          <a:ln w="9525">
            <a:noFill/>
            <a:miter lim="800000"/>
            <a:headEnd/>
            <a:tailEnd/>
          </a:ln>
        </p:spPr>
      </p:pic>
      <p:pic>
        <p:nvPicPr>
          <p:cNvPr id="71690" name="Picture 13"/>
          <p:cNvPicPr>
            <a:picLocks noChangeAspect="1" noChangeArrowheads="1"/>
          </p:cNvPicPr>
          <p:nvPr/>
        </p:nvPicPr>
        <p:blipFill>
          <a:blip r:embed="rId5"/>
          <a:srcRect/>
          <a:stretch>
            <a:fillRect/>
          </a:stretch>
        </p:blipFill>
        <p:spPr bwMode="auto">
          <a:xfrm>
            <a:off x="5214938" y="4643438"/>
            <a:ext cx="2182812" cy="1657350"/>
          </a:xfrm>
          <a:prstGeom prst="rect">
            <a:avLst/>
          </a:prstGeom>
          <a:noFill/>
          <a:ln w="9525">
            <a:noFill/>
            <a:miter lim="800000"/>
            <a:headEnd/>
            <a:tailEnd/>
          </a:ln>
        </p:spPr>
      </p:pic>
      <p:sp>
        <p:nvSpPr>
          <p:cNvPr id="71691" name="TextBox 10"/>
          <p:cNvSpPr txBox="1">
            <a:spLocks noChangeArrowheads="1"/>
          </p:cNvSpPr>
          <p:nvPr/>
        </p:nvSpPr>
        <p:spPr bwMode="auto">
          <a:xfrm>
            <a:off x="1214438" y="6286500"/>
            <a:ext cx="6715125" cy="369888"/>
          </a:xfrm>
          <a:prstGeom prst="rect">
            <a:avLst/>
          </a:prstGeom>
          <a:noFill/>
          <a:ln w="9525">
            <a:noFill/>
            <a:miter lim="800000"/>
            <a:headEnd/>
            <a:tailEnd/>
          </a:ln>
        </p:spPr>
        <p:txBody>
          <a:bodyPr>
            <a:spAutoFit/>
          </a:bodyPr>
          <a:lstStyle/>
          <a:p>
            <a:r>
              <a:rPr lang="ru-RU"/>
              <a:t>Сдвиг влево- опережение!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2000"/>
                                        <p:tgtEl>
                                          <p:spTgt spid="1689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8965"/>
                                        </p:tgtEl>
                                        <p:attrNameLst>
                                          <p:attrName>style.visibility</p:attrName>
                                        </p:attrNameLst>
                                      </p:cBhvr>
                                      <p:to>
                                        <p:strVal val="visible"/>
                                      </p:to>
                                    </p:set>
                                    <p:animEffect transition="in" filter="checkerboard(across)">
                                      <p:cBhvr>
                                        <p:cTn id="12" dur="500"/>
                                        <p:tgtEl>
                                          <p:spTgt spid="16896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8966"/>
                                        </p:tgtEl>
                                        <p:attrNameLst>
                                          <p:attrName>style.visibility</p:attrName>
                                        </p:attrNameLst>
                                      </p:cBhvr>
                                      <p:to>
                                        <p:strVal val="visible"/>
                                      </p:to>
                                    </p:set>
                                    <p:animEffect transition="in" filter="checkerboard(across)">
                                      <p:cBhvr>
                                        <p:cTn id="17" dur="500"/>
                                        <p:tgtEl>
                                          <p:spTgt spid="16896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8967"/>
                                        </p:tgtEl>
                                        <p:attrNameLst>
                                          <p:attrName>style.visibility</p:attrName>
                                        </p:attrNameLst>
                                      </p:cBhvr>
                                      <p:to>
                                        <p:strVal val="visible"/>
                                      </p:to>
                                    </p:set>
                                    <p:animEffect transition="in" filter="checkerboard(across)">
                                      <p:cBhvr>
                                        <p:cTn id="22" dur="500"/>
                                        <p:tgtEl>
                                          <p:spTgt spid="16896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8968"/>
                                        </p:tgtEl>
                                        <p:attrNameLst>
                                          <p:attrName>style.visibility</p:attrName>
                                        </p:attrNameLst>
                                      </p:cBhvr>
                                      <p:to>
                                        <p:strVal val="visible"/>
                                      </p:to>
                                    </p:set>
                                    <p:animEffect transition="in" filter="checkerboard(across)">
                                      <p:cBhvr>
                                        <p:cTn id="27" dur="500"/>
                                        <p:tgtEl>
                                          <p:spTgt spid="16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p:bldP spid="168965" grpId="0"/>
      <p:bldP spid="168966" grpId="0"/>
      <p:bldP spid="168967" grpId="0"/>
      <p:bldP spid="1689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13329"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13330"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13331"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13332"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13333"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х</a:t>
              </a:r>
              <a:r>
                <a:rPr lang="en-US" sz="3200" baseline="-25000"/>
                <a:t>ma</a:t>
              </a:r>
              <a:r>
                <a:rPr lang="ru-RU" sz="3200" baseline="-25000"/>
                <a:t>х</a:t>
              </a:r>
              <a:endParaRPr lang="ru-RU" sz="320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grpSp>
        <p:nvGrpSpPr>
          <p:cNvPr id="3" name="Organization Chart 53"/>
          <p:cNvGrpSpPr>
            <a:grpSpLocks noChangeAspect="1"/>
          </p:cNvGrpSpPr>
          <p:nvPr/>
        </p:nvGrpSpPr>
        <p:grpSpPr bwMode="auto">
          <a:xfrm>
            <a:off x="2236788" y="1989138"/>
            <a:ext cx="6907212" cy="4511675"/>
            <a:chOff x="466" y="1174"/>
            <a:chExt cx="2871" cy="2432"/>
          </a:xfrm>
        </p:grpSpPr>
        <p:cxnSp>
          <p:nvCxnSpPr>
            <p:cNvPr id="13318" name="_s13329"/>
            <p:cNvCxnSpPr>
              <a:cxnSpLocks noChangeShapeType="1"/>
              <a:stCxn id="29" idx="1"/>
              <a:endCxn id="28" idx="2"/>
            </p:cNvCxnSpPr>
            <p:nvPr/>
          </p:nvCxnSpPr>
          <p:spPr bwMode="auto">
            <a:xfrm rot="10800000">
              <a:off x="2055" y="3111"/>
              <a:ext cx="145" cy="313"/>
            </a:xfrm>
            <a:prstGeom prst="bentConnector2">
              <a:avLst/>
            </a:prstGeom>
            <a:noFill/>
            <a:ln w="28575">
              <a:solidFill>
                <a:schemeClr val="tx1"/>
              </a:solidFill>
              <a:miter lim="800000"/>
              <a:headEnd/>
              <a:tailEnd/>
            </a:ln>
          </p:spPr>
        </p:cxnSp>
        <p:cxnSp>
          <p:nvCxnSpPr>
            <p:cNvPr id="13319" name="_s13330"/>
            <p:cNvCxnSpPr>
              <a:cxnSpLocks noChangeShapeType="1"/>
              <a:stCxn id="28" idx="1"/>
              <a:endCxn id="27"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834" y="1527"/>
              <a:ext cx="131" cy="1"/>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466" y="1174"/>
              <a:ext cx="864" cy="2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4 с</a:t>
              </a:r>
            </a:p>
          </p:txBody>
        </p:sp>
        <p:sp>
          <p:nvSpPr>
            <p:cNvPr id="25" name="_s13335"/>
            <p:cNvSpPr>
              <a:spLocks noChangeArrowheads="1"/>
            </p:cNvSpPr>
            <p:nvPr/>
          </p:nvSpPr>
          <p:spPr bwMode="auto">
            <a:xfrm>
              <a:off x="466" y="1593"/>
              <a:ext cx="864" cy="2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a:t>0,25 Гц</a:t>
              </a:r>
            </a:p>
          </p:txBody>
        </p:sp>
        <p:sp>
          <p:nvSpPr>
            <p:cNvPr id="26" name="_s13336"/>
            <p:cNvSpPr>
              <a:spLocks noChangeArrowheads="1"/>
            </p:cNvSpPr>
            <p:nvPr/>
          </p:nvSpPr>
          <p:spPr bwMode="auto">
            <a:xfrm>
              <a:off x="466" y="2012"/>
              <a:ext cx="864" cy="2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a:t>0,5</a:t>
              </a:r>
              <a:r>
                <a:rPr lang="el-GR" sz="2300">
                  <a:cs typeface="Arial" charset="0"/>
                </a:rPr>
                <a:t>π</a:t>
              </a:r>
              <a:r>
                <a:rPr lang="ru-RU" sz="2300">
                  <a:cs typeface="Arial" charset="0"/>
                </a:rPr>
                <a:t> рад/с</a:t>
              </a:r>
              <a:endParaRPr lang="el-GR" sz="2300">
                <a:cs typeface="Arial" charset="0"/>
              </a:endParaRPr>
            </a:p>
          </p:txBody>
        </p:sp>
        <p:sp>
          <p:nvSpPr>
            <p:cNvPr id="27" name="_s13337"/>
            <p:cNvSpPr>
              <a:spLocks noChangeArrowheads="1"/>
            </p:cNvSpPr>
            <p:nvPr/>
          </p:nvSpPr>
          <p:spPr bwMode="auto">
            <a:xfrm>
              <a:off x="1043" y="2431"/>
              <a:ext cx="864" cy="2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a:t>10 см</a:t>
              </a:r>
            </a:p>
          </p:txBody>
        </p:sp>
        <p:sp>
          <p:nvSpPr>
            <p:cNvPr id="28" name="_s13338"/>
            <p:cNvSpPr>
              <a:spLocks noChangeArrowheads="1"/>
            </p:cNvSpPr>
            <p:nvPr/>
          </p:nvSpPr>
          <p:spPr bwMode="auto">
            <a:xfrm>
              <a:off x="1620" y="2850"/>
              <a:ext cx="870" cy="261"/>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3</a:t>
              </a:r>
              <a:r>
                <a:rPr lang="el-GR" sz="2300" dirty="0">
                  <a:cs typeface="Arial" charset="0"/>
                </a:rPr>
                <a:t>π</a:t>
              </a:r>
              <a:r>
                <a:rPr lang="ru-RU" sz="2300" dirty="0">
                  <a:cs typeface="Arial" charset="0"/>
                </a:rPr>
                <a:t>/2</a:t>
              </a:r>
              <a:endParaRPr lang="el-GR" sz="2300" dirty="0">
                <a:cs typeface="Arial" charset="0"/>
              </a:endParaRPr>
            </a:p>
          </p:txBody>
        </p:sp>
        <p:sp>
          <p:nvSpPr>
            <p:cNvPr id="29" name="_s13339"/>
            <p:cNvSpPr>
              <a:spLocks noChangeArrowheads="1"/>
            </p:cNvSpPr>
            <p:nvPr/>
          </p:nvSpPr>
          <p:spPr bwMode="auto">
            <a:xfrm>
              <a:off x="2200" y="3242"/>
              <a:ext cx="1137" cy="364"/>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Х=0,1со</a:t>
              </a:r>
              <a:r>
                <a:rPr lang="en-US" sz="2000" dirty="0">
                  <a:cs typeface="Arial" charset="0"/>
                </a:rPr>
                <a:t>s</a:t>
              </a:r>
              <a:r>
                <a:rPr lang="ru-RU" sz="2000" dirty="0">
                  <a:cs typeface="Arial" charset="0"/>
                </a:rPr>
                <a:t>(0,5</a:t>
              </a:r>
              <a:r>
                <a:rPr lang="el-GR" sz="2000" dirty="0">
                  <a:cs typeface="Arial" charset="0"/>
                </a:rPr>
                <a:t>π</a:t>
              </a:r>
              <a:r>
                <a:rPr lang="en-US" sz="2000" dirty="0">
                  <a:cs typeface="Arial" charset="0"/>
                </a:rPr>
                <a:t>t</a:t>
              </a:r>
              <a:r>
                <a:rPr lang="ru-RU" sz="2000" dirty="0">
                  <a:cs typeface="Arial" charset="0"/>
                </a:rPr>
                <a:t>+3</a:t>
              </a:r>
              <a:r>
                <a:rPr lang="el-GR" sz="2000" dirty="0">
                  <a:cs typeface="Arial" charset="0"/>
                </a:rPr>
                <a:t>π</a:t>
              </a:r>
              <a:r>
                <a:rPr lang="ru-RU" sz="2000" dirty="0">
                  <a:cs typeface="Arial" charset="0"/>
                </a:rPr>
                <a:t>/2)</a:t>
              </a:r>
              <a:endParaRPr lang="el-GR" sz="2000" dirty="0">
                <a:cs typeface="Arial" charset="0"/>
              </a:endParaRPr>
            </a:p>
          </p:txBody>
        </p:sp>
      </p:grpSp>
      <p:graphicFrame>
        <p:nvGraphicFramePr>
          <p:cNvPr id="13314" name="Object 67"/>
          <p:cNvGraphicFramePr>
            <a:graphicFrameLocks/>
          </p:cNvGraphicFramePr>
          <p:nvPr>
            <p:ph sz="quarter" idx="3"/>
          </p:nvPr>
        </p:nvGraphicFramePr>
        <p:xfrm>
          <a:off x="5651500" y="2806700"/>
          <a:ext cx="3222625" cy="1962150"/>
        </p:xfrm>
        <a:graphic>
          <a:graphicData uri="http://schemas.openxmlformats.org/presentationml/2006/ole">
            <p:oleObj spid="_x0000_s13314" name="Рисунок" r:id="rId4" imgW="2070000" imgH="126108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Box 1"/>
          <p:cNvSpPr txBox="1">
            <a:spLocks noChangeArrowheads="1"/>
          </p:cNvSpPr>
          <p:nvPr/>
        </p:nvSpPr>
        <p:spPr bwMode="auto">
          <a:xfrm>
            <a:off x="571500" y="142875"/>
            <a:ext cx="7786688" cy="646113"/>
          </a:xfrm>
          <a:prstGeom prst="rect">
            <a:avLst/>
          </a:prstGeom>
          <a:noFill/>
          <a:ln w="9525">
            <a:noFill/>
            <a:miter lim="800000"/>
            <a:headEnd/>
            <a:tailEnd/>
          </a:ln>
        </p:spPr>
        <p:txBody>
          <a:bodyPr>
            <a:spAutoFit/>
          </a:bodyPr>
          <a:lstStyle/>
          <a:p>
            <a:pPr algn="l"/>
            <a:r>
              <a:rPr lang="ru-RU"/>
              <a:t>Груз колеблется на пружине с периодом 0,3 секунды. На сколько укоротится пружина, если снять груз.</a:t>
            </a:r>
          </a:p>
        </p:txBody>
      </p:sp>
      <p:pic>
        <p:nvPicPr>
          <p:cNvPr id="14346" name="Рисунок 2" descr="im29.gif"/>
          <p:cNvPicPr>
            <a:picLocks noChangeAspect="1"/>
          </p:cNvPicPr>
          <p:nvPr/>
        </p:nvPicPr>
        <p:blipFill>
          <a:blip r:embed="rId3"/>
          <a:srcRect/>
          <a:stretch>
            <a:fillRect/>
          </a:stretch>
        </p:blipFill>
        <p:spPr bwMode="auto">
          <a:xfrm>
            <a:off x="642938" y="928688"/>
            <a:ext cx="2187575" cy="1643062"/>
          </a:xfrm>
          <a:prstGeom prst="rect">
            <a:avLst/>
          </a:prstGeom>
          <a:noFill/>
          <a:ln w="9525">
            <a:noFill/>
            <a:miter lim="800000"/>
            <a:headEnd/>
            <a:tailEnd/>
          </a:ln>
        </p:spPr>
      </p:pic>
      <p:sp>
        <p:nvSpPr>
          <p:cNvPr id="14347" name="TextBox 8"/>
          <p:cNvSpPr txBox="1">
            <a:spLocks noChangeArrowheads="1"/>
          </p:cNvSpPr>
          <p:nvPr/>
        </p:nvSpPr>
        <p:spPr bwMode="auto">
          <a:xfrm>
            <a:off x="3429000" y="857250"/>
            <a:ext cx="4857750" cy="2862263"/>
          </a:xfrm>
          <a:prstGeom prst="rect">
            <a:avLst/>
          </a:prstGeom>
          <a:noFill/>
          <a:ln w="9525">
            <a:noFill/>
            <a:miter lim="800000"/>
            <a:headEnd/>
            <a:tailEnd/>
          </a:ln>
        </p:spPr>
        <p:txBody>
          <a:bodyPr>
            <a:spAutoFit/>
          </a:bodyPr>
          <a:lstStyle/>
          <a:p>
            <a:pPr algn="l"/>
            <a:r>
              <a:rPr lang="ru-RU"/>
              <a:t>При прохождении груза положения равновесия ускорение равно 0, силы тяжести и упругости друг друга уравновешивают. Если колебания прекратятся, то </a:t>
            </a:r>
            <a:r>
              <a:rPr lang="en-US"/>
              <a:t>F</a:t>
            </a:r>
            <a:r>
              <a:rPr lang="ru-RU"/>
              <a:t>тяж </a:t>
            </a:r>
            <a:r>
              <a:rPr lang="en-US"/>
              <a:t>= F</a:t>
            </a:r>
            <a:r>
              <a:rPr lang="ru-RU"/>
              <a:t>упр. Если убрать груз исчезнет сила тяжести и на пружину будет действовать только сила упругости, пытающаяся сжать эту пружину ровно на столько, на сколько эта пружина была растянута силой тяжести.</a:t>
            </a:r>
          </a:p>
        </p:txBody>
      </p:sp>
      <p:graphicFrame>
        <p:nvGraphicFramePr>
          <p:cNvPr id="14338" name="Object 2"/>
          <p:cNvGraphicFramePr>
            <a:graphicFrameLocks noChangeAspect="1"/>
          </p:cNvGraphicFramePr>
          <p:nvPr/>
        </p:nvGraphicFramePr>
        <p:xfrm>
          <a:off x="357188" y="3786188"/>
          <a:ext cx="1724025" cy="658812"/>
        </p:xfrm>
        <a:graphic>
          <a:graphicData uri="http://schemas.openxmlformats.org/presentationml/2006/ole">
            <p:oleObj spid="_x0000_s14338" name="Формула" r:id="rId4" imgW="533160" imgH="203040" progId="Equation.3">
              <p:embed/>
            </p:oleObj>
          </a:graphicData>
        </a:graphic>
      </p:graphicFrame>
      <p:sp>
        <p:nvSpPr>
          <p:cNvPr id="11" name="Стрелка вправо 10"/>
          <p:cNvSpPr/>
          <p:nvPr/>
        </p:nvSpPr>
        <p:spPr>
          <a:xfrm>
            <a:off x="2214563" y="4071938"/>
            <a:ext cx="500062"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14339" name="Object 3"/>
          <p:cNvGraphicFramePr>
            <a:graphicFrameLocks noChangeAspect="1"/>
          </p:cNvGraphicFramePr>
          <p:nvPr/>
        </p:nvGraphicFramePr>
        <p:xfrm>
          <a:off x="2928938" y="3429000"/>
          <a:ext cx="1724025" cy="1276350"/>
        </p:xfrm>
        <a:graphic>
          <a:graphicData uri="http://schemas.openxmlformats.org/presentationml/2006/ole">
            <p:oleObj spid="_x0000_s14339" name="Формула" r:id="rId5" imgW="533160" imgH="393480" progId="Equation.3">
              <p:embed/>
            </p:oleObj>
          </a:graphicData>
        </a:graphic>
      </p:graphicFrame>
      <p:graphicFrame>
        <p:nvGraphicFramePr>
          <p:cNvPr id="14340" name="Object 4"/>
          <p:cNvGraphicFramePr>
            <a:graphicFrameLocks noChangeAspect="1"/>
          </p:cNvGraphicFramePr>
          <p:nvPr/>
        </p:nvGraphicFramePr>
        <p:xfrm>
          <a:off x="142875" y="4500563"/>
          <a:ext cx="2298700" cy="1441450"/>
        </p:xfrm>
        <a:graphic>
          <a:graphicData uri="http://schemas.openxmlformats.org/presentationml/2006/ole">
            <p:oleObj spid="_x0000_s14340" name="Формула" r:id="rId6" imgW="711000" imgH="444240" progId="Equation.3">
              <p:embed/>
            </p:oleObj>
          </a:graphicData>
        </a:graphic>
      </p:graphicFrame>
      <p:graphicFrame>
        <p:nvGraphicFramePr>
          <p:cNvPr id="14341" name="Object 5"/>
          <p:cNvGraphicFramePr>
            <a:graphicFrameLocks noChangeAspect="1"/>
          </p:cNvGraphicFramePr>
          <p:nvPr/>
        </p:nvGraphicFramePr>
        <p:xfrm>
          <a:off x="2571750" y="4500563"/>
          <a:ext cx="2052638" cy="1441450"/>
        </p:xfrm>
        <a:graphic>
          <a:graphicData uri="http://schemas.openxmlformats.org/presentationml/2006/ole">
            <p:oleObj spid="_x0000_s14341" name="Формула" r:id="rId7" imgW="634680" imgH="444240" progId="Equation.3">
              <p:embed/>
            </p:oleObj>
          </a:graphicData>
        </a:graphic>
      </p:graphicFrame>
      <p:graphicFrame>
        <p:nvGraphicFramePr>
          <p:cNvPr id="14342" name="Object 6"/>
          <p:cNvGraphicFramePr>
            <a:graphicFrameLocks noChangeAspect="1"/>
          </p:cNvGraphicFramePr>
          <p:nvPr/>
        </p:nvGraphicFramePr>
        <p:xfrm>
          <a:off x="4786313" y="4500563"/>
          <a:ext cx="1887537" cy="1358900"/>
        </p:xfrm>
        <a:graphic>
          <a:graphicData uri="http://schemas.openxmlformats.org/presentationml/2006/ole">
            <p:oleObj spid="_x0000_s14342" name="Формула" r:id="rId8" imgW="583920" imgH="419040" progId="Equation.3">
              <p:embed/>
            </p:oleObj>
          </a:graphicData>
        </a:graphic>
      </p:graphicFrame>
      <p:graphicFrame>
        <p:nvGraphicFramePr>
          <p:cNvPr id="14343" name="Object 7"/>
          <p:cNvGraphicFramePr>
            <a:graphicFrameLocks noChangeAspect="1"/>
          </p:cNvGraphicFramePr>
          <p:nvPr/>
        </p:nvGraphicFramePr>
        <p:xfrm>
          <a:off x="6929438" y="4500563"/>
          <a:ext cx="2052637" cy="1358900"/>
        </p:xfrm>
        <a:graphic>
          <a:graphicData uri="http://schemas.openxmlformats.org/presentationml/2006/ole">
            <p:oleObj spid="_x0000_s14343" name="Формула" r:id="rId9" imgW="634680" imgH="419040" progId="Equation.3">
              <p:embed/>
            </p:oleObj>
          </a:graphicData>
        </a:graphic>
      </p:graphicFrame>
      <p:graphicFrame>
        <p:nvGraphicFramePr>
          <p:cNvPr id="14344" name="Object 8"/>
          <p:cNvGraphicFramePr>
            <a:graphicFrameLocks noChangeAspect="1"/>
          </p:cNvGraphicFramePr>
          <p:nvPr/>
        </p:nvGraphicFramePr>
        <p:xfrm>
          <a:off x="0" y="5745163"/>
          <a:ext cx="3643313" cy="1112837"/>
        </p:xfrm>
        <a:graphic>
          <a:graphicData uri="http://schemas.openxmlformats.org/presentationml/2006/ole">
            <p:oleObj spid="_x0000_s14344" name="Формула" r:id="rId10" imgW="1460160" imgH="4442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
          <p:cNvSpPr txBox="1">
            <a:spLocks noChangeArrowheads="1"/>
          </p:cNvSpPr>
          <p:nvPr/>
        </p:nvSpPr>
        <p:spPr bwMode="auto">
          <a:xfrm>
            <a:off x="214313" y="428625"/>
            <a:ext cx="8786812" cy="954088"/>
          </a:xfrm>
          <a:prstGeom prst="rect">
            <a:avLst/>
          </a:prstGeom>
          <a:noFill/>
          <a:ln w="9525">
            <a:noFill/>
            <a:miter lim="800000"/>
            <a:headEnd/>
            <a:tailEnd/>
          </a:ln>
        </p:spPr>
        <p:txBody>
          <a:bodyPr>
            <a:spAutoFit/>
          </a:bodyPr>
          <a:lstStyle/>
          <a:p>
            <a:pPr algn="l"/>
            <a:r>
              <a:rPr lang="ru-RU" sz="2800"/>
              <a:t>Тело совершает 45 колебаний в минуту, какова частота колебаний?</a:t>
            </a:r>
          </a:p>
        </p:txBody>
      </p:sp>
      <p:graphicFrame>
        <p:nvGraphicFramePr>
          <p:cNvPr id="15362" name="Object 2"/>
          <p:cNvGraphicFramePr>
            <a:graphicFrameLocks noChangeAspect="1"/>
          </p:cNvGraphicFramePr>
          <p:nvPr/>
        </p:nvGraphicFramePr>
        <p:xfrm>
          <a:off x="571500" y="1500188"/>
          <a:ext cx="3571875" cy="1177925"/>
        </p:xfrm>
        <a:graphic>
          <a:graphicData uri="http://schemas.openxmlformats.org/presentationml/2006/ole">
            <p:oleObj spid="_x0000_s15362" name="Формула" r:id="rId3" imgW="1193760" imgH="393480" progId="Equation.3">
              <p:embed/>
            </p:oleObj>
          </a:graphicData>
        </a:graphic>
      </p:graphicFrame>
      <p:sp>
        <p:nvSpPr>
          <p:cNvPr id="15364" name="TextBox 4"/>
          <p:cNvSpPr txBox="1">
            <a:spLocks noChangeArrowheads="1"/>
          </p:cNvSpPr>
          <p:nvPr/>
        </p:nvSpPr>
        <p:spPr bwMode="auto">
          <a:xfrm>
            <a:off x="214313" y="2786063"/>
            <a:ext cx="8786812" cy="2246312"/>
          </a:xfrm>
          <a:prstGeom prst="rect">
            <a:avLst/>
          </a:prstGeom>
          <a:noFill/>
          <a:ln w="9525">
            <a:noFill/>
            <a:miter lim="800000"/>
            <a:headEnd/>
            <a:tailEnd/>
          </a:ln>
        </p:spPr>
        <p:txBody>
          <a:bodyPr>
            <a:spAutoFit/>
          </a:bodyPr>
          <a:lstStyle/>
          <a:p>
            <a:pPr algn="l"/>
            <a:r>
              <a:rPr lang="ru-RU" sz="2800"/>
              <a:t>За какую часть периода Т шарик, подвешенный на нити и совершающий колебания, проходит от крайнего левого до крайнего правого положения?</a:t>
            </a:r>
          </a:p>
          <a:p>
            <a:pPr algn="l"/>
            <a:r>
              <a:rPr lang="ru-RU" sz="2800"/>
              <a:t>От крайнего правого положения до положения равновесия.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1"/>
          <p:cNvSpPr txBox="1">
            <a:spLocks noChangeArrowheads="1"/>
          </p:cNvSpPr>
          <p:nvPr/>
        </p:nvSpPr>
        <p:spPr bwMode="auto">
          <a:xfrm>
            <a:off x="214313" y="357188"/>
            <a:ext cx="8786812" cy="1384300"/>
          </a:xfrm>
          <a:prstGeom prst="rect">
            <a:avLst/>
          </a:prstGeom>
          <a:noFill/>
          <a:ln w="9525">
            <a:noFill/>
            <a:miter lim="800000"/>
            <a:headEnd/>
            <a:tailEnd/>
          </a:ln>
        </p:spPr>
        <p:txBody>
          <a:bodyPr>
            <a:spAutoFit/>
          </a:bodyPr>
          <a:lstStyle/>
          <a:p>
            <a:pPr algn="l"/>
            <a:r>
              <a:rPr lang="ru-RU" sz="2800"/>
              <a:t>Амплитуда колебаний тела равна 0,2 м. Какой путь прошло тело за время равное пяти периодам колебания?</a:t>
            </a:r>
          </a:p>
        </p:txBody>
      </p:sp>
      <p:graphicFrame>
        <p:nvGraphicFramePr>
          <p:cNvPr id="16386" name="Object 5"/>
          <p:cNvGraphicFramePr>
            <a:graphicFrameLocks noChangeAspect="1"/>
          </p:cNvGraphicFramePr>
          <p:nvPr/>
        </p:nvGraphicFramePr>
        <p:xfrm>
          <a:off x="500063" y="4214813"/>
          <a:ext cx="3379787" cy="692150"/>
        </p:xfrm>
        <a:graphic>
          <a:graphicData uri="http://schemas.openxmlformats.org/presentationml/2006/ole">
            <p:oleObj spid="_x0000_s16386" name="Формула" r:id="rId3" imgW="1117440" imgH="228600" progId="Equation.3">
              <p:embed/>
            </p:oleObj>
          </a:graphicData>
        </a:graphic>
      </p:graphicFrame>
      <p:pic>
        <p:nvPicPr>
          <p:cNvPr id="16389" name="Picture 13"/>
          <p:cNvPicPr>
            <a:picLocks noChangeAspect="1" noChangeArrowheads="1"/>
          </p:cNvPicPr>
          <p:nvPr/>
        </p:nvPicPr>
        <p:blipFill>
          <a:blip r:embed="rId4"/>
          <a:srcRect/>
          <a:stretch>
            <a:fillRect/>
          </a:stretch>
        </p:blipFill>
        <p:spPr bwMode="auto">
          <a:xfrm>
            <a:off x="357188" y="2000250"/>
            <a:ext cx="2182812" cy="1657350"/>
          </a:xfrm>
          <a:prstGeom prst="rect">
            <a:avLst/>
          </a:prstGeom>
          <a:noFill/>
          <a:ln w="9525">
            <a:noFill/>
            <a:miter lim="800000"/>
            <a:headEnd/>
            <a:tailEnd/>
          </a:ln>
        </p:spPr>
      </p:pic>
      <p:graphicFrame>
        <p:nvGraphicFramePr>
          <p:cNvPr id="16387" name="Object 3"/>
          <p:cNvGraphicFramePr>
            <a:graphicFrameLocks noChangeAspect="1"/>
          </p:cNvGraphicFramePr>
          <p:nvPr/>
        </p:nvGraphicFramePr>
        <p:xfrm>
          <a:off x="3286125" y="2286000"/>
          <a:ext cx="5106988" cy="615950"/>
        </p:xfrm>
        <a:graphic>
          <a:graphicData uri="http://schemas.openxmlformats.org/presentationml/2006/ole">
            <p:oleObj spid="_x0000_s16387" name="Формула" r:id="rId5" imgW="168876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1428750" y="357188"/>
            <a:ext cx="7572375" cy="1384300"/>
          </a:xfrm>
          <a:prstGeom prst="rect">
            <a:avLst/>
          </a:prstGeom>
          <a:noFill/>
          <a:ln w="9525">
            <a:noFill/>
            <a:miter lim="800000"/>
            <a:headEnd/>
            <a:tailEnd/>
          </a:ln>
        </p:spPr>
        <p:txBody>
          <a:bodyPr>
            <a:spAutoFit/>
          </a:bodyPr>
          <a:lstStyle/>
          <a:p>
            <a:pPr algn="l"/>
            <a:r>
              <a:rPr lang="ru-RU" sz="2800"/>
              <a:t>Координата тела изменяется по закону </a:t>
            </a:r>
          </a:p>
          <a:p>
            <a:pPr algn="l"/>
            <a:r>
              <a:rPr lang="en-US" sz="2800" i="1"/>
              <a:t>x=</a:t>
            </a:r>
            <a:r>
              <a:rPr lang="ru-RU" sz="2800" i="1"/>
              <a:t> </a:t>
            </a:r>
            <a:r>
              <a:rPr lang="en-US" sz="2800" i="1"/>
              <a:t>0</a:t>
            </a:r>
            <a:r>
              <a:rPr lang="ru-RU" sz="2800" i="1"/>
              <a:t>,</a:t>
            </a:r>
            <a:r>
              <a:rPr lang="en-US" sz="2800" i="1"/>
              <a:t>5</a:t>
            </a:r>
            <a:r>
              <a:rPr lang="ru-RU" sz="2800"/>
              <a:t> </a:t>
            </a:r>
            <a:r>
              <a:rPr lang="en-US" sz="2800"/>
              <a:t>sin</a:t>
            </a:r>
            <a:r>
              <a:rPr lang="ru-RU" sz="2800"/>
              <a:t> 5</a:t>
            </a:r>
            <a:r>
              <a:rPr lang="el-GR" sz="2800"/>
              <a:t>π</a:t>
            </a:r>
            <a:r>
              <a:rPr lang="ru-RU" sz="2800" i="1"/>
              <a:t>t</a:t>
            </a:r>
            <a:r>
              <a:rPr lang="ru-RU" sz="2800"/>
              <a:t>  . Чему равен период колебаний? Частота колебаний?</a:t>
            </a:r>
          </a:p>
        </p:txBody>
      </p:sp>
      <p:graphicFrame>
        <p:nvGraphicFramePr>
          <p:cNvPr id="17410" name="Object 2"/>
          <p:cNvGraphicFramePr>
            <a:graphicFrameLocks noChangeAspect="1"/>
          </p:cNvGraphicFramePr>
          <p:nvPr/>
        </p:nvGraphicFramePr>
        <p:xfrm>
          <a:off x="2071688" y="1857375"/>
          <a:ext cx="4454525" cy="1749425"/>
        </p:xfrm>
        <a:graphic>
          <a:graphicData uri="http://schemas.openxmlformats.org/presentationml/2006/ole">
            <p:oleObj spid="_x0000_s17410" name="Формула" r:id="rId3" imgW="10029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
          <p:cNvSpPr txBox="1">
            <a:spLocks noChangeArrowheads="1"/>
          </p:cNvSpPr>
          <p:nvPr/>
        </p:nvSpPr>
        <p:spPr bwMode="auto">
          <a:xfrm>
            <a:off x="214313" y="357188"/>
            <a:ext cx="8786812" cy="2246312"/>
          </a:xfrm>
          <a:prstGeom prst="rect">
            <a:avLst/>
          </a:prstGeom>
          <a:noFill/>
          <a:ln w="9525">
            <a:noFill/>
            <a:miter lim="800000"/>
            <a:headEnd/>
            <a:tailEnd/>
          </a:ln>
        </p:spPr>
        <p:txBody>
          <a:bodyPr>
            <a:spAutoFit/>
          </a:bodyPr>
          <a:lstStyle/>
          <a:p>
            <a:pPr algn="l"/>
            <a:r>
              <a:rPr lang="ru-RU" sz="2800"/>
              <a:t>Материальная точка совершает гармонические колебания. Определите амплитуду скорости и ускорения, если колебания происходят согласно уравнению: </a:t>
            </a:r>
          </a:p>
          <a:p>
            <a:pPr algn="l"/>
            <a:r>
              <a:rPr lang="ru-RU" sz="2800" i="1"/>
              <a:t>А=0,2 м; </a:t>
            </a:r>
            <a:r>
              <a:rPr lang="el-GR" sz="2800" i="1"/>
              <a:t>ω</a:t>
            </a:r>
            <a:r>
              <a:rPr lang="ru-RU" sz="2800" i="1"/>
              <a:t>=6 рад/с</a:t>
            </a:r>
            <a:endParaRPr lang="ru-RU" sz="2800"/>
          </a:p>
        </p:txBody>
      </p:sp>
      <p:graphicFrame>
        <p:nvGraphicFramePr>
          <p:cNvPr id="18434" name="Object 5"/>
          <p:cNvGraphicFramePr>
            <a:graphicFrameLocks noChangeAspect="1"/>
          </p:cNvGraphicFramePr>
          <p:nvPr/>
        </p:nvGraphicFramePr>
        <p:xfrm>
          <a:off x="2357438" y="1571625"/>
          <a:ext cx="3379787" cy="692150"/>
        </p:xfrm>
        <a:graphic>
          <a:graphicData uri="http://schemas.openxmlformats.org/presentationml/2006/ole">
            <p:oleObj spid="_x0000_s18434" name="Формула" r:id="rId3" imgW="1117440" imgH="228600" progId="Equation.3">
              <p:embed/>
            </p:oleObj>
          </a:graphicData>
        </a:graphic>
      </p:graphicFrame>
      <p:graphicFrame>
        <p:nvGraphicFramePr>
          <p:cNvPr id="18435" name="Object 4"/>
          <p:cNvGraphicFramePr>
            <a:graphicFrameLocks noChangeAspect="1"/>
          </p:cNvGraphicFramePr>
          <p:nvPr/>
        </p:nvGraphicFramePr>
        <p:xfrm>
          <a:off x="214313" y="2857500"/>
          <a:ext cx="3533775" cy="692150"/>
        </p:xfrm>
        <a:graphic>
          <a:graphicData uri="http://schemas.openxmlformats.org/presentationml/2006/ole">
            <p:oleObj spid="_x0000_s18435" name="Формула" r:id="rId4" imgW="1168200" imgH="228600" progId="Equation.3">
              <p:embed/>
            </p:oleObj>
          </a:graphicData>
        </a:graphic>
      </p:graphicFrame>
      <p:graphicFrame>
        <p:nvGraphicFramePr>
          <p:cNvPr id="18436" name="Object 4"/>
          <p:cNvGraphicFramePr>
            <a:graphicFrameLocks noChangeAspect="1"/>
          </p:cNvGraphicFramePr>
          <p:nvPr/>
        </p:nvGraphicFramePr>
        <p:xfrm>
          <a:off x="142875" y="3643313"/>
          <a:ext cx="9102725" cy="1384300"/>
        </p:xfrm>
        <a:graphic>
          <a:graphicData uri="http://schemas.openxmlformats.org/presentationml/2006/ole">
            <p:oleObj spid="_x0000_s18436" name="Формула" r:id="rId5" imgW="3009600" imgH="457200" progId="Equation.3">
              <p:embed/>
            </p:oleObj>
          </a:graphicData>
        </a:graphic>
      </p:graphicFrame>
      <p:graphicFrame>
        <p:nvGraphicFramePr>
          <p:cNvPr id="18437" name="Object 6"/>
          <p:cNvGraphicFramePr>
            <a:graphicFrameLocks noChangeAspect="1"/>
          </p:cNvGraphicFramePr>
          <p:nvPr/>
        </p:nvGraphicFramePr>
        <p:xfrm>
          <a:off x="3230563" y="5489575"/>
          <a:ext cx="2725737" cy="692150"/>
        </p:xfrm>
        <a:graphic>
          <a:graphicData uri="http://schemas.openxmlformats.org/presentationml/2006/ole">
            <p:oleObj spid="_x0000_s18437" name="Формула" r:id="rId6" imgW="90144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ipe(up)">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ipe(down)">
                                      <p:cBhvr>
                                        <p:cTn id="1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250825" y="1905000"/>
            <a:ext cx="8893175" cy="1381125"/>
          </a:xfrm>
          <a:prstGeom prst="rect">
            <a:avLst/>
          </a:prstGeom>
        </p:spPr>
        <p:txBody>
          <a:bodyPr/>
          <a:lstStyle/>
          <a:p>
            <a:pPr marL="342900" indent="-342900" algn="l">
              <a:spcBef>
                <a:spcPct val="20000"/>
              </a:spcBef>
              <a:buClr>
                <a:schemeClr val="bg2"/>
              </a:buClr>
              <a:buSzPct val="70000"/>
              <a:buFont typeface="Wingdings" pitchFamily="2" charset="2"/>
              <a:buNone/>
              <a:defRPr/>
            </a:pPr>
            <a:r>
              <a:rPr lang="ru-RU" sz="2700" kern="0" dirty="0">
                <a:latin typeface="+mn-lt"/>
              </a:rPr>
              <a:t>Для  совершения колебательных движений необходимо наличие положения устойчивого равновесия (где равнодействующая всех сил = 0).</a:t>
            </a:r>
          </a:p>
          <a:p>
            <a:pPr marL="342900" indent="-342900" algn="l">
              <a:spcBef>
                <a:spcPct val="20000"/>
              </a:spcBef>
              <a:buClr>
                <a:schemeClr val="bg2"/>
              </a:buClr>
              <a:buSzPct val="70000"/>
              <a:buFont typeface="Wingdings" pitchFamily="2" charset="2"/>
              <a:buNone/>
              <a:defRPr/>
            </a:pPr>
            <a:endParaRPr lang="ru-RU" sz="2700" kern="0" dirty="0">
              <a:latin typeface="+mn-lt"/>
            </a:endParaRPr>
          </a:p>
        </p:txBody>
      </p:sp>
      <p:sp>
        <p:nvSpPr>
          <p:cNvPr id="4" name="Rectangle 5"/>
          <p:cNvSpPr txBox="1">
            <a:spLocks noChangeArrowheads="1"/>
          </p:cNvSpPr>
          <p:nvPr/>
        </p:nvSpPr>
        <p:spPr>
          <a:xfrm>
            <a:off x="285750" y="3214688"/>
            <a:ext cx="8858250" cy="1381125"/>
          </a:xfrm>
          <a:prstGeom prst="rect">
            <a:avLst/>
          </a:prstGeom>
        </p:spPr>
        <p:txBody>
          <a:bodyPr/>
          <a:lstStyle/>
          <a:p>
            <a:pPr marL="342900" indent="-342900" algn="l">
              <a:spcBef>
                <a:spcPct val="20000"/>
              </a:spcBef>
              <a:buClr>
                <a:schemeClr val="bg2"/>
              </a:buClr>
              <a:buSzPct val="70000"/>
              <a:buFont typeface="Wingdings" pitchFamily="2" charset="2"/>
              <a:buNone/>
              <a:defRPr/>
            </a:pPr>
            <a:r>
              <a:rPr lang="ru-RU" sz="2700" kern="0" dirty="0">
                <a:latin typeface="+mn-lt"/>
              </a:rPr>
              <a:t>Свободные колебания совершаются под действием внутренних сил системы, после того, как система была выведена из состояния равновесия.</a:t>
            </a:r>
          </a:p>
          <a:p>
            <a:pPr marL="342900" indent="-342900" algn="l">
              <a:spcBef>
                <a:spcPct val="20000"/>
              </a:spcBef>
              <a:buClr>
                <a:schemeClr val="bg2"/>
              </a:buClr>
              <a:buSzPct val="70000"/>
              <a:buFont typeface="Wingdings" pitchFamily="2" charset="2"/>
              <a:buNone/>
              <a:defRPr/>
            </a:pPr>
            <a:endParaRPr lang="ru-RU" sz="2700" kern="0" dirty="0">
              <a:latin typeface="+mn-lt"/>
            </a:endParaRPr>
          </a:p>
        </p:txBody>
      </p:sp>
      <p:sp>
        <p:nvSpPr>
          <p:cNvPr id="5" name="Rectangle 5"/>
          <p:cNvSpPr txBox="1">
            <a:spLocks noChangeArrowheads="1"/>
          </p:cNvSpPr>
          <p:nvPr/>
        </p:nvSpPr>
        <p:spPr>
          <a:xfrm>
            <a:off x="285750" y="4643438"/>
            <a:ext cx="8858250" cy="1381125"/>
          </a:xfrm>
          <a:prstGeom prst="rect">
            <a:avLst/>
          </a:prstGeom>
        </p:spPr>
        <p:txBody>
          <a:bodyPr/>
          <a:lstStyle/>
          <a:p>
            <a:pPr marL="342900" indent="-342900" algn="l">
              <a:spcBef>
                <a:spcPct val="20000"/>
              </a:spcBef>
              <a:buClr>
                <a:schemeClr val="bg2"/>
              </a:buClr>
              <a:buSzPct val="70000"/>
              <a:buFont typeface="Wingdings" pitchFamily="2" charset="2"/>
              <a:buNone/>
              <a:defRPr/>
            </a:pPr>
            <a:r>
              <a:rPr lang="ru-RU" sz="2700" kern="0" dirty="0">
                <a:latin typeface="+mn-lt"/>
              </a:rPr>
              <a:t>Вынужденные колебания совершаются под действием внешних периодически возникающих сил.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1142984"/>
            <a:ext cx="8072494"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Простейшие</a:t>
            </a:r>
          </a:p>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колебательные </a:t>
            </a:r>
          </a:p>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системы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рямоугольник 1"/>
          <p:cNvSpPr>
            <a:spLocks noChangeArrowheads="1"/>
          </p:cNvSpPr>
          <p:nvPr/>
        </p:nvSpPr>
        <p:spPr bwMode="auto">
          <a:xfrm>
            <a:off x="1428750" y="928688"/>
            <a:ext cx="6072188" cy="1200150"/>
          </a:xfrm>
          <a:prstGeom prst="rect">
            <a:avLst/>
          </a:prstGeom>
          <a:noFill/>
          <a:ln w="9525">
            <a:noFill/>
            <a:miter lim="800000"/>
            <a:headEnd/>
            <a:tailEnd/>
          </a:ln>
        </p:spPr>
        <p:txBody>
          <a:bodyPr>
            <a:spAutoFit/>
          </a:bodyPr>
          <a:lstStyle/>
          <a:p>
            <a:r>
              <a:rPr lang="ru-RU"/>
              <a:t>твердое тело, имеющее горизонтальную ось вращения, не проходящую через центр тяжести тела, которое совершает колебания под действием силы тяжести.</a:t>
            </a:r>
          </a:p>
        </p:txBody>
      </p:sp>
      <p:sp>
        <p:nvSpPr>
          <p:cNvPr id="3" name="TextBox 2"/>
          <p:cNvSpPr txBox="1"/>
          <p:nvPr/>
        </p:nvSpPr>
        <p:spPr>
          <a:xfrm>
            <a:off x="642910"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Физический  маятник</a:t>
            </a:r>
          </a:p>
        </p:txBody>
      </p:sp>
      <p:pic>
        <p:nvPicPr>
          <p:cNvPr id="73732" name="Picture 2" descr="&amp;Mcy;&amp;iecy;&amp;khcy;&amp;acy;&amp;ncy;&amp;icy;&amp;kcy;&amp;acy; Pandia.ru"/>
          <p:cNvPicPr>
            <a:picLocks noChangeAspect="1" noChangeArrowheads="1"/>
          </p:cNvPicPr>
          <p:nvPr/>
        </p:nvPicPr>
        <p:blipFill>
          <a:blip r:embed="rId2"/>
          <a:srcRect r="23727"/>
          <a:stretch>
            <a:fillRect/>
          </a:stretch>
        </p:blipFill>
        <p:spPr bwMode="auto">
          <a:xfrm>
            <a:off x="3143250" y="2500313"/>
            <a:ext cx="2992438"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Рисунок 5" descr="im1.gif"/>
          <p:cNvPicPr>
            <a:picLocks noChangeAspect="1"/>
          </p:cNvPicPr>
          <p:nvPr/>
        </p:nvPicPr>
        <p:blipFill>
          <a:blip r:embed="rId3"/>
          <a:srcRect/>
          <a:stretch>
            <a:fillRect/>
          </a:stretch>
        </p:blipFill>
        <p:spPr bwMode="auto">
          <a:xfrm>
            <a:off x="142875" y="1143000"/>
            <a:ext cx="3762375" cy="1214438"/>
          </a:xfrm>
          <a:prstGeom prst="rect">
            <a:avLst/>
          </a:prstGeom>
          <a:noFill/>
          <a:ln w="9525">
            <a:noFill/>
            <a:miter lim="800000"/>
            <a:headEnd/>
            <a:tailEnd/>
          </a:ln>
        </p:spPr>
      </p:pic>
      <p:graphicFrame>
        <p:nvGraphicFramePr>
          <p:cNvPr id="19458" name="Object 4"/>
          <p:cNvGraphicFramePr>
            <a:graphicFrameLocks noChangeAspect="1"/>
          </p:cNvGraphicFramePr>
          <p:nvPr/>
        </p:nvGraphicFramePr>
        <p:xfrm>
          <a:off x="4000500" y="1071563"/>
          <a:ext cx="2298700" cy="1441450"/>
        </p:xfrm>
        <a:graphic>
          <a:graphicData uri="http://schemas.openxmlformats.org/presentationml/2006/ole">
            <p:oleObj spid="_x0000_s19458" name="Формула" r:id="rId4" imgW="711000" imgH="444240" progId="Equation.3">
              <p:embed/>
            </p:oleObj>
          </a:graphicData>
        </a:graphic>
      </p:graphicFrame>
      <p:graphicFrame>
        <p:nvGraphicFramePr>
          <p:cNvPr id="19459" name="Object 6"/>
          <p:cNvGraphicFramePr>
            <a:graphicFrameLocks noChangeAspect="1"/>
          </p:cNvGraphicFramePr>
          <p:nvPr/>
        </p:nvGraphicFramePr>
        <p:xfrm>
          <a:off x="6643688" y="1071563"/>
          <a:ext cx="1765300" cy="1441450"/>
        </p:xfrm>
        <a:graphic>
          <a:graphicData uri="http://schemas.openxmlformats.org/presentationml/2006/ole">
            <p:oleObj spid="_x0000_s19459" name="Формула" r:id="rId5" imgW="545760" imgH="444240" progId="Equation.3">
              <p:embed/>
            </p:oleObj>
          </a:graphicData>
        </a:graphic>
      </p:graphicFrame>
      <p:sp>
        <p:nvSpPr>
          <p:cNvPr id="9" name="TextBox 8"/>
          <p:cNvSpPr txBox="1"/>
          <p:nvPr/>
        </p:nvSpPr>
        <p:spPr>
          <a:xfrm>
            <a:off x="571472" y="21429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Пружинный маятник</a:t>
            </a:r>
          </a:p>
        </p:txBody>
      </p:sp>
      <p:grpSp>
        <p:nvGrpSpPr>
          <p:cNvPr id="19463" name="Группа 13"/>
          <p:cNvGrpSpPr>
            <a:grpSpLocks/>
          </p:cNvGrpSpPr>
          <p:nvPr/>
        </p:nvGrpSpPr>
        <p:grpSpPr bwMode="auto">
          <a:xfrm>
            <a:off x="1571625" y="2643188"/>
            <a:ext cx="7215188" cy="1949450"/>
            <a:chOff x="1000100" y="3122610"/>
            <a:chExt cx="7215238" cy="1949464"/>
          </a:xfrm>
        </p:grpSpPr>
        <p:graphicFrame>
          <p:nvGraphicFramePr>
            <p:cNvPr id="19460" name="Object 7"/>
            <p:cNvGraphicFramePr>
              <a:graphicFrameLocks noChangeAspect="1"/>
            </p:cNvGraphicFramePr>
            <p:nvPr/>
          </p:nvGraphicFramePr>
          <p:xfrm>
            <a:off x="1142976" y="3643314"/>
            <a:ext cx="6854825" cy="1358900"/>
          </p:xfrm>
          <a:graphic>
            <a:graphicData uri="http://schemas.openxmlformats.org/presentationml/2006/ole">
              <p:oleObj spid="_x0000_s19460" name="Формула" r:id="rId6" imgW="2120760" imgH="419040" progId="Equation.3">
                <p:embed/>
              </p:oleObj>
            </a:graphicData>
          </a:graphic>
        </p:graphicFrame>
        <p:sp>
          <p:nvSpPr>
            <p:cNvPr id="12" name="Прямоугольник 11"/>
            <p:cNvSpPr/>
            <p:nvPr/>
          </p:nvSpPr>
          <p:spPr>
            <a:xfrm>
              <a:off x="1000100" y="3500438"/>
              <a:ext cx="7215238" cy="15716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9469" name="TextBox 12"/>
            <p:cNvSpPr txBox="1">
              <a:spLocks noChangeArrowheads="1"/>
            </p:cNvSpPr>
            <p:nvPr/>
          </p:nvSpPr>
          <p:spPr bwMode="auto">
            <a:xfrm>
              <a:off x="5357818" y="3122610"/>
              <a:ext cx="2857520" cy="400110"/>
            </a:xfrm>
            <a:prstGeom prst="rect">
              <a:avLst/>
            </a:prstGeom>
            <a:noFill/>
            <a:ln w="9525">
              <a:solidFill>
                <a:srgbClr val="C00000"/>
              </a:solidFill>
              <a:miter lim="800000"/>
              <a:headEnd/>
              <a:tailEnd/>
            </a:ln>
          </p:spPr>
          <p:txBody>
            <a:bodyPr>
              <a:spAutoFit/>
            </a:bodyPr>
            <a:lstStyle/>
            <a:p>
              <a:r>
                <a:rPr lang="ru-RU" sz="2000"/>
                <a:t>в отсутствии трения</a:t>
              </a:r>
            </a:p>
          </p:txBody>
        </p:sp>
      </p:grpSp>
      <p:sp>
        <p:nvSpPr>
          <p:cNvPr id="19464" name="TextBox 14"/>
          <p:cNvSpPr txBox="1">
            <a:spLocks noChangeArrowheads="1"/>
          </p:cNvSpPr>
          <p:nvPr/>
        </p:nvSpPr>
        <p:spPr bwMode="auto">
          <a:xfrm>
            <a:off x="1643063" y="4643438"/>
            <a:ext cx="6572250" cy="584200"/>
          </a:xfrm>
          <a:prstGeom prst="rect">
            <a:avLst/>
          </a:prstGeom>
          <a:noFill/>
          <a:ln w="9525">
            <a:noFill/>
            <a:miter lim="800000"/>
            <a:headEnd/>
            <a:tailEnd/>
          </a:ln>
        </p:spPr>
        <p:txBody>
          <a:bodyPr>
            <a:spAutoFit/>
          </a:bodyPr>
          <a:lstStyle/>
          <a:p>
            <a:pPr algn="l"/>
            <a:r>
              <a:rPr lang="en-US" sz="3200" i="1">
                <a:latin typeface="Times New Roman" pitchFamily="18" charset="0"/>
                <a:cs typeface="Times New Roman" pitchFamily="18" charset="0"/>
              </a:rPr>
              <a:t>x=∆l  </a:t>
            </a:r>
            <a:r>
              <a:rPr lang="ru-RU" sz="3200" i="1">
                <a:latin typeface="Times New Roman" pitchFamily="18" charset="0"/>
                <a:cs typeface="Times New Roman" pitchFamily="18" charset="0"/>
              </a:rPr>
              <a:t>- удлинение пружины</a:t>
            </a:r>
          </a:p>
        </p:txBody>
      </p:sp>
      <p:sp>
        <p:nvSpPr>
          <p:cNvPr id="19465" name="Rectangle 5"/>
          <p:cNvSpPr>
            <a:spLocks noChangeArrowheads="1"/>
          </p:cNvSpPr>
          <p:nvPr/>
        </p:nvSpPr>
        <p:spPr bwMode="auto">
          <a:xfrm>
            <a:off x="3071813" y="5143500"/>
            <a:ext cx="4357687"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t>x</a:t>
            </a:r>
            <a:r>
              <a:rPr lang="ru-RU" sz="3600"/>
              <a:t> = </a:t>
            </a:r>
            <a:r>
              <a:rPr lang="ru-RU" sz="3600" i="1"/>
              <a:t>x</a:t>
            </a:r>
            <a:r>
              <a:rPr lang="ru-RU" sz="3600" baseline="-25000"/>
              <a:t>m</a:t>
            </a:r>
            <a:r>
              <a:rPr lang="ru-RU" sz="3600"/>
              <a:t> </a:t>
            </a:r>
            <a:r>
              <a:rPr lang="en-US" sz="3600"/>
              <a:t>cos</a:t>
            </a:r>
            <a:r>
              <a:rPr lang="ru-RU" sz="3600"/>
              <a:t> (ω</a:t>
            </a:r>
            <a:r>
              <a:rPr lang="ru-RU" sz="3600" i="1"/>
              <a:t>t</a:t>
            </a:r>
            <a:r>
              <a:rPr lang="ru-RU" sz="3600"/>
              <a:t> + φ</a:t>
            </a:r>
            <a:r>
              <a:rPr lang="ru-RU" sz="3600" baseline="-25000"/>
              <a:t>0</a:t>
            </a:r>
            <a:r>
              <a:rPr lang="ru-RU" sz="3600"/>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19466" name="Прямоугольник 12"/>
          <p:cNvSpPr>
            <a:spLocks noChangeArrowheads="1"/>
          </p:cNvSpPr>
          <p:nvPr/>
        </p:nvSpPr>
        <p:spPr bwMode="auto">
          <a:xfrm>
            <a:off x="214313" y="5786438"/>
            <a:ext cx="8643937" cy="923925"/>
          </a:xfrm>
          <a:prstGeom prst="rect">
            <a:avLst/>
          </a:prstGeom>
          <a:noFill/>
          <a:ln w="9525">
            <a:noFill/>
            <a:miter lim="800000"/>
            <a:headEnd/>
            <a:tailEnd/>
          </a:ln>
        </p:spPr>
        <p:txBody>
          <a:bodyPr>
            <a:spAutoFit/>
          </a:bodyPr>
          <a:lstStyle/>
          <a:p>
            <a:r>
              <a:rPr lang="ru-RU"/>
              <a:t>При вертикальных колебаниях: сила тяжести скомпенсированная силой упругости предварительного сжатия пружин, поэтому на процесс колебаний не влияет</a:t>
            </a:r>
          </a:p>
        </p:txBody>
      </p:sp>
      <p:pic>
        <p:nvPicPr>
          <p:cNvPr id="19467" name="Picture 13" descr="&amp;Pcy;&amp;rcy;&amp;ocy;&amp;gcy;&amp;rcy;&amp;acy;&amp;mcy;&amp;mcy;&amp;acy; &amp;pcy;&amp;ocy; &amp;fcy;&amp;ocy;&amp;rcy;&amp;mcy;&amp;icy;&amp;rcy;&amp;ocy;&amp;vcy;&amp;acy;&amp;ncy;&amp;icy;&amp;yucy; &amp;ncy;&amp;acy;&amp;vcy;&amp;ycy;&amp;kcy;&amp;ocy;&amp;vcy; &amp;bcy;&amp;iecy;&amp;zcy;&amp;ocy;&amp;pcy;&amp;acy;&amp;scy;&amp;ncy;&amp;ocy;&amp;gcy;&amp;ocy; &amp;pcy;&amp;ocy;&amp;vcy;&amp;iecy;&amp;dcy;&amp;iecy;&amp;ncy;&amp;icy;&amp;yacy; &amp;ncy;&amp;acy; &amp;dcy;…"/>
          <p:cNvPicPr>
            <a:picLocks noChangeAspect="1" noChangeArrowheads="1"/>
          </p:cNvPicPr>
          <p:nvPr/>
        </p:nvPicPr>
        <p:blipFill>
          <a:blip r:embed="rId7"/>
          <a:srcRect l="25281" r="-13766"/>
          <a:stretch>
            <a:fillRect/>
          </a:stretch>
        </p:blipFill>
        <p:spPr bwMode="auto">
          <a:xfrm>
            <a:off x="2643188" y="1143000"/>
            <a:ext cx="1071562" cy="135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2928938" y="2786063"/>
          <a:ext cx="860425" cy="534987"/>
        </p:xfrm>
        <a:graphic>
          <a:graphicData uri="http://schemas.openxmlformats.org/presentationml/2006/ole">
            <p:oleObj spid="_x0000_s20482" name="Формула" r:id="rId3" imgW="266400" imgH="164880" progId="Equation.3">
              <p:embed/>
            </p:oleObj>
          </a:graphicData>
        </a:graphic>
      </p:graphicFrame>
      <p:sp>
        <p:nvSpPr>
          <p:cNvPr id="20484" name="Rectangle 5"/>
          <p:cNvSpPr>
            <a:spLocks noChangeArrowheads="1"/>
          </p:cNvSpPr>
          <p:nvPr/>
        </p:nvSpPr>
        <p:spPr bwMode="auto">
          <a:xfrm>
            <a:off x="2714625" y="1571625"/>
            <a:ext cx="4357688" cy="642938"/>
          </a:xfrm>
          <a:prstGeom prst="rect">
            <a:avLst/>
          </a:prstGeom>
          <a:noFill/>
          <a:ln w="28575">
            <a:solidFill>
              <a:srgbClr val="C00000"/>
            </a:solidFill>
            <a:miter lim="800000"/>
            <a:headEnd/>
            <a:tailEnd/>
          </a:ln>
        </p:spPr>
        <p:txBody>
          <a:bodyPr/>
          <a:lstStyle/>
          <a:p>
            <a:pPr>
              <a:spcBef>
                <a:spcPct val="20000"/>
              </a:spcBef>
              <a:buClr>
                <a:schemeClr val="bg2"/>
              </a:buClr>
              <a:buSzPct val="70000"/>
              <a:buFont typeface="Wingdings" pitchFamily="2" charset="2"/>
              <a:buNone/>
            </a:pPr>
            <a:r>
              <a:rPr lang="ru-RU" sz="2400"/>
              <a:t>Уравнение</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0483" name="Object 3"/>
          <p:cNvGraphicFramePr>
            <a:graphicFrameLocks noChangeAspect="1"/>
          </p:cNvGraphicFramePr>
          <p:nvPr/>
        </p:nvGraphicFramePr>
        <p:xfrm>
          <a:off x="7000875" y="2786063"/>
          <a:ext cx="862013" cy="452437"/>
        </p:xfrm>
        <a:graphic>
          <a:graphicData uri="http://schemas.openxmlformats.org/presentationml/2006/ole">
            <p:oleObj spid="_x0000_s20483" name="Формула" r:id="rId4" imgW="266400" imgH="139680" progId="Equation.3">
              <p:embed/>
            </p:oleObj>
          </a:graphicData>
        </a:graphic>
      </p:graphicFrame>
      <p:sp>
        <p:nvSpPr>
          <p:cNvPr id="9" name="TextBox 8"/>
          <p:cNvSpPr txBox="1"/>
          <p:nvPr/>
        </p:nvSpPr>
        <p:spPr>
          <a:xfrm>
            <a:off x="642910"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Математический маятник</a:t>
            </a:r>
          </a:p>
        </p:txBody>
      </p:sp>
      <p:sp>
        <p:nvSpPr>
          <p:cNvPr id="20486" name="TextBox 6"/>
          <p:cNvSpPr txBox="1">
            <a:spLocks noChangeArrowheads="1"/>
          </p:cNvSpPr>
          <p:nvPr/>
        </p:nvSpPr>
        <p:spPr bwMode="auto">
          <a:xfrm>
            <a:off x="642938" y="785813"/>
            <a:ext cx="8215312" cy="461962"/>
          </a:xfrm>
          <a:prstGeom prst="rect">
            <a:avLst/>
          </a:prstGeom>
          <a:noFill/>
          <a:ln w="28575">
            <a:solidFill>
              <a:srgbClr val="C00000"/>
            </a:solidFill>
            <a:miter lim="800000"/>
            <a:headEnd/>
            <a:tailEnd/>
          </a:ln>
        </p:spPr>
        <p:txBody>
          <a:bodyPr>
            <a:spAutoFit/>
          </a:bodyPr>
          <a:lstStyle/>
          <a:p>
            <a:r>
              <a:rPr lang="ru-RU" sz="2400"/>
              <a:t>Определение</a:t>
            </a:r>
          </a:p>
        </p:txBody>
      </p:sp>
      <p:pic>
        <p:nvPicPr>
          <p:cNvPr id="20487" name="Picture 6" descr="&amp;Tcy;&amp;iecy;&amp;mcy;&amp;acy; &amp;ucy;&amp;rcy;&amp;ocy;&amp;kcy;&amp;acy;: &amp;dcy;&amp;icy;&amp;ncy;&amp;acy;&amp;mcy;&amp;icy;&amp;kcy;&amp;acy; &amp;scy;&amp;vcy;&amp;ocy;&amp;bcy;&amp;ocy;&amp;dcy;&amp;ncy;&amp;ycy;&amp;khcy; &amp;kcy;&amp;ocy;&amp;lcy;&amp;iecy;&amp;bcy;&amp;acy;&amp;ncy;&amp;icy;&amp;jcy;"/>
          <p:cNvPicPr>
            <a:picLocks noChangeAspect="1" noChangeArrowheads="1"/>
          </p:cNvPicPr>
          <p:nvPr/>
        </p:nvPicPr>
        <p:blipFill>
          <a:blip r:embed="rId5"/>
          <a:srcRect l="22856" r="11430"/>
          <a:stretch>
            <a:fillRect/>
          </a:stretch>
        </p:blipFill>
        <p:spPr bwMode="auto">
          <a:xfrm>
            <a:off x="500063" y="1500188"/>
            <a:ext cx="1785937" cy="2717800"/>
          </a:xfrm>
          <a:prstGeom prst="rect">
            <a:avLst/>
          </a:prstGeom>
          <a:noFill/>
          <a:ln w="9525">
            <a:noFill/>
            <a:miter lim="800000"/>
            <a:headEnd/>
            <a:tailEnd/>
          </a:ln>
        </p:spPr>
      </p:pic>
      <p:grpSp>
        <p:nvGrpSpPr>
          <p:cNvPr id="20488" name="Группа 13"/>
          <p:cNvGrpSpPr>
            <a:grpSpLocks/>
          </p:cNvGrpSpPr>
          <p:nvPr/>
        </p:nvGrpSpPr>
        <p:grpSpPr bwMode="auto">
          <a:xfrm>
            <a:off x="571500" y="4643438"/>
            <a:ext cx="8143875" cy="1949450"/>
            <a:chOff x="1000100" y="3122610"/>
            <a:chExt cx="7215238" cy="1949464"/>
          </a:xfrm>
        </p:grpSpPr>
        <p:sp>
          <p:nvSpPr>
            <p:cNvPr id="12" name="Прямоугольник 11"/>
            <p:cNvSpPr/>
            <p:nvPr/>
          </p:nvSpPr>
          <p:spPr>
            <a:xfrm>
              <a:off x="1000100" y="3500438"/>
              <a:ext cx="7215238" cy="15716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494" name="TextBox 12"/>
            <p:cNvSpPr txBox="1">
              <a:spLocks noChangeArrowheads="1"/>
            </p:cNvSpPr>
            <p:nvPr/>
          </p:nvSpPr>
          <p:spPr bwMode="auto">
            <a:xfrm>
              <a:off x="5357818" y="3122610"/>
              <a:ext cx="2857520" cy="400110"/>
            </a:xfrm>
            <a:prstGeom prst="rect">
              <a:avLst/>
            </a:prstGeom>
            <a:noFill/>
            <a:ln w="9525">
              <a:solidFill>
                <a:srgbClr val="C00000"/>
              </a:solidFill>
              <a:miter lim="800000"/>
              <a:headEnd/>
              <a:tailEnd/>
            </a:ln>
          </p:spPr>
          <p:txBody>
            <a:bodyPr>
              <a:spAutoFit/>
            </a:bodyPr>
            <a:lstStyle/>
            <a:p>
              <a:r>
                <a:rPr lang="ru-RU" sz="2000"/>
                <a:t>в отсутствии ??????</a:t>
              </a:r>
            </a:p>
          </p:txBody>
        </p:sp>
      </p:grpSp>
      <p:sp>
        <p:nvSpPr>
          <p:cNvPr id="20489" name="TextBox 12"/>
          <p:cNvSpPr txBox="1">
            <a:spLocks noChangeArrowheads="1"/>
          </p:cNvSpPr>
          <p:nvPr/>
        </p:nvSpPr>
        <p:spPr bwMode="auto">
          <a:xfrm>
            <a:off x="2786063" y="3714750"/>
            <a:ext cx="6072187" cy="400050"/>
          </a:xfrm>
          <a:prstGeom prst="rect">
            <a:avLst/>
          </a:prstGeom>
          <a:noFill/>
          <a:ln w="28575">
            <a:solidFill>
              <a:srgbClr val="C00000"/>
            </a:solidFill>
            <a:miter lim="800000"/>
            <a:headEnd/>
            <a:tailEnd/>
          </a:ln>
        </p:spPr>
        <p:txBody>
          <a:bodyPr>
            <a:spAutoFit/>
          </a:bodyPr>
          <a:lstStyle/>
          <a:p>
            <a:r>
              <a:rPr lang="ru-RU" sz="2000"/>
              <a:t>Границы применимости формул</a:t>
            </a:r>
          </a:p>
        </p:txBody>
      </p:sp>
      <p:sp>
        <p:nvSpPr>
          <p:cNvPr id="20490" name="TextBox 13"/>
          <p:cNvSpPr txBox="1">
            <a:spLocks noChangeArrowheads="1"/>
          </p:cNvSpPr>
          <p:nvPr/>
        </p:nvSpPr>
        <p:spPr bwMode="auto">
          <a:xfrm>
            <a:off x="4714875" y="2357438"/>
            <a:ext cx="2214563" cy="1200150"/>
          </a:xfrm>
          <a:prstGeom prst="rect">
            <a:avLst/>
          </a:prstGeom>
          <a:noFill/>
          <a:ln w="9525">
            <a:noFill/>
            <a:miter lim="800000"/>
            <a:headEnd/>
            <a:tailEnd/>
          </a:ln>
        </p:spPr>
        <p:txBody>
          <a:bodyPr>
            <a:spAutoFit/>
          </a:bodyPr>
          <a:lstStyle/>
          <a:p>
            <a:r>
              <a:rPr lang="ru-RU" sz="2000" b="1"/>
              <a:t>Внимание!</a:t>
            </a:r>
            <a:r>
              <a:rPr lang="ru-RU" sz="2000"/>
              <a:t> Т и </a:t>
            </a:r>
            <a:r>
              <a:rPr lang="el-GR" sz="3200">
                <a:latin typeface="Times New Roman" pitchFamily="18" charset="0"/>
                <a:cs typeface="Times New Roman" pitchFamily="18" charset="0"/>
              </a:rPr>
              <a:t>ν</a:t>
            </a:r>
            <a:r>
              <a:rPr lang="ru-RU" sz="3200">
                <a:latin typeface="Times New Roman" pitchFamily="18" charset="0"/>
                <a:cs typeface="Times New Roman" pitchFamily="18" charset="0"/>
              </a:rPr>
              <a:t> </a:t>
            </a:r>
            <a:r>
              <a:rPr lang="ru-RU" sz="2000"/>
              <a:t>от</a:t>
            </a:r>
            <a:r>
              <a:rPr lang="ru-RU" sz="3200">
                <a:latin typeface="Times New Roman" pitchFamily="18" charset="0"/>
                <a:cs typeface="Times New Roman" pitchFamily="18" charset="0"/>
              </a:rPr>
              <a:t> </a:t>
            </a:r>
            <a:r>
              <a:rPr lang="ru-RU" sz="2000"/>
              <a:t>???????? не зависят!!!</a:t>
            </a:r>
          </a:p>
        </p:txBody>
      </p:sp>
      <p:sp>
        <p:nvSpPr>
          <p:cNvPr id="20491" name="TextBox 13"/>
          <p:cNvSpPr txBox="1">
            <a:spLocks noChangeArrowheads="1"/>
          </p:cNvSpPr>
          <p:nvPr/>
        </p:nvSpPr>
        <p:spPr bwMode="auto">
          <a:xfrm>
            <a:off x="1285875" y="5429250"/>
            <a:ext cx="6858000" cy="369888"/>
          </a:xfrm>
          <a:prstGeom prst="rect">
            <a:avLst/>
          </a:prstGeom>
          <a:noFill/>
          <a:ln w="9525">
            <a:noFill/>
            <a:miter lim="800000"/>
            <a:headEnd/>
            <a:tailEnd/>
          </a:ln>
        </p:spPr>
        <p:txBody>
          <a:bodyPr>
            <a:spAutoFit/>
          </a:bodyPr>
          <a:lstStyle/>
          <a:p>
            <a:r>
              <a:rPr lang="ru-RU"/>
              <a:t>Закон сохранения энергии+ энергетические превращения.</a:t>
            </a:r>
          </a:p>
        </p:txBody>
      </p:sp>
      <p:sp>
        <p:nvSpPr>
          <p:cNvPr id="20492" name="TextBox 14"/>
          <p:cNvSpPr txBox="1">
            <a:spLocks noChangeArrowheads="1"/>
          </p:cNvSpPr>
          <p:nvPr/>
        </p:nvSpPr>
        <p:spPr bwMode="auto">
          <a:xfrm>
            <a:off x="571500" y="1643063"/>
            <a:ext cx="1643063" cy="2308225"/>
          </a:xfrm>
          <a:prstGeom prst="rect">
            <a:avLst/>
          </a:prstGeom>
          <a:solidFill>
            <a:schemeClr val="bg1"/>
          </a:solidFill>
          <a:ln w="9525">
            <a:noFill/>
            <a:miter lim="800000"/>
            <a:headEnd/>
            <a:tailEnd/>
          </a:ln>
        </p:spPr>
        <p:txBody>
          <a:bodyPr>
            <a:spAutoFit/>
          </a:bodyPr>
          <a:lstStyle/>
          <a:p>
            <a:endParaRPr lang="ru-RU"/>
          </a:p>
          <a:p>
            <a:endParaRPr lang="ru-RU"/>
          </a:p>
          <a:p>
            <a:endParaRPr lang="ru-RU"/>
          </a:p>
          <a:p>
            <a:endParaRPr lang="ru-RU"/>
          </a:p>
          <a:p>
            <a:r>
              <a:rPr lang="ru-RU"/>
              <a:t>рисунок</a:t>
            </a:r>
          </a:p>
          <a:p>
            <a:endParaRPr lang="ru-RU"/>
          </a:p>
          <a:p>
            <a:endParaRPr lang="ru-RU"/>
          </a:p>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2571750" y="2286000"/>
          <a:ext cx="2257425" cy="1524000"/>
        </p:xfrm>
        <a:graphic>
          <a:graphicData uri="http://schemas.openxmlformats.org/presentationml/2006/ole">
            <p:oleObj spid="_x0000_s21506" name="Формула" r:id="rId3" imgW="698400" imgH="469800" progId="Equation.3">
              <p:embed/>
            </p:oleObj>
          </a:graphicData>
        </a:graphic>
      </p:graphicFrame>
      <p:sp>
        <p:nvSpPr>
          <p:cNvPr id="21509" name="Rectangle 5"/>
          <p:cNvSpPr>
            <a:spLocks noChangeArrowheads="1"/>
          </p:cNvSpPr>
          <p:nvPr/>
        </p:nvSpPr>
        <p:spPr bwMode="auto">
          <a:xfrm>
            <a:off x="2714625" y="1571625"/>
            <a:ext cx="435768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t>x</a:t>
            </a:r>
            <a:r>
              <a:rPr lang="ru-RU" sz="3600"/>
              <a:t> = </a:t>
            </a:r>
            <a:r>
              <a:rPr lang="ru-RU" sz="3600" i="1"/>
              <a:t>x</a:t>
            </a:r>
            <a:r>
              <a:rPr lang="ru-RU" sz="3600" baseline="-25000"/>
              <a:t>m</a:t>
            </a:r>
            <a:r>
              <a:rPr lang="ru-RU" sz="3600"/>
              <a:t> </a:t>
            </a:r>
            <a:r>
              <a:rPr lang="en-US" sz="3600"/>
              <a:t>cos</a:t>
            </a:r>
            <a:r>
              <a:rPr lang="ru-RU" sz="3600"/>
              <a:t> (ω</a:t>
            </a:r>
            <a:r>
              <a:rPr lang="ru-RU" sz="3600" i="1"/>
              <a:t>t</a:t>
            </a:r>
            <a:r>
              <a:rPr lang="ru-RU" sz="3600"/>
              <a:t> + φ</a:t>
            </a:r>
            <a:r>
              <a:rPr lang="ru-RU" sz="3600" baseline="-25000"/>
              <a:t>0</a:t>
            </a:r>
            <a:r>
              <a:rPr lang="ru-RU" sz="3600"/>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1507" name="Object 3"/>
          <p:cNvGraphicFramePr>
            <a:graphicFrameLocks noChangeAspect="1"/>
          </p:cNvGraphicFramePr>
          <p:nvPr/>
        </p:nvGraphicFramePr>
        <p:xfrm>
          <a:off x="7072313" y="2286000"/>
          <a:ext cx="1724025" cy="1441450"/>
        </p:xfrm>
        <a:graphic>
          <a:graphicData uri="http://schemas.openxmlformats.org/presentationml/2006/ole">
            <p:oleObj spid="_x0000_s21507" name="Формула" r:id="rId4" imgW="533160" imgH="444240" progId="Equation.3">
              <p:embed/>
            </p:oleObj>
          </a:graphicData>
        </a:graphic>
      </p:graphicFrame>
      <p:sp>
        <p:nvSpPr>
          <p:cNvPr id="9" name="TextBox 8"/>
          <p:cNvSpPr txBox="1"/>
          <p:nvPr/>
        </p:nvSpPr>
        <p:spPr>
          <a:xfrm>
            <a:off x="642910"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Математический маятник</a:t>
            </a:r>
          </a:p>
        </p:txBody>
      </p:sp>
      <p:sp>
        <p:nvSpPr>
          <p:cNvPr id="21511" name="TextBox 6"/>
          <p:cNvSpPr txBox="1">
            <a:spLocks noChangeArrowheads="1"/>
          </p:cNvSpPr>
          <p:nvPr/>
        </p:nvSpPr>
        <p:spPr bwMode="auto">
          <a:xfrm>
            <a:off x="642938" y="785813"/>
            <a:ext cx="8215312" cy="830262"/>
          </a:xfrm>
          <a:prstGeom prst="rect">
            <a:avLst/>
          </a:prstGeom>
          <a:noFill/>
          <a:ln w="9525">
            <a:noFill/>
            <a:miter lim="800000"/>
            <a:headEnd/>
            <a:tailEnd/>
          </a:ln>
        </p:spPr>
        <p:txBody>
          <a:bodyPr>
            <a:spAutoFit/>
          </a:bodyPr>
          <a:lstStyle/>
          <a:p>
            <a:r>
              <a:rPr lang="ru-RU" sz="2400"/>
              <a:t>материальная точка, подвешенная на длинной невесомой и нерастяжимой нити.</a:t>
            </a:r>
          </a:p>
        </p:txBody>
      </p:sp>
      <p:pic>
        <p:nvPicPr>
          <p:cNvPr id="21512" name="Picture 6" descr="&amp;Tcy;&amp;iecy;&amp;mcy;&amp;acy; &amp;ucy;&amp;rcy;&amp;ocy;&amp;kcy;&amp;acy;: &amp;dcy;&amp;icy;&amp;ncy;&amp;acy;&amp;mcy;&amp;icy;&amp;kcy;&amp;acy; &amp;scy;&amp;vcy;&amp;ocy;&amp;bcy;&amp;ocy;&amp;dcy;&amp;ncy;&amp;ycy;&amp;khcy; &amp;kcy;&amp;ocy;&amp;lcy;&amp;iecy;&amp;bcy;&amp;acy;&amp;ncy;&amp;icy;&amp;jcy;"/>
          <p:cNvPicPr>
            <a:picLocks noChangeAspect="1" noChangeArrowheads="1"/>
          </p:cNvPicPr>
          <p:nvPr/>
        </p:nvPicPr>
        <p:blipFill>
          <a:blip r:embed="rId5"/>
          <a:srcRect l="22856" r="11430"/>
          <a:stretch>
            <a:fillRect/>
          </a:stretch>
        </p:blipFill>
        <p:spPr bwMode="auto">
          <a:xfrm>
            <a:off x="500063" y="1500188"/>
            <a:ext cx="1785937" cy="2717800"/>
          </a:xfrm>
          <a:prstGeom prst="rect">
            <a:avLst/>
          </a:prstGeom>
          <a:noFill/>
          <a:ln w="9525">
            <a:noFill/>
            <a:miter lim="800000"/>
            <a:headEnd/>
            <a:tailEnd/>
          </a:ln>
        </p:spPr>
      </p:pic>
      <p:grpSp>
        <p:nvGrpSpPr>
          <p:cNvPr id="21513" name="Группа 13"/>
          <p:cNvGrpSpPr>
            <a:grpSpLocks/>
          </p:cNvGrpSpPr>
          <p:nvPr/>
        </p:nvGrpSpPr>
        <p:grpSpPr bwMode="auto">
          <a:xfrm>
            <a:off x="571500" y="4643438"/>
            <a:ext cx="8143875" cy="1949450"/>
            <a:chOff x="1000100" y="3122610"/>
            <a:chExt cx="7215238" cy="1949464"/>
          </a:xfrm>
        </p:grpSpPr>
        <p:sp>
          <p:nvSpPr>
            <p:cNvPr id="12" name="Прямоугольник 11"/>
            <p:cNvSpPr/>
            <p:nvPr/>
          </p:nvSpPr>
          <p:spPr>
            <a:xfrm>
              <a:off x="1000100" y="3500438"/>
              <a:ext cx="7215238" cy="15716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1517" name="TextBox 12"/>
            <p:cNvSpPr txBox="1">
              <a:spLocks noChangeArrowheads="1"/>
            </p:cNvSpPr>
            <p:nvPr/>
          </p:nvSpPr>
          <p:spPr bwMode="auto">
            <a:xfrm>
              <a:off x="5357818" y="3122610"/>
              <a:ext cx="2857520" cy="400110"/>
            </a:xfrm>
            <a:prstGeom prst="rect">
              <a:avLst/>
            </a:prstGeom>
            <a:noFill/>
            <a:ln w="9525">
              <a:solidFill>
                <a:srgbClr val="C00000"/>
              </a:solidFill>
              <a:miter lim="800000"/>
              <a:headEnd/>
              <a:tailEnd/>
            </a:ln>
          </p:spPr>
          <p:txBody>
            <a:bodyPr>
              <a:spAutoFit/>
            </a:bodyPr>
            <a:lstStyle/>
            <a:p>
              <a:r>
                <a:rPr lang="ru-RU" sz="2000"/>
                <a:t>в отсутствии трения</a:t>
              </a:r>
            </a:p>
          </p:txBody>
        </p:sp>
      </p:grpSp>
      <p:graphicFrame>
        <p:nvGraphicFramePr>
          <p:cNvPr id="21508" name="Object 7"/>
          <p:cNvGraphicFramePr>
            <a:graphicFrameLocks noChangeAspect="1"/>
          </p:cNvGraphicFramePr>
          <p:nvPr/>
        </p:nvGraphicFramePr>
        <p:xfrm>
          <a:off x="1000125" y="5143500"/>
          <a:ext cx="7551738" cy="1358900"/>
        </p:xfrm>
        <a:graphic>
          <a:graphicData uri="http://schemas.openxmlformats.org/presentationml/2006/ole">
            <p:oleObj spid="_x0000_s21508" name="Формула" r:id="rId6" imgW="2336760" imgH="419040" progId="Equation.3">
              <p:embed/>
            </p:oleObj>
          </a:graphicData>
        </a:graphic>
      </p:graphicFrame>
      <p:sp>
        <p:nvSpPr>
          <p:cNvPr id="21514" name="TextBox 12"/>
          <p:cNvSpPr txBox="1">
            <a:spLocks noChangeArrowheads="1"/>
          </p:cNvSpPr>
          <p:nvPr/>
        </p:nvSpPr>
        <p:spPr bwMode="auto">
          <a:xfrm>
            <a:off x="2786063" y="3714750"/>
            <a:ext cx="6072187" cy="708025"/>
          </a:xfrm>
          <a:prstGeom prst="rect">
            <a:avLst/>
          </a:prstGeom>
          <a:noFill/>
          <a:ln w="9525">
            <a:noFill/>
            <a:miter lim="800000"/>
            <a:headEnd/>
            <a:tailEnd/>
          </a:ln>
        </p:spPr>
        <p:txBody>
          <a:bodyPr>
            <a:spAutoFit/>
          </a:bodyPr>
          <a:lstStyle/>
          <a:p>
            <a:r>
              <a:rPr lang="ru-RU" sz="2000"/>
              <a:t>Формулы верны только для небольших углов отклонения от положения равновесия.</a:t>
            </a:r>
          </a:p>
        </p:txBody>
      </p:sp>
      <p:sp>
        <p:nvSpPr>
          <p:cNvPr id="21515" name="TextBox 13"/>
          <p:cNvSpPr txBox="1">
            <a:spLocks noChangeArrowheads="1"/>
          </p:cNvSpPr>
          <p:nvPr/>
        </p:nvSpPr>
        <p:spPr bwMode="auto">
          <a:xfrm>
            <a:off x="5072063" y="2357438"/>
            <a:ext cx="1857375" cy="1200150"/>
          </a:xfrm>
          <a:prstGeom prst="rect">
            <a:avLst/>
          </a:prstGeom>
          <a:noFill/>
          <a:ln w="9525">
            <a:noFill/>
            <a:miter lim="800000"/>
            <a:headEnd/>
            <a:tailEnd/>
          </a:ln>
        </p:spPr>
        <p:txBody>
          <a:bodyPr>
            <a:spAutoFit/>
          </a:bodyPr>
          <a:lstStyle/>
          <a:p>
            <a:r>
              <a:rPr lang="ru-RU" sz="2000" b="1"/>
              <a:t>Внимание!</a:t>
            </a:r>
            <a:r>
              <a:rPr lang="ru-RU" sz="2000"/>
              <a:t> Т и </a:t>
            </a:r>
            <a:r>
              <a:rPr lang="el-GR" sz="3200">
                <a:latin typeface="Times New Roman" pitchFamily="18" charset="0"/>
                <a:cs typeface="Times New Roman" pitchFamily="18" charset="0"/>
              </a:rPr>
              <a:t>ν</a:t>
            </a:r>
            <a:r>
              <a:rPr lang="ru-RU" sz="2000"/>
              <a:t>  от массы не зависят!!!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Box 1"/>
          <p:cNvSpPr txBox="1">
            <a:spLocks noChangeArrowheads="1"/>
          </p:cNvSpPr>
          <p:nvPr/>
        </p:nvSpPr>
        <p:spPr bwMode="auto">
          <a:xfrm>
            <a:off x="571500" y="428625"/>
            <a:ext cx="7715250" cy="1200150"/>
          </a:xfrm>
          <a:prstGeom prst="rect">
            <a:avLst/>
          </a:prstGeom>
          <a:noFill/>
          <a:ln w="9525">
            <a:noFill/>
            <a:miter lim="800000"/>
            <a:headEnd/>
            <a:tailEnd/>
          </a:ln>
        </p:spPr>
        <p:txBody>
          <a:bodyPr>
            <a:spAutoFit/>
          </a:bodyPr>
          <a:lstStyle/>
          <a:p>
            <a:r>
              <a:rPr lang="ru-RU" sz="2400"/>
              <a:t>Период колебаний математического маятника с длиной нити 1м равен 2 с. При какой длине нити период колебания будет в 4 раза больше?</a:t>
            </a:r>
          </a:p>
        </p:txBody>
      </p:sp>
      <p:graphicFrame>
        <p:nvGraphicFramePr>
          <p:cNvPr id="21506" name="Object 2"/>
          <p:cNvGraphicFramePr>
            <a:graphicFrameLocks noChangeAspect="1"/>
          </p:cNvGraphicFramePr>
          <p:nvPr/>
        </p:nvGraphicFramePr>
        <p:xfrm>
          <a:off x="1071563" y="1762125"/>
          <a:ext cx="2257425" cy="1524000"/>
        </p:xfrm>
        <a:graphic>
          <a:graphicData uri="http://schemas.openxmlformats.org/presentationml/2006/ole">
            <p:oleObj spid="_x0000_s22530" name="Формула" r:id="rId3" imgW="698400" imgH="469800" progId="Equation.3">
              <p:embed/>
            </p:oleObj>
          </a:graphicData>
        </a:graphic>
      </p:graphicFrame>
      <p:sp>
        <p:nvSpPr>
          <p:cNvPr id="4" name="Стрелка вправо с вырезом 3"/>
          <p:cNvSpPr/>
          <p:nvPr/>
        </p:nvSpPr>
        <p:spPr>
          <a:xfrm>
            <a:off x="3714750" y="2476500"/>
            <a:ext cx="785813" cy="428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21507" name="Object 3"/>
          <p:cNvGraphicFramePr>
            <a:graphicFrameLocks noChangeAspect="1"/>
          </p:cNvGraphicFramePr>
          <p:nvPr/>
        </p:nvGraphicFramePr>
        <p:xfrm>
          <a:off x="4519613" y="1801813"/>
          <a:ext cx="3078162" cy="1730375"/>
        </p:xfrm>
        <a:graphic>
          <a:graphicData uri="http://schemas.openxmlformats.org/presentationml/2006/ole">
            <p:oleObj spid="_x0000_s22531" name="Формула" r:id="rId4" imgW="952200" imgH="533160" progId="Equation.3">
              <p:embed/>
            </p:oleObj>
          </a:graphicData>
        </a:graphic>
      </p:graphicFrame>
      <p:graphicFrame>
        <p:nvGraphicFramePr>
          <p:cNvPr id="21508" name="Object 4"/>
          <p:cNvGraphicFramePr>
            <a:graphicFrameLocks noChangeAspect="1"/>
          </p:cNvGraphicFramePr>
          <p:nvPr/>
        </p:nvGraphicFramePr>
        <p:xfrm>
          <a:off x="1298575" y="4019550"/>
          <a:ext cx="2338388" cy="1358900"/>
        </p:xfrm>
        <a:graphic>
          <a:graphicData uri="http://schemas.openxmlformats.org/presentationml/2006/ole">
            <p:oleObj spid="_x0000_s22532" name="Формула" r:id="rId5" imgW="723600" imgH="419040" progId="Equation.3">
              <p:embed/>
            </p:oleObj>
          </a:graphicData>
        </a:graphic>
      </p:graphicFrame>
      <p:graphicFrame>
        <p:nvGraphicFramePr>
          <p:cNvPr id="21509" name="Object 5"/>
          <p:cNvGraphicFramePr>
            <a:graphicFrameLocks noChangeAspect="1"/>
          </p:cNvGraphicFramePr>
          <p:nvPr/>
        </p:nvGraphicFramePr>
        <p:xfrm>
          <a:off x="4714875" y="3905250"/>
          <a:ext cx="1681163" cy="1358900"/>
        </p:xfrm>
        <a:graphic>
          <a:graphicData uri="http://schemas.openxmlformats.org/presentationml/2006/ole">
            <p:oleObj spid="_x0000_s22533" name="Формула" r:id="rId6" imgW="520560" imgH="419040" progId="Equation.3">
              <p:embed/>
            </p:oleObj>
          </a:graphicData>
        </a:graphic>
      </p:graphicFrame>
      <p:sp>
        <p:nvSpPr>
          <p:cNvPr id="21512" name="TextBox 7"/>
          <p:cNvSpPr txBox="1">
            <a:spLocks noChangeArrowheads="1"/>
          </p:cNvSpPr>
          <p:nvPr/>
        </p:nvSpPr>
        <p:spPr bwMode="auto">
          <a:xfrm>
            <a:off x="1428750" y="5762625"/>
            <a:ext cx="4786313" cy="523875"/>
          </a:xfrm>
          <a:prstGeom prst="rect">
            <a:avLst/>
          </a:prstGeom>
          <a:noFill/>
          <a:ln w="9525">
            <a:noFill/>
            <a:miter lim="800000"/>
            <a:headEnd/>
            <a:tailEnd/>
          </a:ln>
        </p:spPr>
        <p:txBody>
          <a:bodyPr>
            <a:spAutoFit/>
          </a:bodyPr>
          <a:lstStyle/>
          <a:p>
            <a:r>
              <a:rPr lang="ru-RU" sz="2800"/>
              <a:t>Ответ:  16 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fade">
                                      <p:cBhvr>
                                        <p:cTn id="17" dur="20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fade">
                                      <p:cBhvr>
                                        <p:cTn id="22" dur="2000"/>
                                        <p:tgtEl>
                                          <p:spTgt spid="215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fade">
                                      <p:cBhvr>
                                        <p:cTn id="27" dur="2000"/>
                                        <p:tgtEl>
                                          <p:spTgt spid="215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fade">
                                      <p:cBhvr>
                                        <p:cTn id="32"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5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Box 1"/>
          <p:cNvSpPr txBox="1">
            <a:spLocks noChangeArrowheads="1"/>
          </p:cNvSpPr>
          <p:nvPr/>
        </p:nvSpPr>
        <p:spPr bwMode="auto">
          <a:xfrm>
            <a:off x="642938" y="357188"/>
            <a:ext cx="8072437" cy="1570037"/>
          </a:xfrm>
          <a:prstGeom prst="rect">
            <a:avLst/>
          </a:prstGeom>
          <a:noFill/>
          <a:ln w="9525">
            <a:noFill/>
            <a:miter lim="800000"/>
            <a:headEnd/>
            <a:tailEnd/>
          </a:ln>
        </p:spPr>
        <p:txBody>
          <a:bodyPr>
            <a:spAutoFit/>
          </a:bodyPr>
          <a:lstStyle/>
          <a:p>
            <a:r>
              <a:rPr lang="ru-RU" sz="2400"/>
              <a:t>Груз массой 50 г колеблется на пружине. Значение возвращающей силы 10 Н, а амплитуда 2 см. Найти  скорость груза при прохождении положения равновесия и максимальную энергию системы.</a:t>
            </a:r>
          </a:p>
        </p:txBody>
      </p:sp>
      <p:graphicFrame>
        <p:nvGraphicFramePr>
          <p:cNvPr id="22530" name="Object 7"/>
          <p:cNvGraphicFramePr>
            <a:graphicFrameLocks noChangeAspect="1"/>
          </p:cNvGraphicFramePr>
          <p:nvPr/>
        </p:nvGraphicFramePr>
        <p:xfrm>
          <a:off x="714375" y="5143500"/>
          <a:ext cx="2257425" cy="1358900"/>
        </p:xfrm>
        <a:graphic>
          <a:graphicData uri="http://schemas.openxmlformats.org/presentationml/2006/ole">
            <p:oleObj spid="_x0000_s23554" name="Формула" r:id="rId3" imgW="698400" imgH="419040" progId="Equation.3">
              <p:embed/>
            </p:oleObj>
          </a:graphicData>
        </a:graphic>
      </p:graphicFrame>
      <p:graphicFrame>
        <p:nvGraphicFramePr>
          <p:cNvPr id="22531" name="Object 3"/>
          <p:cNvGraphicFramePr>
            <a:graphicFrameLocks noChangeAspect="1"/>
          </p:cNvGraphicFramePr>
          <p:nvPr/>
        </p:nvGraphicFramePr>
        <p:xfrm>
          <a:off x="714375" y="2571750"/>
          <a:ext cx="1477963" cy="576263"/>
        </p:xfrm>
        <a:graphic>
          <a:graphicData uri="http://schemas.openxmlformats.org/presentationml/2006/ole">
            <p:oleObj spid="_x0000_s23555" name="Формула" r:id="rId4" imgW="457200" imgH="177480" progId="Equation.3">
              <p:embed/>
            </p:oleObj>
          </a:graphicData>
        </a:graphic>
      </p:graphicFrame>
      <p:graphicFrame>
        <p:nvGraphicFramePr>
          <p:cNvPr id="22532" name="Object 4"/>
          <p:cNvGraphicFramePr>
            <a:graphicFrameLocks noChangeAspect="1"/>
          </p:cNvGraphicFramePr>
          <p:nvPr/>
        </p:nvGraphicFramePr>
        <p:xfrm>
          <a:off x="2500313" y="2214563"/>
          <a:ext cx="1354137" cy="1276350"/>
        </p:xfrm>
        <a:graphic>
          <a:graphicData uri="http://schemas.openxmlformats.org/presentationml/2006/ole">
            <p:oleObj spid="_x0000_s23556" name="Формула" r:id="rId5" imgW="419040" imgH="393480" progId="Equation.3">
              <p:embed/>
            </p:oleObj>
          </a:graphicData>
        </a:graphic>
      </p:graphicFrame>
      <p:graphicFrame>
        <p:nvGraphicFramePr>
          <p:cNvPr id="22533" name="Object 5"/>
          <p:cNvGraphicFramePr>
            <a:graphicFrameLocks noChangeAspect="1"/>
          </p:cNvGraphicFramePr>
          <p:nvPr/>
        </p:nvGraphicFramePr>
        <p:xfrm>
          <a:off x="428625" y="3429000"/>
          <a:ext cx="4144963" cy="1358900"/>
        </p:xfrm>
        <a:graphic>
          <a:graphicData uri="http://schemas.openxmlformats.org/presentationml/2006/ole">
            <p:oleObj spid="_x0000_s23557" name="Формула" r:id="rId6" imgW="1282680" imgH="419040" progId="Equation.3">
              <p:embed/>
            </p:oleObj>
          </a:graphicData>
        </a:graphic>
      </p:graphicFrame>
      <p:sp>
        <p:nvSpPr>
          <p:cNvPr id="9" name="Овал 8"/>
          <p:cNvSpPr/>
          <p:nvPr/>
        </p:nvSpPr>
        <p:spPr>
          <a:xfrm>
            <a:off x="1857375" y="3357563"/>
            <a:ext cx="857250" cy="1500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22534" name="Object 6"/>
          <p:cNvGraphicFramePr>
            <a:graphicFrameLocks noChangeAspect="1"/>
          </p:cNvGraphicFramePr>
          <p:nvPr/>
        </p:nvGraphicFramePr>
        <p:xfrm>
          <a:off x="5000625" y="2357438"/>
          <a:ext cx="3784600" cy="981075"/>
        </p:xfrm>
        <a:graphic>
          <a:graphicData uri="http://schemas.openxmlformats.org/presentationml/2006/ole">
            <p:oleObj spid="_x0000_s23558" name="Формула" r:id="rId7" imgW="1523880" imgH="393480" progId="Equation.3">
              <p:embed/>
            </p:oleObj>
          </a:graphicData>
        </a:graphic>
      </p:graphicFrame>
      <p:graphicFrame>
        <p:nvGraphicFramePr>
          <p:cNvPr id="22535" name="Object 9"/>
          <p:cNvGraphicFramePr>
            <a:graphicFrameLocks noChangeAspect="1"/>
          </p:cNvGraphicFramePr>
          <p:nvPr/>
        </p:nvGraphicFramePr>
        <p:xfrm>
          <a:off x="4524375" y="3643313"/>
          <a:ext cx="4619625" cy="904875"/>
        </p:xfrm>
        <a:graphic>
          <a:graphicData uri="http://schemas.openxmlformats.org/presentationml/2006/ole">
            <p:oleObj spid="_x0000_s23559" name="Формула" r:id="rId8" imgW="2145960" imgH="419040" progId="Equation.3">
              <p:embed/>
            </p:oleObj>
          </a:graphicData>
        </a:graphic>
      </p:graphicFrame>
      <p:graphicFrame>
        <p:nvGraphicFramePr>
          <p:cNvPr id="22536" name="Object 10"/>
          <p:cNvGraphicFramePr>
            <a:graphicFrameLocks noChangeAspect="1"/>
          </p:cNvGraphicFramePr>
          <p:nvPr/>
        </p:nvGraphicFramePr>
        <p:xfrm>
          <a:off x="4879975" y="4929188"/>
          <a:ext cx="3849688" cy="981075"/>
        </p:xfrm>
        <a:graphic>
          <a:graphicData uri="http://schemas.openxmlformats.org/presentationml/2006/ole">
            <p:oleObj spid="_x0000_s23560" name="Формула" r:id="rId9" imgW="1650960" imgH="419040" progId="Equation.3">
              <p:embed/>
            </p:oleObj>
          </a:graphicData>
        </a:graphic>
      </p:graphicFrame>
      <p:graphicFrame>
        <p:nvGraphicFramePr>
          <p:cNvPr id="22537" name="Object 11"/>
          <p:cNvGraphicFramePr>
            <a:graphicFrameLocks noChangeAspect="1"/>
          </p:cNvGraphicFramePr>
          <p:nvPr/>
        </p:nvGraphicFramePr>
        <p:xfrm>
          <a:off x="5310188" y="6057900"/>
          <a:ext cx="2667000" cy="595313"/>
        </p:xfrm>
        <a:graphic>
          <a:graphicData uri="http://schemas.openxmlformats.org/presentationml/2006/ole">
            <p:oleObj spid="_x0000_s23561" name="Формула" r:id="rId10" imgW="114300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fade">
                                      <p:cBhvr>
                                        <p:cTn id="17" dur="2000"/>
                                        <p:tgtEl>
                                          <p:spTgt spid="225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fade">
                                      <p:cBhvr>
                                        <p:cTn id="27" dur="2000"/>
                                        <p:tgtEl>
                                          <p:spTgt spid="225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4"/>
                                        </p:tgtEl>
                                        <p:attrNameLst>
                                          <p:attrName>style.visibility</p:attrName>
                                        </p:attrNameLst>
                                      </p:cBhvr>
                                      <p:to>
                                        <p:strVal val="visible"/>
                                      </p:to>
                                    </p:set>
                                    <p:animEffect transition="in" filter="fade">
                                      <p:cBhvr>
                                        <p:cTn id="32" dur="2000"/>
                                        <p:tgtEl>
                                          <p:spTgt spid="225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5"/>
                                        </p:tgtEl>
                                        <p:attrNameLst>
                                          <p:attrName>style.visibility</p:attrName>
                                        </p:attrNameLst>
                                      </p:cBhvr>
                                      <p:to>
                                        <p:strVal val="visible"/>
                                      </p:to>
                                    </p:set>
                                    <p:animEffect transition="in" filter="fade">
                                      <p:cBhvr>
                                        <p:cTn id="37" dur="2000"/>
                                        <p:tgtEl>
                                          <p:spTgt spid="225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6"/>
                                        </p:tgtEl>
                                        <p:attrNameLst>
                                          <p:attrName>style.visibility</p:attrName>
                                        </p:attrNameLst>
                                      </p:cBhvr>
                                      <p:to>
                                        <p:strVal val="visible"/>
                                      </p:to>
                                    </p:set>
                                    <p:animEffect transition="in" filter="fade">
                                      <p:cBhvr>
                                        <p:cTn id="42" dur="2000"/>
                                        <p:tgtEl>
                                          <p:spTgt spid="225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7"/>
                                        </p:tgtEl>
                                        <p:attrNameLst>
                                          <p:attrName>style.visibility</p:attrName>
                                        </p:attrNameLst>
                                      </p:cBhvr>
                                      <p:to>
                                        <p:strVal val="visible"/>
                                      </p:to>
                                    </p:set>
                                    <p:animEffect transition="in" filter="fade">
                                      <p:cBhvr>
                                        <p:cTn id="47" dur="20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Координата</a:t>
            </a:r>
          </a:p>
        </p:txBody>
      </p:sp>
      <p:graphicFrame>
        <p:nvGraphicFramePr>
          <p:cNvPr id="6" name="Таблица 5"/>
          <p:cNvGraphicFramePr>
            <a:graphicFrameLocks noGrp="1"/>
          </p:cNvGraphicFramePr>
          <p:nvPr/>
        </p:nvGraphicFramePr>
        <p:xfrm>
          <a:off x="1071563" y="1643063"/>
          <a:ext cx="3584575" cy="928687"/>
        </p:xfrm>
        <a:graphic>
          <a:graphicData uri="http://schemas.openxmlformats.org/drawingml/2006/table">
            <a:tbl>
              <a:tblPr firstRow="1" bandRow="1">
                <a:tableStyleId>{5940675A-B579-460E-94D1-54222C63F5DA}</a:tableStyleId>
              </a:tblPr>
              <a:tblGrid>
                <a:gridCol w="1791893"/>
                <a:gridCol w="1791893"/>
              </a:tblGrid>
              <a:tr h="928683">
                <a:tc>
                  <a:txBody>
                    <a:bodyPr/>
                    <a:lstStyle/>
                    <a:p>
                      <a:r>
                        <a:rPr lang="ru-RU" sz="2400" dirty="0" smtClean="0"/>
                        <a:t>Период</a:t>
                      </a:r>
                      <a:endParaRPr lang="ru-RU" sz="2400" dirty="0"/>
                    </a:p>
                  </a:txBody>
                  <a:tcPr/>
                </a:tc>
                <a:tc>
                  <a:txBody>
                    <a:bodyPr/>
                    <a:lstStyle/>
                    <a:p>
                      <a:endParaRPr lang="ru-RU" dirty="0"/>
                    </a:p>
                  </a:txBody>
                  <a:tcPr/>
                </a:tc>
              </a:tr>
            </a:tbl>
          </a:graphicData>
        </a:graphic>
      </p:graphicFrame>
      <p:graphicFrame>
        <p:nvGraphicFramePr>
          <p:cNvPr id="24578" name="Object 7"/>
          <p:cNvGraphicFramePr>
            <a:graphicFrameLocks noChangeAspect="1"/>
          </p:cNvGraphicFramePr>
          <p:nvPr/>
        </p:nvGraphicFramePr>
        <p:xfrm>
          <a:off x="3214688" y="1643063"/>
          <a:ext cx="1055687" cy="862012"/>
        </p:xfrm>
        <a:graphic>
          <a:graphicData uri="http://schemas.openxmlformats.org/presentationml/2006/ole">
            <p:oleObj spid="_x0000_s24578" name="Формула" r:id="rId3" imgW="482400" imgH="393480" progId="Equation.3">
              <p:embed/>
            </p:oleObj>
          </a:graphicData>
        </a:graphic>
      </p:graphicFrame>
      <p:graphicFrame>
        <p:nvGraphicFramePr>
          <p:cNvPr id="24579" name="Object 3"/>
          <p:cNvGraphicFramePr>
            <a:graphicFrameLocks noChangeAspect="1"/>
          </p:cNvGraphicFramePr>
          <p:nvPr/>
        </p:nvGraphicFramePr>
        <p:xfrm>
          <a:off x="5857875" y="1643063"/>
          <a:ext cx="1055688" cy="862012"/>
        </p:xfrm>
        <a:graphic>
          <a:graphicData uri="http://schemas.openxmlformats.org/presentationml/2006/ole">
            <p:oleObj spid="_x0000_s24579" name="Формула" r:id="rId4" imgW="482400" imgH="393480" progId="Equation.3">
              <p:embed/>
            </p:oleObj>
          </a:graphicData>
        </a:graphic>
      </p:graphicFrame>
      <p:sp>
        <p:nvSpPr>
          <p:cNvPr id="9" name="Стрелка вправо 8"/>
          <p:cNvSpPr/>
          <p:nvPr/>
        </p:nvSpPr>
        <p:spPr>
          <a:xfrm>
            <a:off x="4857750" y="1928813"/>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4590" name="Rectangle 5"/>
          <p:cNvSpPr>
            <a:spLocks noChangeArrowheads="1"/>
          </p:cNvSpPr>
          <p:nvPr/>
        </p:nvSpPr>
        <p:spPr bwMode="auto">
          <a:xfrm>
            <a:off x="2643188" y="1000125"/>
            <a:ext cx="3500437"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18" name="Таблица 17"/>
          <p:cNvGraphicFramePr>
            <a:graphicFrameLocks noGrp="1"/>
          </p:cNvGraphicFramePr>
          <p:nvPr/>
        </p:nvGraphicFramePr>
        <p:xfrm>
          <a:off x="1000125" y="2714625"/>
          <a:ext cx="7643813" cy="3851275"/>
        </p:xfrm>
        <a:graphic>
          <a:graphicData uri="http://schemas.openxmlformats.org/drawingml/2006/table">
            <a:tbl>
              <a:tblPr firstRow="1" bandRow="1">
                <a:tableStyleId>{5940675A-B579-460E-94D1-54222C63F5DA}</a:tableStyleId>
              </a:tblPr>
              <a:tblGrid>
                <a:gridCol w="911769"/>
                <a:gridCol w="911769"/>
                <a:gridCol w="1548756"/>
                <a:gridCol w="1348918"/>
                <a:gridCol w="1423857"/>
                <a:gridCol w="1498797"/>
              </a:tblGrid>
              <a:tr h="7858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err="1" smtClean="0">
                          <a:latin typeface="Times New Roman" pitchFamily="18" charset="0"/>
                          <a:cs typeface="Times New Roman" pitchFamily="18" charset="0"/>
                        </a:rPr>
                        <a:t>ω</a:t>
                      </a:r>
                      <a:r>
                        <a:rPr lang="ru-RU" sz="2400" i="1" dirty="0" err="1" smtClean="0">
                          <a:latin typeface="Times New Roman" pitchFamily="18" charset="0"/>
                          <a:cs typeface="Times New Roman" pitchFamily="18" charset="0"/>
                        </a:rPr>
                        <a:t>t</a:t>
                      </a:r>
                      <a:endParaRPr lang="ru-RU" sz="2400" i="1" dirty="0" smtClean="0">
                        <a:latin typeface="Times New Roman" pitchFamily="18" charset="0"/>
                        <a:cs typeface="Times New Roman" pitchFamily="18" charset="0"/>
                      </a:endParaRPr>
                    </a:p>
                    <a:p>
                      <a:pPr algn="ctr"/>
                      <a:endParaRPr lang="ru-RU" sz="2400" i="1"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latin typeface="Times New Roman" pitchFamily="18" charset="0"/>
                          <a:cs typeface="Times New Roman" pitchFamily="18" charset="0"/>
                        </a:rPr>
                        <a:t>π</a:t>
                      </a:r>
                      <a:r>
                        <a:rPr lang="ru-RU" sz="2400" dirty="0" smtClean="0">
                          <a:latin typeface="Times New Roman" pitchFamily="18" charset="0"/>
                          <a:cs typeface="Times New Roman" pitchFamily="18" charset="0"/>
                        </a:rPr>
                        <a:t>/2</a:t>
                      </a:r>
                      <a:endParaRPr lang="ru-RU" sz="2400" dirty="0">
                        <a:latin typeface="Times New Roman" pitchFamily="18" charset="0"/>
                        <a:cs typeface="Times New Roman" pitchFamily="18" charset="0"/>
                      </a:endParaRPr>
                    </a:p>
                  </a:txBody>
                  <a:tcPr/>
                </a:tc>
                <a:tc>
                  <a:txBody>
                    <a:bodyPr/>
                    <a:lstStyle/>
                    <a:p>
                      <a:pPr algn="ctr"/>
                      <a:r>
                        <a:rPr lang="el-GR" sz="2400" dirty="0" smtClean="0">
                          <a:latin typeface="Times New Roman" pitchFamily="18" charset="0"/>
                          <a:cs typeface="Times New Roman" pitchFamily="18" charset="0"/>
                        </a:rPr>
                        <a:t>π</a:t>
                      </a:r>
                      <a:endParaRPr lang="ru-RU" sz="2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kern="1200" dirty="0" smtClean="0">
                          <a:solidFill>
                            <a:schemeClr val="tx1"/>
                          </a:solidFill>
                          <a:latin typeface="Times New Roman" pitchFamily="18" charset="0"/>
                          <a:ea typeface="+mn-ea"/>
                          <a:cs typeface="Times New Roman" pitchFamily="18" charset="0"/>
                        </a:rPr>
                        <a:t>3</a:t>
                      </a:r>
                      <a:r>
                        <a:rPr lang="el-GR" sz="2400" kern="1200" dirty="0" smtClean="0">
                          <a:solidFill>
                            <a:schemeClr val="tx1"/>
                          </a:solidFill>
                          <a:latin typeface="Times New Roman" pitchFamily="18" charset="0"/>
                          <a:ea typeface="+mn-ea"/>
                          <a:cs typeface="Times New Roman" pitchFamily="18" charset="0"/>
                        </a:rPr>
                        <a:t>π</a:t>
                      </a:r>
                      <a:r>
                        <a:rPr lang="ru-RU" sz="2400" kern="1200" dirty="0" smtClean="0">
                          <a:solidFill>
                            <a:schemeClr val="tx1"/>
                          </a:solidFill>
                          <a:latin typeface="Times New Roman" pitchFamily="18" charset="0"/>
                          <a:ea typeface="+mn-ea"/>
                          <a:cs typeface="Times New Roman" pitchFamily="18" charset="0"/>
                        </a:rPr>
                        <a:t>/2</a:t>
                      </a:r>
                      <a:endParaRPr lang="ru-RU" sz="2400" kern="1200" dirty="0">
                        <a:solidFill>
                          <a:schemeClr val="tx1"/>
                        </a:solidFill>
                        <a:latin typeface="Times New Roman" pitchFamily="18" charset="0"/>
                        <a:ea typeface="+mn-ea"/>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π</a:t>
                      </a:r>
                      <a:endParaRPr lang="ru-RU" sz="2400" dirty="0">
                        <a:latin typeface="Times New Roman" pitchFamily="18" charset="0"/>
                        <a:cs typeface="Times New Roman" pitchFamily="18" charset="0"/>
                      </a:endParaRPr>
                    </a:p>
                  </a:txBody>
                  <a:tcPr/>
                </a:tc>
              </a:tr>
              <a:tr h="7858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itchFamily="18" charset="0"/>
                          <a:cs typeface="Times New Roman" pitchFamily="18" charset="0"/>
                        </a:rPr>
                        <a:t>cos</a:t>
                      </a:r>
                      <a:r>
                        <a:rPr lang="ru-RU" sz="2400" i="1" dirty="0" err="1" smtClean="0">
                          <a:latin typeface="Times New Roman" pitchFamily="18" charset="0"/>
                          <a:cs typeface="Times New Roman" pitchFamily="18" charset="0"/>
                        </a:rPr>
                        <a:t>t</a:t>
                      </a:r>
                      <a:endParaRPr lang="ru-RU" sz="2400" i="1"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r>
              <a:tr h="3571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i="1" dirty="0">
                        <a:latin typeface="Times New Roman" pitchFamily="18" charset="0"/>
                        <a:cs typeface="Times New Roman" pitchFamily="18" charset="0"/>
                      </a:endParaRPr>
                    </a:p>
                  </a:txBody>
                  <a:tcPr/>
                </a:tc>
                <a:tc>
                  <a:txBody>
                    <a:bodyPr/>
                    <a:lstStyle/>
                    <a:p>
                      <a:pPr algn="ctr"/>
                      <a:endParaRPr lang="ru-RU" sz="2400" dirty="0">
                        <a:latin typeface="Times New Roman" pitchFamily="18" charset="0"/>
                        <a:cs typeface="Times New Roman" pitchFamily="18" charset="0"/>
                      </a:endParaRPr>
                    </a:p>
                  </a:txBody>
                  <a:tcPr/>
                </a:tc>
                <a:tc>
                  <a:txBody>
                    <a:bodyPr/>
                    <a:lstStyle/>
                    <a:p>
                      <a:pPr algn="ctr"/>
                      <a:endParaRPr lang="ru-RU" sz="2400" dirty="0">
                        <a:latin typeface="Times New Roman" pitchFamily="18" charset="0"/>
                        <a:cs typeface="Times New Roman" pitchFamily="18" charset="0"/>
                      </a:endParaRPr>
                    </a:p>
                  </a:txBody>
                  <a:tcPr/>
                </a:tc>
                <a:tc>
                  <a:txBody>
                    <a:bodyPr/>
                    <a:lstStyle/>
                    <a:p>
                      <a:pPr algn="ctr"/>
                      <a:endParaRPr lang="ru-RU" sz="2400" dirty="0">
                        <a:latin typeface="Times New Roman" pitchFamily="18" charset="0"/>
                        <a:cs typeface="Times New Roman" pitchFamily="18" charset="0"/>
                      </a:endParaRPr>
                    </a:p>
                  </a:txBody>
                  <a:tcPr/>
                </a:tc>
                <a:tc>
                  <a:txBody>
                    <a:bodyPr/>
                    <a:lstStyle/>
                    <a:p>
                      <a:pPr algn="ctr"/>
                      <a:endParaRPr lang="ru-RU" sz="2400" dirty="0">
                        <a:latin typeface="Times New Roman" pitchFamily="18" charset="0"/>
                        <a:cs typeface="Times New Roman" pitchFamily="18" charset="0"/>
                      </a:endParaRPr>
                    </a:p>
                  </a:txBody>
                  <a:tcPr/>
                </a:tc>
                <a:tc>
                  <a:txBody>
                    <a:bodyPr/>
                    <a:lstStyle/>
                    <a:p>
                      <a:pPr algn="ctr"/>
                      <a:endParaRPr lang="ru-RU" sz="2400" dirty="0">
                        <a:latin typeface="Times New Roman" pitchFamily="18" charset="0"/>
                        <a:cs typeface="Times New Roman" pitchFamily="18" charset="0"/>
                      </a:endParaRPr>
                    </a:p>
                  </a:txBody>
                  <a:tcPr/>
                </a:tc>
              </a:tr>
              <a:tr h="785827">
                <a:tc>
                  <a:txBody>
                    <a:bodyPr/>
                    <a:lstStyle/>
                    <a:p>
                      <a:pPr algn="ctr"/>
                      <a:r>
                        <a:rPr lang="en-US" sz="2400" i="1" dirty="0" smtClean="0">
                          <a:latin typeface="Times New Roman" pitchFamily="18" charset="0"/>
                          <a:cs typeface="Times New Roman" pitchFamily="18" charset="0"/>
                        </a:rPr>
                        <a:t>t</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T/4</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T/2</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(3T)/4</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a:t>
                      </a:r>
                      <a:endParaRPr lang="ru-RU" sz="2400" dirty="0">
                        <a:latin typeface="Times New Roman" pitchFamily="18" charset="0"/>
                        <a:cs typeface="Times New Roman" pitchFamily="18" charset="0"/>
                      </a:endParaRPr>
                    </a:p>
                  </a:txBody>
                  <a:tcPr/>
                </a:tc>
              </a:tr>
              <a:tr h="500066">
                <a:tc>
                  <a:txBody>
                    <a:bodyPr/>
                    <a:lstStyle/>
                    <a:p>
                      <a:pPr algn="ctr"/>
                      <a:r>
                        <a:rPr lang="en-US" sz="2400" dirty="0" err="1" smtClean="0">
                          <a:latin typeface="Times New Roman" pitchFamily="18" charset="0"/>
                          <a:cs typeface="Times New Roman" pitchFamily="18" charset="0"/>
                        </a:rPr>
                        <a:t>cos</a:t>
                      </a:r>
                      <a:r>
                        <a:rPr lang="ru-RU" sz="2400" dirty="0" err="1" smtClean="0">
                          <a:latin typeface="Times New Roman" pitchFamily="18" charset="0"/>
                          <a:cs typeface="Times New Roman" pitchFamily="18" charset="0"/>
                        </a:rPr>
                        <a:t>ω</a:t>
                      </a:r>
                      <a:r>
                        <a:rPr lang="ru-RU" sz="2400" i="1" dirty="0" err="1" smtClean="0">
                          <a:latin typeface="Times New Roman" pitchFamily="18" charset="0"/>
                          <a:cs typeface="Times New Roman" pitchFamily="18" charset="0"/>
                        </a:rPr>
                        <a:t>t</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r>
              <a:tr h="500066">
                <a:tc>
                  <a:txBody>
                    <a:bodyPr/>
                    <a:lstStyle/>
                    <a:p>
                      <a:pPr algn="ctr"/>
                      <a:r>
                        <a:rPr lang="en-US" sz="2400" i="1" dirty="0" smtClean="0">
                          <a:latin typeface="Times New Roman" pitchFamily="18" charset="0"/>
                          <a:cs typeface="Times New Roman" pitchFamily="18" charset="0"/>
                        </a:rPr>
                        <a:t>x</a:t>
                      </a:r>
                      <a:endParaRPr lang="ru-RU" sz="2400" i="1"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min</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endParaRPr lang="ru-RU" sz="2400" i="1" dirty="0">
                        <a:latin typeface="Times New Roman" pitchFamily="18" charset="0"/>
                        <a:cs typeface="Times New Roman" pitchFamily="18" charset="0"/>
                      </a:endParaRPr>
                    </a:p>
                  </a:txBody>
                  <a:tcPr/>
                </a:tc>
              </a:tr>
            </a:tbl>
          </a:graphicData>
        </a:graphic>
      </p:graphicFrame>
      <p:sp>
        <p:nvSpPr>
          <p:cNvPr id="19" name="Прямоугольник 18"/>
          <p:cNvSpPr/>
          <p:nvPr/>
        </p:nvSpPr>
        <p:spPr>
          <a:xfrm>
            <a:off x="3482364" y="5072074"/>
            <a:ext cx="3196709"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 делим на 4 части</a:t>
            </a:r>
          </a:p>
        </p:txBody>
      </p:sp>
      <p:sp>
        <p:nvSpPr>
          <p:cNvPr id="21" name="Прямоугольник 20"/>
          <p:cNvSpPr/>
          <p:nvPr/>
        </p:nvSpPr>
        <p:spPr>
          <a:xfrm>
            <a:off x="1714480" y="4286256"/>
            <a:ext cx="6890862"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растяжение или сжатие вдоль оси Ох до</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Прямоугольник 21"/>
          <p:cNvSpPr/>
          <p:nvPr/>
        </p:nvSpPr>
        <p:spPr>
          <a:xfrm>
            <a:off x="3143240" y="3000372"/>
            <a:ext cx="3462807"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a:t>
            </a:r>
            <a:r>
              <a:rPr lang="el-G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π</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делим на 4 части</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71625" y="142875"/>
          <a:ext cx="7286625" cy="1500188"/>
        </p:xfrm>
        <a:graphic>
          <a:graphicData uri="http://schemas.openxmlformats.org/drawingml/2006/table">
            <a:tbl>
              <a:tblPr firstRow="1" bandRow="1">
                <a:tableStyleId>{5940675A-B579-460E-94D1-54222C63F5DA}</a:tableStyleId>
              </a:tblPr>
              <a:tblGrid>
                <a:gridCol w="869163"/>
                <a:gridCol w="869163"/>
                <a:gridCol w="1476384"/>
                <a:gridCol w="1285884"/>
                <a:gridCol w="1357322"/>
                <a:gridCol w="1428760"/>
              </a:tblGrid>
              <a:tr h="500066">
                <a:tc>
                  <a:txBody>
                    <a:bodyPr/>
                    <a:lstStyle/>
                    <a:p>
                      <a:pPr algn="ctr"/>
                      <a:r>
                        <a:rPr lang="en-US" sz="2400" i="1" dirty="0" smtClean="0">
                          <a:latin typeface="Times New Roman" pitchFamily="18" charset="0"/>
                          <a:cs typeface="Times New Roman" pitchFamily="18" charset="0"/>
                        </a:rPr>
                        <a:t>t</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T/4</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T/2</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(3T)/4</a:t>
                      </a:r>
                      <a:endParaRPr lang="ru-RU"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a:t>
                      </a:r>
                      <a:endParaRPr lang="ru-RU" sz="2400" dirty="0">
                        <a:latin typeface="Times New Roman" pitchFamily="18" charset="0"/>
                        <a:cs typeface="Times New Roman" pitchFamily="18" charset="0"/>
                      </a:endParaRPr>
                    </a:p>
                  </a:txBody>
                  <a:tcPr/>
                </a:tc>
              </a:tr>
              <a:tr h="500066">
                <a:tc>
                  <a:txBody>
                    <a:bodyPr/>
                    <a:lstStyle/>
                    <a:p>
                      <a:pPr algn="ctr"/>
                      <a:r>
                        <a:rPr lang="el-GR" sz="2400" i="1" dirty="0" smtClean="0">
                          <a:latin typeface="Times New Roman" pitchFamily="18" charset="0"/>
                          <a:cs typeface="Times New Roman" pitchFamily="18" charset="0"/>
                        </a:rPr>
                        <a:t>ω</a:t>
                      </a:r>
                      <a:r>
                        <a:rPr lang="en-US" sz="2400" i="1" dirty="0" smtClean="0">
                          <a:latin typeface="Times New Roman" pitchFamily="18" charset="0"/>
                          <a:cs typeface="Times New Roman" pitchFamily="18" charset="0"/>
                        </a:rPr>
                        <a:t>t</a:t>
                      </a:r>
                      <a:endParaRPr lang="ru-RU" sz="2400" i="1"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latin typeface="Times New Roman" pitchFamily="18" charset="0"/>
                          <a:cs typeface="Times New Roman" pitchFamily="18" charset="0"/>
                        </a:rPr>
                        <a:t>π</a:t>
                      </a:r>
                      <a:r>
                        <a:rPr lang="en-US" sz="2400" dirty="0" smtClean="0">
                          <a:latin typeface="Times New Roman" pitchFamily="18" charset="0"/>
                          <a:cs typeface="Times New Roman" pitchFamily="18" charset="0"/>
                        </a:rPr>
                        <a:t>/2</a:t>
                      </a:r>
                      <a:endParaRPr lang="ru-RU" sz="2400" dirty="0">
                        <a:latin typeface="Times New Roman" pitchFamily="18" charset="0"/>
                        <a:cs typeface="Times New Roman" pitchFamily="18" charset="0"/>
                      </a:endParaRPr>
                    </a:p>
                  </a:txBody>
                  <a:tcPr/>
                </a:tc>
                <a:tc>
                  <a:txBody>
                    <a:bodyPr/>
                    <a:lstStyle/>
                    <a:p>
                      <a:pPr algn="ctr"/>
                      <a:r>
                        <a:rPr lang="el-GR" sz="2400" dirty="0" smtClean="0">
                          <a:latin typeface="Times New Roman" pitchFamily="18" charset="0"/>
                          <a:cs typeface="Times New Roman" pitchFamily="18" charset="0"/>
                        </a:rPr>
                        <a:t>π</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3</a:t>
                      </a:r>
                      <a:r>
                        <a:rPr lang="el-GR" sz="2400" dirty="0" smtClean="0">
                          <a:latin typeface="Times New Roman" pitchFamily="18" charset="0"/>
                          <a:cs typeface="Times New Roman" pitchFamily="18" charset="0"/>
                        </a:rPr>
                        <a:t>π</a:t>
                      </a:r>
                      <a:r>
                        <a:rPr lang="ru-RU" sz="2400" dirty="0" smtClean="0">
                          <a:latin typeface="Times New Roman" pitchFamily="18" charset="0"/>
                          <a:cs typeface="Times New Roman" pitchFamily="18" charset="0"/>
                        </a:rPr>
                        <a:t>/2</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π</a:t>
                      </a:r>
                      <a:endParaRPr lang="ru-RU" sz="2400" dirty="0">
                        <a:latin typeface="Times New Roman" pitchFamily="18" charset="0"/>
                        <a:cs typeface="Times New Roman" pitchFamily="18" charset="0"/>
                      </a:endParaRPr>
                    </a:p>
                  </a:txBody>
                  <a:tcPr/>
                </a:tc>
              </a:tr>
              <a:tr h="500066">
                <a:tc>
                  <a:txBody>
                    <a:bodyPr/>
                    <a:lstStyle/>
                    <a:p>
                      <a:pPr algn="ctr"/>
                      <a:r>
                        <a:rPr lang="en-US" sz="2400" i="1" dirty="0" smtClean="0">
                          <a:latin typeface="Times New Roman" pitchFamily="18" charset="0"/>
                          <a:cs typeface="Times New Roman" pitchFamily="18" charset="0"/>
                        </a:rPr>
                        <a:t>x</a:t>
                      </a:r>
                      <a:endParaRPr lang="ru-RU" sz="2400" i="1"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min</a:t>
                      </a:r>
                      <a:endParaRPr lang="ru-RU" sz="2400" i="1"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0</a:t>
                      </a:r>
                      <a:endParaRPr lang="ru-RU" sz="2400" dirty="0">
                        <a:latin typeface="Times New Roman" pitchFamily="18" charset="0"/>
                        <a:cs typeface="Times New Roman" pitchFamily="18" charset="0"/>
                      </a:endParaRPr>
                    </a:p>
                  </a:txBody>
                  <a:tcPr/>
                </a:tc>
                <a:tc>
                  <a:txBody>
                    <a:bodyPr/>
                    <a:lstStyle/>
                    <a:p>
                      <a:pPr algn="ct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endParaRPr lang="ru-RU" sz="2400" i="1" dirty="0">
                        <a:latin typeface="Times New Roman" pitchFamily="18" charset="0"/>
                        <a:cs typeface="Times New Roman" pitchFamily="18" charset="0"/>
                      </a:endParaRPr>
                    </a:p>
                  </a:txBody>
                  <a:tcPr/>
                </a:tc>
              </a:tr>
            </a:tbl>
          </a:graphicData>
        </a:graphic>
      </p:graphicFrame>
      <p:pic>
        <p:nvPicPr>
          <p:cNvPr id="25641" name="Picture 2" descr="E:\Rabota\МоиДокуменеты\FIZIKA\Колебания\1.png"/>
          <p:cNvPicPr>
            <a:picLocks noChangeAspect="1" noChangeArrowheads="1"/>
          </p:cNvPicPr>
          <p:nvPr/>
        </p:nvPicPr>
        <p:blipFill>
          <a:blip r:embed="rId3"/>
          <a:srcRect/>
          <a:stretch>
            <a:fillRect/>
          </a:stretch>
        </p:blipFill>
        <p:spPr bwMode="auto">
          <a:xfrm>
            <a:off x="2500313" y="1785938"/>
            <a:ext cx="6340475" cy="3714750"/>
          </a:xfrm>
          <a:prstGeom prst="rect">
            <a:avLst/>
          </a:prstGeom>
          <a:noFill/>
          <a:ln w="9525">
            <a:noFill/>
            <a:miter lim="800000"/>
            <a:headEnd/>
            <a:tailEnd/>
          </a:ln>
        </p:spPr>
      </p:pic>
      <p:sp>
        <p:nvSpPr>
          <p:cNvPr id="25642" name="Прямоугольник 4"/>
          <p:cNvSpPr>
            <a:spLocks noChangeArrowheads="1"/>
          </p:cNvSpPr>
          <p:nvPr/>
        </p:nvSpPr>
        <p:spPr bwMode="auto">
          <a:xfrm>
            <a:off x="857250" y="2857500"/>
            <a:ext cx="1714500" cy="646113"/>
          </a:xfrm>
          <a:prstGeom prst="rect">
            <a:avLst/>
          </a:prstGeom>
          <a:noFill/>
          <a:ln w="9525">
            <a:noFill/>
            <a:miter lim="800000"/>
            <a:headEnd/>
            <a:tailEnd/>
          </a:ln>
        </p:spPr>
        <p:txBody>
          <a:bodyPr>
            <a:spAutoFit/>
          </a:bodyPr>
          <a:lstStyle/>
          <a:p>
            <a:r>
              <a:rPr lang="en-US" sz="3600" i="1">
                <a:latin typeface="Times New Roman" pitchFamily="18" charset="0"/>
                <a:cs typeface="Times New Roman" pitchFamily="18" charset="0"/>
              </a:rPr>
              <a:t>A=</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n-US" sz="3600" i="1" baseline="-25000">
                <a:latin typeface="Times New Roman" pitchFamily="18" charset="0"/>
                <a:cs typeface="Times New Roman" pitchFamily="18" charset="0"/>
              </a:rPr>
              <a:t>ax</a:t>
            </a:r>
            <a:endParaRPr lang="ru-RU" sz="3600"/>
          </a:p>
        </p:txBody>
      </p:sp>
      <p:sp>
        <p:nvSpPr>
          <p:cNvPr id="25643" name="Прямоугольник 5"/>
          <p:cNvSpPr>
            <a:spLocks noChangeArrowheads="1"/>
          </p:cNvSpPr>
          <p:nvPr/>
        </p:nvSpPr>
        <p:spPr bwMode="auto">
          <a:xfrm>
            <a:off x="1357313" y="4429125"/>
            <a:ext cx="1214437" cy="646113"/>
          </a:xfrm>
          <a:prstGeom prst="rect">
            <a:avLst/>
          </a:prstGeom>
          <a:noFill/>
          <a:ln w="9525">
            <a:noFill/>
            <a:miter lim="800000"/>
            <a:headEnd/>
            <a:tailEnd/>
          </a:ln>
        </p:spPr>
        <p:txBody>
          <a:bodyPr>
            <a:spAutoFit/>
          </a:bodyPr>
          <a:lstStyle/>
          <a:p>
            <a:r>
              <a:rPr lang="en-US" sz="3600" i="1">
                <a:latin typeface="Times New Roman" pitchFamily="18" charset="0"/>
                <a:cs typeface="Times New Roman" pitchFamily="18" charset="0"/>
              </a:rPr>
              <a:t>-</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n-US" sz="3600" i="1" baseline="-25000">
                <a:latin typeface="Times New Roman" pitchFamily="18" charset="0"/>
                <a:cs typeface="Times New Roman" pitchFamily="18" charset="0"/>
              </a:rPr>
              <a:t>ax</a:t>
            </a:r>
            <a:endParaRPr lang="ru-RU" sz="3600"/>
          </a:p>
        </p:txBody>
      </p:sp>
      <p:sp>
        <p:nvSpPr>
          <p:cNvPr id="25644" name="Rectangle 5"/>
          <p:cNvSpPr>
            <a:spLocks noChangeArrowheads="1"/>
          </p:cNvSpPr>
          <p:nvPr/>
        </p:nvSpPr>
        <p:spPr bwMode="auto">
          <a:xfrm>
            <a:off x="6286500" y="2643188"/>
            <a:ext cx="350043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5602" name="Object 4"/>
          <p:cNvGraphicFramePr>
            <a:graphicFrameLocks noChangeAspect="1"/>
          </p:cNvGraphicFramePr>
          <p:nvPr/>
        </p:nvGraphicFramePr>
        <p:xfrm>
          <a:off x="4714875" y="5500688"/>
          <a:ext cx="436563" cy="714375"/>
        </p:xfrm>
        <a:graphic>
          <a:graphicData uri="http://schemas.openxmlformats.org/presentationml/2006/ole">
            <p:oleObj spid="_x0000_s25602" name="Формула" r:id="rId4" imgW="241200" imgH="393480" progId="Equation.3">
              <p:embed/>
            </p:oleObj>
          </a:graphicData>
        </a:graphic>
      </p:graphicFrame>
      <p:graphicFrame>
        <p:nvGraphicFramePr>
          <p:cNvPr id="25603" name="Object 3"/>
          <p:cNvGraphicFramePr>
            <a:graphicFrameLocks noChangeAspect="1"/>
          </p:cNvGraphicFramePr>
          <p:nvPr/>
        </p:nvGraphicFramePr>
        <p:xfrm>
          <a:off x="3214688" y="5429250"/>
          <a:ext cx="298450" cy="714375"/>
        </p:xfrm>
        <a:graphic>
          <a:graphicData uri="http://schemas.openxmlformats.org/presentationml/2006/ole">
            <p:oleObj spid="_x0000_s25603" name="Формула" r:id="rId5" imgW="164880" imgH="393480" progId="Equation.3">
              <p:embed/>
            </p:oleObj>
          </a:graphicData>
        </a:graphic>
      </p:graphicFrame>
      <p:graphicFrame>
        <p:nvGraphicFramePr>
          <p:cNvPr id="25604" name="Object 5"/>
          <p:cNvGraphicFramePr>
            <a:graphicFrameLocks noChangeAspect="1"/>
          </p:cNvGraphicFramePr>
          <p:nvPr/>
        </p:nvGraphicFramePr>
        <p:xfrm>
          <a:off x="2428875" y="5429250"/>
          <a:ext cx="277813" cy="390525"/>
        </p:xfrm>
        <a:graphic>
          <a:graphicData uri="http://schemas.openxmlformats.org/presentationml/2006/ole">
            <p:oleObj spid="_x0000_s25604" name="Формула" r:id="rId6" imgW="126720" imgH="177480" progId="Equation.3">
              <p:embed/>
            </p:oleObj>
          </a:graphicData>
        </a:graphic>
      </p:graphicFrame>
      <p:graphicFrame>
        <p:nvGraphicFramePr>
          <p:cNvPr id="25605" name="Object 6"/>
          <p:cNvGraphicFramePr>
            <a:graphicFrameLocks noChangeAspect="1"/>
          </p:cNvGraphicFramePr>
          <p:nvPr/>
        </p:nvGraphicFramePr>
        <p:xfrm>
          <a:off x="5572125" y="5500688"/>
          <a:ext cx="247650" cy="295275"/>
        </p:xfrm>
        <a:graphic>
          <a:graphicData uri="http://schemas.openxmlformats.org/presentationml/2006/ole">
            <p:oleObj spid="_x0000_s25605" name="Формула" r:id="rId7" imgW="139680" imgH="164880" progId="Equation.3">
              <p:embed/>
            </p:oleObj>
          </a:graphicData>
        </a:graphic>
      </p:graphicFrame>
      <p:graphicFrame>
        <p:nvGraphicFramePr>
          <p:cNvPr id="25606" name="Object 7"/>
          <p:cNvGraphicFramePr>
            <a:graphicFrameLocks noChangeAspect="1"/>
          </p:cNvGraphicFramePr>
          <p:nvPr/>
        </p:nvGraphicFramePr>
        <p:xfrm>
          <a:off x="4000500" y="5500688"/>
          <a:ext cx="298450" cy="714375"/>
        </p:xfrm>
        <a:graphic>
          <a:graphicData uri="http://schemas.openxmlformats.org/presentationml/2006/ole">
            <p:oleObj spid="_x0000_s25606" name="Формула" r:id="rId8" imgW="164880" imgH="393480" progId="Equation.3">
              <p:embed/>
            </p:oleObj>
          </a:graphicData>
        </a:graphic>
      </p:graphicFrame>
      <p:graphicFrame>
        <p:nvGraphicFramePr>
          <p:cNvPr id="25607" name="Object 34"/>
          <p:cNvGraphicFramePr>
            <a:graphicFrameLocks noChangeAspect="1"/>
          </p:cNvGraphicFramePr>
          <p:nvPr/>
        </p:nvGraphicFramePr>
        <p:xfrm>
          <a:off x="4714875" y="6154738"/>
          <a:ext cx="406400" cy="703262"/>
        </p:xfrm>
        <a:graphic>
          <a:graphicData uri="http://schemas.openxmlformats.org/presentationml/2006/ole">
            <p:oleObj spid="_x0000_s25607" name="Формула" r:id="rId9" imgW="228600" imgH="393480" progId="Equation.3">
              <p:embed/>
            </p:oleObj>
          </a:graphicData>
        </a:graphic>
      </p:graphicFrame>
      <p:graphicFrame>
        <p:nvGraphicFramePr>
          <p:cNvPr id="25608" name="Object 35"/>
          <p:cNvGraphicFramePr>
            <a:graphicFrameLocks noChangeAspect="1"/>
          </p:cNvGraphicFramePr>
          <p:nvPr/>
        </p:nvGraphicFramePr>
        <p:xfrm>
          <a:off x="5516563" y="6061075"/>
          <a:ext cx="360362" cy="319088"/>
        </p:xfrm>
        <a:graphic>
          <a:graphicData uri="http://schemas.openxmlformats.org/presentationml/2006/ole">
            <p:oleObj spid="_x0000_s25608" name="Формула" r:id="rId10" imgW="203040" imgH="177480" progId="Equation.3">
              <p:embed/>
            </p:oleObj>
          </a:graphicData>
        </a:graphic>
      </p:graphicFrame>
      <p:graphicFrame>
        <p:nvGraphicFramePr>
          <p:cNvPr id="25609" name="Object 36"/>
          <p:cNvGraphicFramePr>
            <a:graphicFrameLocks noChangeAspect="1"/>
          </p:cNvGraphicFramePr>
          <p:nvPr/>
        </p:nvGraphicFramePr>
        <p:xfrm>
          <a:off x="4017963" y="6381750"/>
          <a:ext cx="225425" cy="249238"/>
        </p:xfrm>
        <a:graphic>
          <a:graphicData uri="http://schemas.openxmlformats.org/presentationml/2006/ole">
            <p:oleObj spid="_x0000_s25609" name="Формула" r:id="rId11" imgW="126720" imgH="139680" progId="Equation.3">
              <p:embed/>
            </p:oleObj>
          </a:graphicData>
        </a:graphic>
      </p:graphicFrame>
      <p:graphicFrame>
        <p:nvGraphicFramePr>
          <p:cNvPr id="25610" name="Object 37"/>
          <p:cNvGraphicFramePr>
            <a:graphicFrameLocks noChangeAspect="1"/>
          </p:cNvGraphicFramePr>
          <p:nvPr/>
        </p:nvGraphicFramePr>
        <p:xfrm>
          <a:off x="3214688" y="6154738"/>
          <a:ext cx="271462" cy="703262"/>
        </p:xfrm>
        <a:graphic>
          <a:graphicData uri="http://schemas.openxmlformats.org/presentationml/2006/ole">
            <p:oleObj spid="_x0000_s25610" name="Формула" r:id="rId12" imgW="152280" imgH="39348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Rectangle 5"/>
          <p:cNvSpPr>
            <a:spLocks noChangeArrowheads="1"/>
          </p:cNvSpPr>
          <p:nvPr/>
        </p:nvSpPr>
        <p:spPr bwMode="auto">
          <a:xfrm>
            <a:off x="1357313" y="357188"/>
            <a:ext cx="7572375"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   </a:t>
            </a:r>
            <a:r>
              <a:rPr lang="ru-RU" sz="3600">
                <a:latin typeface="Times New Roman" pitchFamily="18" charset="0"/>
                <a:cs typeface="Times New Roman" pitchFamily="18" charset="0"/>
              </a:rPr>
              <a:t>)= </a:t>
            </a:r>
            <a:r>
              <a:rPr lang="ru-RU" sz="3600" i="1">
                <a:latin typeface="Times New Roman" pitchFamily="18" charset="0"/>
                <a:cs typeface="Times New Roman" pitchFamily="18" charset="0"/>
              </a:rPr>
              <a:t> 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   </a:t>
            </a:r>
            <a:r>
              <a:rPr lang="ru-RU" sz="3600">
                <a:latin typeface="Times New Roman" pitchFamily="18" charset="0"/>
                <a:cs typeface="Times New Roman" pitchFamily="18" charset="0"/>
              </a:rPr>
              <a:t>)</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26637" name="Rectangle 5"/>
          <p:cNvSpPr>
            <a:spLocks noChangeArrowheads="1"/>
          </p:cNvSpPr>
          <p:nvPr/>
        </p:nvSpPr>
        <p:spPr bwMode="auto">
          <a:xfrm>
            <a:off x="2286000" y="1428750"/>
            <a:ext cx="464343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0 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6626" name="Object 9"/>
          <p:cNvGraphicFramePr>
            <a:graphicFrameLocks noChangeAspect="1"/>
          </p:cNvGraphicFramePr>
          <p:nvPr/>
        </p:nvGraphicFramePr>
        <p:xfrm>
          <a:off x="4214813" y="285750"/>
          <a:ext cx="331787" cy="863600"/>
        </p:xfrm>
        <a:graphic>
          <a:graphicData uri="http://schemas.openxmlformats.org/presentationml/2006/ole">
            <p:oleObj spid="_x0000_s26626" name="Формула" r:id="rId4" imgW="152280" imgH="393480" progId="Equation.3">
              <p:embed/>
            </p:oleObj>
          </a:graphicData>
        </a:graphic>
      </p:graphicFrame>
      <p:sp>
        <p:nvSpPr>
          <p:cNvPr id="26638" name="Rectangle 5"/>
          <p:cNvSpPr>
            <a:spLocks noChangeArrowheads="1"/>
          </p:cNvSpPr>
          <p:nvPr/>
        </p:nvSpPr>
        <p:spPr bwMode="auto">
          <a:xfrm>
            <a:off x="4071938" y="1357313"/>
            <a:ext cx="4643437"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(ω∙0</a:t>
            </a:r>
            <a:r>
              <a:rPr lang="ru-RU" sz="3600" i="1">
                <a:latin typeface="Times New Roman" pitchFamily="18" charset="0"/>
                <a:cs typeface="Times New Roman" pitchFamily="18" charset="0"/>
              </a:rPr>
              <a:t>+   </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6627" name="Object 3"/>
          <p:cNvGraphicFramePr>
            <a:graphicFrameLocks noChangeAspect="1"/>
          </p:cNvGraphicFramePr>
          <p:nvPr/>
        </p:nvGraphicFramePr>
        <p:xfrm>
          <a:off x="7072313" y="1285875"/>
          <a:ext cx="331787" cy="863600"/>
        </p:xfrm>
        <a:graphic>
          <a:graphicData uri="http://schemas.openxmlformats.org/presentationml/2006/ole">
            <p:oleObj spid="_x0000_s26627" name="Формула" r:id="rId5" imgW="152280" imgH="393480" progId="Equation.3">
              <p:embed/>
            </p:oleObj>
          </a:graphicData>
        </a:graphic>
      </p:graphicFrame>
      <p:graphicFrame>
        <p:nvGraphicFramePr>
          <p:cNvPr id="26628" name="Object 4"/>
          <p:cNvGraphicFramePr>
            <a:graphicFrameLocks noChangeAspect="1"/>
          </p:cNvGraphicFramePr>
          <p:nvPr/>
        </p:nvGraphicFramePr>
        <p:xfrm>
          <a:off x="0" y="0"/>
          <a:ext cx="1055688" cy="862013"/>
        </p:xfrm>
        <a:graphic>
          <a:graphicData uri="http://schemas.openxmlformats.org/presentationml/2006/ole">
            <p:oleObj spid="_x0000_s26628" name="Формула" r:id="rId6" imgW="482400" imgH="393480" progId="Equation.3">
              <p:embed/>
            </p:oleObj>
          </a:graphicData>
        </a:graphic>
      </p:graphicFrame>
      <p:graphicFrame>
        <p:nvGraphicFramePr>
          <p:cNvPr id="26629" name="Object 5"/>
          <p:cNvGraphicFramePr>
            <a:graphicFrameLocks noChangeAspect="1"/>
          </p:cNvGraphicFramePr>
          <p:nvPr/>
        </p:nvGraphicFramePr>
        <p:xfrm>
          <a:off x="7929563" y="285750"/>
          <a:ext cx="358775" cy="863600"/>
        </p:xfrm>
        <a:graphic>
          <a:graphicData uri="http://schemas.openxmlformats.org/presentationml/2006/ole">
            <p:oleObj spid="_x0000_s26629" name="Формула" r:id="rId7" imgW="164880" imgH="393480" progId="Equation.3">
              <p:embed/>
            </p:oleObj>
          </a:graphicData>
        </a:graphic>
      </p:graphicFrame>
      <p:pic>
        <p:nvPicPr>
          <p:cNvPr id="26639" name="Picture 2" descr="E:\Rabota\МоиДокуменеты\FIZIKA\Колебания\1.png"/>
          <p:cNvPicPr>
            <a:picLocks noChangeAspect="1" noChangeArrowheads="1"/>
          </p:cNvPicPr>
          <p:nvPr/>
        </p:nvPicPr>
        <p:blipFill>
          <a:blip r:embed="rId8"/>
          <a:srcRect/>
          <a:stretch>
            <a:fillRect/>
          </a:stretch>
        </p:blipFill>
        <p:spPr bwMode="auto">
          <a:xfrm>
            <a:off x="2214563" y="2357438"/>
            <a:ext cx="6340475" cy="3714750"/>
          </a:xfrm>
          <a:prstGeom prst="rect">
            <a:avLst/>
          </a:prstGeom>
          <a:noFill/>
          <a:ln w="9525">
            <a:noFill/>
            <a:miter lim="800000"/>
            <a:headEnd/>
            <a:tailEnd/>
          </a:ln>
        </p:spPr>
      </p:pic>
      <p:sp>
        <p:nvSpPr>
          <p:cNvPr id="26640" name="Прямоугольник 4"/>
          <p:cNvSpPr>
            <a:spLocks noChangeArrowheads="1"/>
          </p:cNvSpPr>
          <p:nvPr/>
        </p:nvSpPr>
        <p:spPr bwMode="auto">
          <a:xfrm>
            <a:off x="571500" y="3429000"/>
            <a:ext cx="1714500" cy="646113"/>
          </a:xfrm>
          <a:prstGeom prst="rect">
            <a:avLst/>
          </a:prstGeom>
          <a:noFill/>
          <a:ln w="9525">
            <a:noFill/>
            <a:miter lim="800000"/>
            <a:headEnd/>
            <a:tailEnd/>
          </a:ln>
        </p:spPr>
        <p:txBody>
          <a:bodyPr>
            <a:spAutoFit/>
          </a:bodyPr>
          <a:lstStyle/>
          <a:p>
            <a:r>
              <a:rPr lang="en-US" sz="3600" i="1">
                <a:latin typeface="Times New Roman" pitchFamily="18" charset="0"/>
                <a:cs typeface="Times New Roman" pitchFamily="18" charset="0"/>
              </a:rPr>
              <a:t>A=</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n-US" sz="3600" i="1" baseline="-25000">
                <a:latin typeface="Times New Roman" pitchFamily="18" charset="0"/>
                <a:cs typeface="Times New Roman" pitchFamily="18" charset="0"/>
              </a:rPr>
              <a:t>ax</a:t>
            </a:r>
            <a:endParaRPr lang="ru-RU" sz="3600"/>
          </a:p>
        </p:txBody>
      </p:sp>
      <p:sp>
        <p:nvSpPr>
          <p:cNvPr id="26641" name="Прямоугольник 5"/>
          <p:cNvSpPr>
            <a:spLocks noChangeArrowheads="1"/>
          </p:cNvSpPr>
          <p:nvPr/>
        </p:nvSpPr>
        <p:spPr bwMode="auto">
          <a:xfrm>
            <a:off x="1071563" y="5000625"/>
            <a:ext cx="1214437" cy="646113"/>
          </a:xfrm>
          <a:prstGeom prst="rect">
            <a:avLst/>
          </a:prstGeom>
          <a:noFill/>
          <a:ln w="9525">
            <a:noFill/>
            <a:miter lim="800000"/>
            <a:headEnd/>
            <a:tailEnd/>
          </a:ln>
        </p:spPr>
        <p:txBody>
          <a:bodyPr>
            <a:spAutoFit/>
          </a:bodyPr>
          <a:lstStyle/>
          <a:p>
            <a:r>
              <a:rPr lang="en-US" sz="3600" i="1">
                <a:latin typeface="Times New Roman" pitchFamily="18" charset="0"/>
                <a:cs typeface="Times New Roman" pitchFamily="18" charset="0"/>
              </a:rPr>
              <a:t>-</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n-US" sz="3600" i="1" baseline="-25000">
                <a:latin typeface="Times New Roman" pitchFamily="18" charset="0"/>
                <a:cs typeface="Times New Roman" pitchFamily="18" charset="0"/>
              </a:rPr>
              <a:t>ax</a:t>
            </a:r>
            <a:endParaRPr lang="ru-RU" sz="3600"/>
          </a:p>
        </p:txBody>
      </p:sp>
      <p:sp>
        <p:nvSpPr>
          <p:cNvPr id="26642" name="Rectangle 5"/>
          <p:cNvSpPr>
            <a:spLocks noChangeArrowheads="1"/>
          </p:cNvSpPr>
          <p:nvPr/>
        </p:nvSpPr>
        <p:spPr bwMode="auto">
          <a:xfrm>
            <a:off x="6000750" y="3214688"/>
            <a:ext cx="350043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ru-RU" sz="3600">
                <a:latin typeface="Times New Roman" pitchFamily="18" charset="0"/>
                <a:cs typeface="Times New Roman" pitchFamily="18" charset="0"/>
              </a:rPr>
              <a:t> =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ru-RU" sz="3600" i="1">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6630" name="Object 6"/>
          <p:cNvGraphicFramePr>
            <a:graphicFrameLocks noChangeAspect="1"/>
          </p:cNvGraphicFramePr>
          <p:nvPr/>
        </p:nvGraphicFramePr>
        <p:xfrm>
          <a:off x="4429125" y="6072188"/>
          <a:ext cx="436563" cy="714375"/>
        </p:xfrm>
        <a:graphic>
          <a:graphicData uri="http://schemas.openxmlformats.org/presentationml/2006/ole">
            <p:oleObj spid="_x0000_s26630" name="Формула" r:id="rId9" imgW="241200" imgH="393480" progId="Equation.3">
              <p:embed/>
            </p:oleObj>
          </a:graphicData>
        </a:graphic>
      </p:graphicFrame>
      <p:graphicFrame>
        <p:nvGraphicFramePr>
          <p:cNvPr id="26631" name="Object 7"/>
          <p:cNvGraphicFramePr>
            <a:graphicFrameLocks noChangeAspect="1"/>
          </p:cNvGraphicFramePr>
          <p:nvPr/>
        </p:nvGraphicFramePr>
        <p:xfrm>
          <a:off x="2928938" y="6000750"/>
          <a:ext cx="298450" cy="714375"/>
        </p:xfrm>
        <a:graphic>
          <a:graphicData uri="http://schemas.openxmlformats.org/presentationml/2006/ole">
            <p:oleObj spid="_x0000_s26631" name="Формула" r:id="rId10" imgW="164880" imgH="393480" progId="Equation.3">
              <p:embed/>
            </p:oleObj>
          </a:graphicData>
        </a:graphic>
      </p:graphicFrame>
      <p:graphicFrame>
        <p:nvGraphicFramePr>
          <p:cNvPr id="26632" name="Object 8"/>
          <p:cNvGraphicFramePr>
            <a:graphicFrameLocks noChangeAspect="1"/>
          </p:cNvGraphicFramePr>
          <p:nvPr/>
        </p:nvGraphicFramePr>
        <p:xfrm>
          <a:off x="2143125" y="6000750"/>
          <a:ext cx="277813" cy="390525"/>
        </p:xfrm>
        <a:graphic>
          <a:graphicData uri="http://schemas.openxmlformats.org/presentationml/2006/ole">
            <p:oleObj spid="_x0000_s26632" name="Формула" r:id="rId11" imgW="126720" imgH="177480" progId="Equation.3">
              <p:embed/>
            </p:oleObj>
          </a:graphicData>
        </a:graphic>
      </p:graphicFrame>
      <p:graphicFrame>
        <p:nvGraphicFramePr>
          <p:cNvPr id="26633" name="Object 9"/>
          <p:cNvGraphicFramePr>
            <a:graphicFrameLocks noChangeAspect="1"/>
          </p:cNvGraphicFramePr>
          <p:nvPr/>
        </p:nvGraphicFramePr>
        <p:xfrm>
          <a:off x="5286375" y="6072188"/>
          <a:ext cx="247650" cy="295275"/>
        </p:xfrm>
        <a:graphic>
          <a:graphicData uri="http://schemas.openxmlformats.org/presentationml/2006/ole">
            <p:oleObj spid="_x0000_s26633" name="Формула" r:id="rId12" imgW="139680" imgH="164880" progId="Equation.3">
              <p:embed/>
            </p:oleObj>
          </a:graphicData>
        </a:graphic>
      </p:graphicFrame>
      <p:graphicFrame>
        <p:nvGraphicFramePr>
          <p:cNvPr id="26634" name="Object 10"/>
          <p:cNvGraphicFramePr>
            <a:graphicFrameLocks noChangeAspect="1"/>
          </p:cNvGraphicFramePr>
          <p:nvPr/>
        </p:nvGraphicFramePr>
        <p:xfrm>
          <a:off x="3714750" y="6072188"/>
          <a:ext cx="298450" cy="714375"/>
        </p:xfrm>
        <a:graphic>
          <a:graphicData uri="http://schemas.openxmlformats.org/presentationml/2006/ole">
            <p:oleObj spid="_x0000_s26634" name="Формула" r:id="rId13" imgW="164880" imgH="393480" progId="Equation.3">
              <p:embed/>
            </p:oleObj>
          </a:graphicData>
        </a:graphic>
      </p:graphicFrame>
      <p:cxnSp>
        <p:nvCxnSpPr>
          <p:cNvPr id="21" name="Прямая соединительная линия 20"/>
          <p:cNvCxnSpPr/>
          <p:nvPr/>
        </p:nvCxnSpPr>
        <p:spPr>
          <a:xfrm rot="5400000" flipH="1" flipV="1">
            <a:off x="857250" y="4214813"/>
            <a:ext cx="3714750" cy="0"/>
          </a:xfrm>
          <a:prstGeom prst="line">
            <a:avLst/>
          </a:prstGeom>
          <a:ln w="28575">
            <a:solidFill>
              <a:schemeClr val="tx2">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22548" name="Picture 34" descr="E:\Rabota\МоиДокуменеты\FIZIKA\Колебания\19.png"/>
          <p:cNvPicPr>
            <a:picLocks noChangeAspect="1" noChangeArrowheads="1"/>
          </p:cNvPicPr>
          <p:nvPr/>
        </p:nvPicPr>
        <p:blipFill>
          <a:blip r:embed="rId14"/>
          <a:srcRect/>
          <a:stretch>
            <a:fillRect/>
          </a:stretch>
        </p:blipFill>
        <p:spPr bwMode="auto">
          <a:xfrm>
            <a:off x="2286000" y="3786188"/>
            <a:ext cx="5857875" cy="1547812"/>
          </a:xfrm>
          <a:prstGeom prst="rect">
            <a:avLst/>
          </a:prstGeom>
          <a:noFill/>
          <a:ln w="9525">
            <a:noFill/>
            <a:miter lim="800000"/>
            <a:headEnd/>
            <a:tailEnd/>
          </a:ln>
        </p:spPr>
      </p:pic>
      <p:sp>
        <p:nvSpPr>
          <p:cNvPr id="22549" name="Rectangle 5"/>
          <p:cNvSpPr>
            <a:spLocks noChangeArrowheads="1"/>
          </p:cNvSpPr>
          <p:nvPr/>
        </p:nvSpPr>
        <p:spPr bwMode="auto">
          <a:xfrm>
            <a:off x="3143250" y="3000375"/>
            <a:ext cx="350043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400" i="1">
                <a:latin typeface="Times New Roman" pitchFamily="18" charset="0"/>
                <a:cs typeface="Times New Roman" pitchFamily="18" charset="0"/>
              </a:rPr>
              <a:t>x</a:t>
            </a:r>
            <a:r>
              <a:rPr lang="ru-RU" sz="2400">
                <a:latin typeface="Times New Roman" pitchFamily="18" charset="0"/>
                <a:cs typeface="Times New Roman" pitchFamily="18" charset="0"/>
              </a:rPr>
              <a:t> = </a:t>
            </a:r>
            <a:r>
              <a:rPr lang="ru-RU" sz="2400" i="1">
                <a:latin typeface="Times New Roman" pitchFamily="18" charset="0"/>
                <a:cs typeface="Times New Roman" pitchFamily="18" charset="0"/>
              </a:rPr>
              <a:t>x</a:t>
            </a:r>
            <a:r>
              <a:rPr lang="ru-RU" sz="2400" i="1" baseline="-25000">
                <a:latin typeface="Times New Roman" pitchFamily="18" charset="0"/>
                <a:cs typeface="Times New Roman" pitchFamily="18" charset="0"/>
              </a:rPr>
              <a:t>m</a:t>
            </a:r>
            <a:r>
              <a:rPr lang="ru-RU" sz="2400" i="1">
                <a:latin typeface="Times New Roman" pitchFamily="18" charset="0"/>
                <a:cs typeface="Times New Roman" pitchFamily="18" charset="0"/>
              </a:rPr>
              <a:t> </a:t>
            </a:r>
            <a:r>
              <a:rPr lang="en-US" sz="2400">
                <a:latin typeface="Times New Roman" pitchFamily="18" charset="0"/>
                <a:cs typeface="Times New Roman" pitchFamily="18" charset="0"/>
              </a:rPr>
              <a:t>cos(</a:t>
            </a:r>
            <a:r>
              <a:rPr lang="ru-RU" sz="2400">
                <a:latin typeface="Times New Roman" pitchFamily="18" charset="0"/>
                <a:cs typeface="Times New Roman" pitchFamily="18" charset="0"/>
              </a:rPr>
              <a:t>ω</a:t>
            </a:r>
            <a:r>
              <a:rPr lang="ru-RU" sz="2400" i="1">
                <a:latin typeface="Times New Roman" pitchFamily="18" charset="0"/>
                <a:cs typeface="Times New Roman" pitchFamily="18" charset="0"/>
              </a:rPr>
              <a:t>t+</a:t>
            </a:r>
            <a:r>
              <a:rPr lang="ru-RU" sz="24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ru-RU" sz="2400">
              <a:latin typeface="Times New Roman" pitchFamily="18" charset="0"/>
              <a:cs typeface="Times New Roman" pitchFamily="18" charset="0"/>
            </a:endParaRP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22539" name="Object 11"/>
          <p:cNvGraphicFramePr>
            <a:graphicFrameLocks noChangeAspect="1"/>
          </p:cNvGraphicFramePr>
          <p:nvPr/>
        </p:nvGraphicFramePr>
        <p:xfrm>
          <a:off x="5000625" y="2928938"/>
          <a:ext cx="236538" cy="571500"/>
        </p:xfrm>
        <a:graphic>
          <a:graphicData uri="http://schemas.openxmlformats.org/presentationml/2006/ole">
            <p:oleObj spid="_x0000_s26635" name="Формула" r:id="rId15" imgW="164880" imgH="393480" progId="Equation.3">
              <p:embed/>
            </p:oleObj>
          </a:graphicData>
        </a:graphic>
      </p:graphicFrame>
      <p:cxnSp>
        <p:nvCxnSpPr>
          <p:cNvPr id="29" name="Прямая со стрелкой 28"/>
          <p:cNvCxnSpPr/>
          <p:nvPr/>
        </p:nvCxnSpPr>
        <p:spPr>
          <a:xfrm rot="16200000" flipH="1">
            <a:off x="4214813" y="3500437"/>
            <a:ext cx="5715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6200000" flipH="1">
            <a:off x="8143875" y="3786188"/>
            <a:ext cx="214313" cy="7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48"/>
                                        </p:tgtEl>
                                        <p:attrNameLst>
                                          <p:attrName>style.visibility</p:attrName>
                                        </p:attrNameLst>
                                      </p:cBhvr>
                                      <p:to>
                                        <p:strVal val="visible"/>
                                      </p:to>
                                    </p:set>
                                    <p:animEffect transition="in" filter="wipe(left)">
                                      <p:cBhvr>
                                        <p:cTn id="7" dur="500"/>
                                        <p:tgtEl>
                                          <p:spTgt spid="2254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549"/>
                                        </p:tgtEl>
                                        <p:attrNameLst>
                                          <p:attrName>style.visibility</p:attrName>
                                        </p:attrNameLst>
                                      </p:cBhvr>
                                      <p:to>
                                        <p:strVal val="visible"/>
                                      </p:to>
                                    </p:set>
                                    <p:animEffect transition="in" filter="wipe(left)">
                                      <p:cBhvr>
                                        <p:cTn id="13" dur="500"/>
                                        <p:tgtEl>
                                          <p:spTgt spid="22549"/>
                                        </p:tgtEl>
                                      </p:cBhvr>
                                    </p:animEffect>
                                  </p:childTnLst>
                                </p:cTn>
                              </p:par>
                              <p:par>
                                <p:cTn id="14" presetID="22" presetClass="entr" presetSubtype="8" fill="hold" nodeType="withEffect">
                                  <p:stCondLst>
                                    <p:cond delay="0"/>
                                  </p:stCondLst>
                                  <p:childTnLst>
                                    <p:set>
                                      <p:cBhvr>
                                        <p:cTn id="15" dur="1" fill="hold">
                                          <p:stCondLst>
                                            <p:cond delay="0"/>
                                          </p:stCondLst>
                                        </p:cTn>
                                        <p:tgtEl>
                                          <p:spTgt spid="22539"/>
                                        </p:tgtEl>
                                        <p:attrNameLst>
                                          <p:attrName>style.visibility</p:attrName>
                                        </p:attrNameLst>
                                      </p:cBhvr>
                                      <p:to>
                                        <p:strVal val="visible"/>
                                      </p:to>
                                    </p:set>
                                    <p:animEffect transition="in" filter="wipe(left)">
                                      <p:cBhvr>
                                        <p:cTn id="16"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285750" y="285750"/>
            <a:ext cx="8858250" cy="1381125"/>
          </a:xfrm>
          <a:prstGeom prst="rect">
            <a:avLst/>
          </a:prstGeom>
        </p:spPr>
        <p:txBody>
          <a:bodyPr/>
          <a:lstStyle/>
          <a:p>
            <a:pPr marL="342900" indent="-342900" algn="l">
              <a:spcBef>
                <a:spcPct val="20000"/>
              </a:spcBef>
              <a:buClr>
                <a:schemeClr val="bg2"/>
              </a:buClr>
              <a:buSzPct val="70000"/>
              <a:buFont typeface="Wingdings" pitchFamily="2" charset="2"/>
              <a:buNone/>
              <a:defRPr/>
            </a:pPr>
            <a:r>
              <a:rPr lang="ru-RU" sz="2700" kern="0" dirty="0">
                <a:latin typeface="+mn-lt"/>
              </a:rPr>
              <a:t>Свободные колебания совершаются под действием внутренних сил системы, после того, как система была выведена из состояния равновесия.</a:t>
            </a:r>
          </a:p>
          <a:p>
            <a:pPr marL="342900" indent="-342900" algn="l">
              <a:spcBef>
                <a:spcPct val="20000"/>
              </a:spcBef>
              <a:buClr>
                <a:schemeClr val="bg2"/>
              </a:buClr>
              <a:buSzPct val="70000"/>
              <a:buFont typeface="Wingdings" pitchFamily="2" charset="2"/>
              <a:buNone/>
              <a:defRPr/>
            </a:pPr>
            <a:endParaRPr lang="ru-RU" sz="2700" kern="0" dirty="0">
              <a:latin typeface="+mn-lt"/>
            </a:endParaRPr>
          </a:p>
        </p:txBody>
      </p:sp>
      <p:pic>
        <p:nvPicPr>
          <p:cNvPr id="64515" name="Рисунок 5" descr="im29.gif"/>
          <p:cNvPicPr>
            <a:picLocks noChangeAspect="1"/>
          </p:cNvPicPr>
          <p:nvPr/>
        </p:nvPicPr>
        <p:blipFill>
          <a:blip r:embed="rId2"/>
          <a:srcRect/>
          <a:stretch>
            <a:fillRect/>
          </a:stretch>
        </p:blipFill>
        <p:spPr bwMode="auto">
          <a:xfrm>
            <a:off x="2143125" y="2071688"/>
            <a:ext cx="4929188" cy="3702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0"/>
            <a:ext cx="564357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Скорость</a:t>
            </a:r>
          </a:p>
        </p:txBody>
      </p:sp>
      <p:sp>
        <p:nvSpPr>
          <p:cNvPr id="27657" name="Rectangle 5"/>
          <p:cNvSpPr>
            <a:spLocks noChangeArrowheads="1"/>
          </p:cNvSpPr>
          <p:nvPr/>
        </p:nvSpPr>
        <p:spPr bwMode="auto">
          <a:xfrm>
            <a:off x="4500563" y="214313"/>
            <a:ext cx="3286125"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x</a:t>
            </a:r>
            <a:r>
              <a:rPr lang="en-US" sz="3600" i="1">
                <a:latin typeface="Albertus Medium" pitchFamily="34" charset="0"/>
                <a:cs typeface="Times New Roman" pitchFamily="18" charset="0"/>
              </a:rPr>
              <a:t>’</a:t>
            </a:r>
            <a:r>
              <a:rPr lang="ru-RU" sz="3600">
                <a:latin typeface="Times New Roman" pitchFamily="18" charset="0"/>
                <a:cs typeface="Times New Roman" pitchFamily="18" charset="0"/>
              </a:rPr>
              <a:t> = </a:t>
            </a:r>
            <a:r>
              <a:rPr lang="en-US" sz="3600">
                <a:latin typeface="Times New Roman" pitchFamily="18" charset="0"/>
                <a:cs typeface="Times New Roman" pitchFamily="18" charset="0"/>
              </a:rPr>
              <a:t>(</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a:t>
            </a:r>
            <a:r>
              <a:rPr lang="en-US" sz="3600">
                <a:latin typeface="Albertus Medium" pitchFamily="34" charset="0"/>
                <a:cs typeface="Times New Roman" pitchFamily="18" charset="0"/>
              </a:rPr>
              <a:t>’</a:t>
            </a:r>
            <a:endParaRPr lang="ru-RU" sz="3600">
              <a:latin typeface="Times New Roman" pitchFamily="18" charset="0"/>
              <a:cs typeface="Times New Roman" pitchFamily="18" charset="0"/>
            </a:endParaRP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27658" name="Rectangle 5"/>
          <p:cNvSpPr>
            <a:spLocks noChangeArrowheads="1"/>
          </p:cNvSpPr>
          <p:nvPr/>
        </p:nvSpPr>
        <p:spPr bwMode="auto">
          <a:xfrm>
            <a:off x="1857375" y="857250"/>
            <a:ext cx="6715125"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l-GR" sz="3600" i="1">
                <a:latin typeface="Times New Roman" pitchFamily="18" charset="0"/>
                <a:cs typeface="Times New Roman" pitchFamily="18" charset="0"/>
              </a:rPr>
              <a:t>υ</a:t>
            </a:r>
            <a:r>
              <a:rPr lang="en-US" sz="3600" i="1" baseline="-25000">
                <a:latin typeface="Times New Roman" pitchFamily="18" charset="0"/>
                <a:cs typeface="Times New Roman" pitchFamily="18" charset="0"/>
              </a:rPr>
              <a:t>x</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a:t>
            </a:r>
            <a:r>
              <a:rPr lang="ru-RU" sz="3600">
                <a:latin typeface="Times New Roman" pitchFamily="18" charset="0"/>
                <a:cs typeface="Times New Roman" pitchFamily="18" charset="0"/>
              </a:rPr>
              <a:t> </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l-GR" sz="3600" i="1">
                <a:latin typeface="Times New Roman" pitchFamily="18" charset="0"/>
                <a:cs typeface="Times New Roman" pitchFamily="18" charset="0"/>
              </a:rPr>
              <a:t>ω</a:t>
            </a:r>
            <a:r>
              <a:rPr lang="en-US" sz="3600">
                <a:latin typeface="Times New Roman" pitchFamily="18" charset="0"/>
                <a:cs typeface="Times New Roman" pitchFamily="18" charset="0"/>
              </a:rPr>
              <a:t>sin</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en-US" sz="3600" i="1">
                <a:latin typeface="Times New Roman" pitchFamily="18" charset="0"/>
                <a:cs typeface="Times New Roman" pitchFamily="18" charset="0"/>
              </a:rPr>
              <a:t>=</a:t>
            </a:r>
            <a:r>
              <a:rPr lang="ru-RU" sz="3600" i="1">
                <a:latin typeface="Times New Roman" pitchFamily="18" charset="0"/>
                <a:cs typeface="Times New Roman" pitchFamily="18" charset="0"/>
              </a:rPr>
              <a:t>x</a:t>
            </a:r>
            <a:r>
              <a:rPr lang="ru-RU" sz="3600" i="1" baseline="-25000">
                <a:latin typeface="Times New Roman" pitchFamily="18" charset="0"/>
                <a:cs typeface="Times New Roman" pitchFamily="18" charset="0"/>
              </a:rPr>
              <a:t>m</a:t>
            </a:r>
            <a:r>
              <a:rPr lang="el-GR" sz="3600" i="1">
                <a:latin typeface="Times New Roman" pitchFamily="18" charset="0"/>
                <a:cs typeface="Times New Roman" pitchFamily="18" charset="0"/>
              </a:rPr>
              <a:t>ω</a:t>
            </a:r>
            <a:r>
              <a:rPr lang="en-US" sz="3600">
                <a:latin typeface="Times New Roman" pitchFamily="18" charset="0"/>
                <a:cs typeface="Times New Roman" pitchFamily="18" charset="0"/>
              </a:rPr>
              <a:t>cos(</a:t>
            </a:r>
            <a:r>
              <a:rPr lang="el-GR" sz="3600">
                <a:latin typeface="Times New Roman" pitchFamily="18" charset="0"/>
                <a:cs typeface="Times New Roman" pitchFamily="18" charset="0"/>
              </a:rPr>
              <a:t>π</a:t>
            </a:r>
            <a:r>
              <a:rPr lang="en-US" sz="3600">
                <a:latin typeface="Times New Roman" pitchFamily="18" charset="0"/>
                <a:cs typeface="Times New Roman" pitchFamily="18" charset="0"/>
              </a:rPr>
              <a:t>/2</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en-US" sz="3600" i="1">
                <a:latin typeface="Times New Roman" pitchFamily="18" charset="0"/>
                <a:cs typeface="Times New Roman" pitchFamily="18" charset="0"/>
              </a:rPr>
              <a:t>)</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27659" name="Rectangle 5"/>
          <p:cNvSpPr>
            <a:spLocks noChangeArrowheads="1"/>
          </p:cNvSpPr>
          <p:nvPr/>
        </p:nvSpPr>
        <p:spPr bwMode="auto">
          <a:xfrm>
            <a:off x="785813" y="2286000"/>
            <a:ext cx="8358187"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latin typeface="Times New Roman" pitchFamily="18" charset="0"/>
                <a:cs typeface="Times New Roman" pitchFamily="18" charset="0"/>
              </a:rPr>
              <a:t>Сдвиг влево на </a:t>
            </a:r>
            <a:r>
              <a:rPr lang="en-US" sz="3600" i="1">
                <a:latin typeface="Times New Roman" pitchFamily="18" charset="0"/>
                <a:cs typeface="Times New Roman" pitchFamily="18" charset="0"/>
              </a:rPr>
              <a:t>T</a:t>
            </a:r>
            <a:r>
              <a:rPr lang="ru-RU" sz="3600" i="1">
                <a:latin typeface="Times New Roman" pitchFamily="18" charset="0"/>
                <a:cs typeface="Times New Roman" pitchFamily="18" charset="0"/>
              </a:rPr>
              <a:t>/</a:t>
            </a:r>
            <a:r>
              <a:rPr lang="en-US" sz="3600" i="1">
                <a:latin typeface="Times New Roman" pitchFamily="18" charset="0"/>
                <a:cs typeface="Times New Roman" pitchFamily="18" charset="0"/>
              </a:rPr>
              <a:t>4</a:t>
            </a:r>
            <a:r>
              <a:rPr lang="ru-RU" sz="3600" i="1">
                <a:latin typeface="Times New Roman" pitchFamily="18" charset="0"/>
                <a:cs typeface="Times New Roman" pitchFamily="18" charset="0"/>
              </a:rPr>
              <a:t>, изменение амплитуды</a:t>
            </a:r>
            <a:endParaRPr lang="ru-RU" sz="3600">
              <a:latin typeface="Times New Roman" pitchFamily="18" charset="0"/>
              <a:cs typeface="Times New Roman" pitchFamily="18" charset="0"/>
            </a:endParaRP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pic>
        <p:nvPicPr>
          <p:cNvPr id="27660" name="Picture 2" descr="E:\Rabota\МоиДокуменеты\FIZIKA\Колебания\1.png"/>
          <p:cNvPicPr>
            <a:picLocks noChangeAspect="1" noChangeArrowheads="1"/>
          </p:cNvPicPr>
          <p:nvPr/>
        </p:nvPicPr>
        <p:blipFill>
          <a:blip r:embed="rId3"/>
          <a:srcRect/>
          <a:stretch>
            <a:fillRect/>
          </a:stretch>
        </p:blipFill>
        <p:spPr bwMode="auto">
          <a:xfrm>
            <a:off x="2714625" y="3214688"/>
            <a:ext cx="4929188" cy="2887662"/>
          </a:xfrm>
          <a:prstGeom prst="rect">
            <a:avLst/>
          </a:prstGeom>
          <a:noFill/>
          <a:ln w="9525">
            <a:noFill/>
            <a:miter lim="800000"/>
            <a:headEnd/>
            <a:tailEnd/>
          </a:ln>
        </p:spPr>
      </p:pic>
      <p:graphicFrame>
        <p:nvGraphicFramePr>
          <p:cNvPr id="27650" name="Object 2"/>
          <p:cNvGraphicFramePr>
            <a:graphicFrameLocks noChangeAspect="1"/>
          </p:cNvGraphicFramePr>
          <p:nvPr/>
        </p:nvGraphicFramePr>
        <p:xfrm>
          <a:off x="7858125" y="3214688"/>
          <a:ext cx="1055688" cy="862012"/>
        </p:xfrm>
        <a:graphic>
          <a:graphicData uri="http://schemas.openxmlformats.org/presentationml/2006/ole">
            <p:oleObj spid="_x0000_s27650" name="Формула" r:id="rId4" imgW="482400" imgH="393480" progId="Equation.3">
              <p:embed/>
            </p:oleObj>
          </a:graphicData>
        </a:graphic>
      </p:graphicFrame>
      <p:pic>
        <p:nvPicPr>
          <p:cNvPr id="11" name="Рисунок 10" descr="2.png"/>
          <p:cNvPicPr>
            <a:picLocks noChangeAspect="1"/>
          </p:cNvPicPr>
          <p:nvPr/>
        </p:nvPicPr>
        <p:blipFill>
          <a:blip r:embed="rId5"/>
          <a:srcRect/>
          <a:stretch>
            <a:fillRect/>
          </a:stretch>
        </p:blipFill>
        <p:spPr bwMode="auto">
          <a:xfrm>
            <a:off x="2786063" y="4357688"/>
            <a:ext cx="5500687" cy="1195387"/>
          </a:xfrm>
          <a:prstGeom prst="rect">
            <a:avLst/>
          </a:prstGeom>
          <a:noFill/>
          <a:ln w="9525">
            <a:noFill/>
            <a:miter lim="800000"/>
            <a:headEnd/>
            <a:tailEnd/>
          </a:ln>
        </p:spPr>
      </p:pic>
      <p:graphicFrame>
        <p:nvGraphicFramePr>
          <p:cNvPr id="27651" name="Object 4"/>
          <p:cNvGraphicFramePr>
            <a:graphicFrameLocks noChangeAspect="1"/>
          </p:cNvGraphicFramePr>
          <p:nvPr/>
        </p:nvGraphicFramePr>
        <p:xfrm>
          <a:off x="4429125" y="6143625"/>
          <a:ext cx="436563" cy="714375"/>
        </p:xfrm>
        <a:graphic>
          <a:graphicData uri="http://schemas.openxmlformats.org/presentationml/2006/ole">
            <p:oleObj spid="_x0000_s27651" name="Формула" r:id="rId6" imgW="241200" imgH="393480" progId="Equation.3">
              <p:embed/>
            </p:oleObj>
          </a:graphicData>
        </a:graphic>
      </p:graphicFrame>
      <p:graphicFrame>
        <p:nvGraphicFramePr>
          <p:cNvPr id="27652" name="Object 4"/>
          <p:cNvGraphicFramePr>
            <a:graphicFrameLocks noChangeAspect="1"/>
          </p:cNvGraphicFramePr>
          <p:nvPr/>
        </p:nvGraphicFramePr>
        <p:xfrm>
          <a:off x="3286125" y="6143625"/>
          <a:ext cx="298450" cy="714375"/>
        </p:xfrm>
        <a:graphic>
          <a:graphicData uri="http://schemas.openxmlformats.org/presentationml/2006/ole">
            <p:oleObj spid="_x0000_s27652" name="Формула" r:id="rId7" imgW="164880" imgH="393480" progId="Equation.3">
              <p:embed/>
            </p:oleObj>
          </a:graphicData>
        </a:graphic>
      </p:graphicFrame>
      <p:graphicFrame>
        <p:nvGraphicFramePr>
          <p:cNvPr id="27653" name="Object 5"/>
          <p:cNvGraphicFramePr>
            <a:graphicFrameLocks noChangeAspect="1"/>
          </p:cNvGraphicFramePr>
          <p:nvPr/>
        </p:nvGraphicFramePr>
        <p:xfrm>
          <a:off x="2571750" y="6143625"/>
          <a:ext cx="277813" cy="390525"/>
        </p:xfrm>
        <a:graphic>
          <a:graphicData uri="http://schemas.openxmlformats.org/presentationml/2006/ole">
            <p:oleObj spid="_x0000_s27653" name="Формула" r:id="rId8" imgW="126720" imgH="177480" progId="Equation.3">
              <p:embed/>
            </p:oleObj>
          </a:graphicData>
        </a:graphic>
      </p:graphicFrame>
      <p:graphicFrame>
        <p:nvGraphicFramePr>
          <p:cNvPr id="27654" name="Object 6"/>
          <p:cNvGraphicFramePr>
            <a:graphicFrameLocks noChangeAspect="1"/>
          </p:cNvGraphicFramePr>
          <p:nvPr/>
        </p:nvGraphicFramePr>
        <p:xfrm>
          <a:off x="5127625" y="6215063"/>
          <a:ext cx="247650" cy="295275"/>
        </p:xfrm>
        <a:graphic>
          <a:graphicData uri="http://schemas.openxmlformats.org/presentationml/2006/ole">
            <p:oleObj spid="_x0000_s27654" name="Формула" r:id="rId9" imgW="139680" imgH="164880" progId="Equation.3">
              <p:embed/>
            </p:oleObj>
          </a:graphicData>
        </a:graphic>
      </p:graphicFrame>
      <p:graphicFrame>
        <p:nvGraphicFramePr>
          <p:cNvPr id="27655" name="Object 7"/>
          <p:cNvGraphicFramePr>
            <a:graphicFrameLocks noChangeAspect="1"/>
          </p:cNvGraphicFramePr>
          <p:nvPr/>
        </p:nvGraphicFramePr>
        <p:xfrm>
          <a:off x="3857625" y="6143625"/>
          <a:ext cx="298450" cy="714375"/>
        </p:xfrm>
        <a:graphic>
          <a:graphicData uri="http://schemas.openxmlformats.org/presentationml/2006/ole">
            <p:oleObj spid="_x0000_s27655" name="Формула" r:id="rId10" imgW="164880" imgH="393480" progId="Equation.3">
              <p:embed/>
            </p:oleObj>
          </a:graphicData>
        </a:graphic>
      </p:graphicFrame>
      <p:pic>
        <p:nvPicPr>
          <p:cNvPr id="19" name="Рисунок 18" descr="3.png"/>
          <p:cNvPicPr>
            <a:picLocks noChangeAspect="1"/>
          </p:cNvPicPr>
          <p:nvPr/>
        </p:nvPicPr>
        <p:blipFill>
          <a:blip r:embed="rId11"/>
          <a:srcRect/>
          <a:stretch>
            <a:fillRect/>
          </a:stretch>
        </p:blipFill>
        <p:spPr bwMode="auto">
          <a:xfrm>
            <a:off x="2786063" y="4214813"/>
            <a:ext cx="5429250" cy="1500187"/>
          </a:xfrm>
          <a:prstGeom prst="rect">
            <a:avLst/>
          </a:prstGeom>
          <a:noFill/>
          <a:ln w="9525">
            <a:noFill/>
            <a:miter lim="800000"/>
            <a:headEnd/>
            <a:tailEnd/>
          </a:ln>
        </p:spPr>
      </p:pic>
      <p:sp>
        <p:nvSpPr>
          <p:cNvPr id="27663" name="Прямоугольник 19"/>
          <p:cNvSpPr>
            <a:spLocks noChangeArrowheads="1"/>
          </p:cNvSpPr>
          <p:nvPr/>
        </p:nvSpPr>
        <p:spPr bwMode="auto">
          <a:xfrm>
            <a:off x="1214438" y="3929063"/>
            <a:ext cx="1571625" cy="461962"/>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m</a:t>
            </a:r>
            <a:r>
              <a:rPr lang="el-GR" sz="2400" i="1">
                <a:latin typeface="Times New Roman" pitchFamily="18" charset="0"/>
                <a:cs typeface="Times New Roman" pitchFamily="18" charset="0"/>
              </a:rPr>
              <a:t>ω</a:t>
            </a:r>
            <a:r>
              <a:rPr lang="en-US" sz="2400" i="1">
                <a:latin typeface="Times New Roman" pitchFamily="18" charset="0"/>
                <a:cs typeface="Times New Roman" pitchFamily="18" charset="0"/>
              </a:rPr>
              <a:t>=</a:t>
            </a:r>
            <a:r>
              <a:rPr lang="el-GR" sz="2400" i="1">
                <a:latin typeface="Times New Roman" pitchFamily="18" charset="0"/>
                <a:cs typeface="Times New Roman" pitchFamily="18" charset="0"/>
              </a:rPr>
              <a:t>υ</a:t>
            </a:r>
            <a:r>
              <a:rPr lang="ru-RU" sz="2400" i="1" baseline="-25000">
                <a:latin typeface="Times New Roman" pitchFamily="18" charset="0"/>
                <a:cs typeface="Times New Roman" pitchFamily="18" charset="0"/>
              </a:rPr>
              <a:t>m</a:t>
            </a:r>
            <a:r>
              <a:rPr lang="en-US" sz="2400" i="1" baseline="-25000">
                <a:latin typeface="Times New Roman" pitchFamily="18" charset="0"/>
                <a:cs typeface="Times New Roman" pitchFamily="18" charset="0"/>
              </a:rPr>
              <a:t>ax</a:t>
            </a:r>
            <a:endParaRPr lang="ru-RU" sz="2400"/>
          </a:p>
        </p:txBody>
      </p:sp>
      <p:sp>
        <p:nvSpPr>
          <p:cNvPr id="27664" name="Прямоугольник 20"/>
          <p:cNvSpPr>
            <a:spLocks noChangeArrowheads="1"/>
          </p:cNvSpPr>
          <p:nvPr/>
        </p:nvSpPr>
        <p:spPr bwMode="auto">
          <a:xfrm>
            <a:off x="1428750" y="5286375"/>
            <a:ext cx="1214438" cy="461963"/>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a:t>
            </a:r>
            <a:r>
              <a:rPr lang="el-GR" sz="2400" i="1">
                <a:latin typeface="Times New Roman" pitchFamily="18" charset="0"/>
                <a:cs typeface="Times New Roman" pitchFamily="18" charset="0"/>
              </a:rPr>
              <a:t>υ</a:t>
            </a:r>
            <a:r>
              <a:rPr lang="ru-RU" sz="2400" i="1" baseline="-25000">
                <a:latin typeface="Times New Roman" pitchFamily="18" charset="0"/>
                <a:cs typeface="Times New Roman" pitchFamily="18" charset="0"/>
              </a:rPr>
              <a:t>m</a:t>
            </a:r>
            <a:r>
              <a:rPr lang="en-US" sz="2400" i="1" baseline="-25000">
                <a:latin typeface="Times New Roman" pitchFamily="18" charset="0"/>
                <a:cs typeface="Times New Roman" pitchFamily="18" charset="0"/>
              </a:rPr>
              <a:t>ax</a:t>
            </a:r>
            <a:endParaRPr lang="ru-RU" sz="2400"/>
          </a:p>
        </p:txBody>
      </p:sp>
      <p:sp>
        <p:nvSpPr>
          <p:cNvPr id="27665" name="Прямоугольник 21"/>
          <p:cNvSpPr>
            <a:spLocks noChangeArrowheads="1"/>
          </p:cNvSpPr>
          <p:nvPr/>
        </p:nvSpPr>
        <p:spPr bwMode="auto">
          <a:xfrm>
            <a:off x="7599363" y="5429250"/>
            <a:ext cx="1544637" cy="369888"/>
          </a:xfrm>
          <a:prstGeom prst="rect">
            <a:avLst/>
          </a:prstGeom>
          <a:noFill/>
          <a:ln w="9525">
            <a:noFill/>
            <a:miter lim="800000"/>
            <a:headEnd/>
            <a:tailEnd/>
          </a:ln>
        </p:spPr>
        <p:txBody>
          <a:bodyPr wrap="none">
            <a:spAutoFit/>
          </a:bodyPr>
          <a:lstStyle/>
          <a:p>
            <a:r>
              <a:rPr lang="el-GR" i="1">
                <a:latin typeface="Times New Roman" pitchFamily="18" charset="0"/>
                <a:cs typeface="Times New Roman" pitchFamily="18" charset="0"/>
              </a:rPr>
              <a:t>υ</a:t>
            </a:r>
            <a:r>
              <a:rPr lang="en-US" i="1" baseline="-25000">
                <a:latin typeface="Times New Roman" pitchFamily="18" charset="0"/>
                <a:cs typeface="Times New Roman" pitchFamily="18" charset="0"/>
              </a:rPr>
              <a:t>x</a:t>
            </a:r>
            <a:r>
              <a:rPr lang="ru-RU">
                <a:latin typeface="Times New Roman" pitchFamily="18" charset="0"/>
                <a:cs typeface="Times New Roman" pitchFamily="18" charset="0"/>
              </a:rPr>
              <a:t> =</a:t>
            </a:r>
            <a:r>
              <a:rPr lang="en-US">
                <a:latin typeface="Times New Roman" pitchFamily="18" charset="0"/>
                <a:cs typeface="Times New Roman" pitchFamily="18" charset="0"/>
              </a:rPr>
              <a:t>-</a:t>
            </a:r>
            <a:r>
              <a:rPr lang="ru-RU">
                <a:latin typeface="Times New Roman" pitchFamily="18" charset="0"/>
                <a:cs typeface="Times New Roman" pitchFamily="18" charset="0"/>
              </a:rPr>
              <a:t> </a:t>
            </a:r>
            <a:r>
              <a:rPr lang="ru-RU" i="1">
                <a:latin typeface="Times New Roman" pitchFamily="18" charset="0"/>
                <a:cs typeface="Times New Roman" pitchFamily="18" charset="0"/>
              </a:rPr>
              <a:t>x</a:t>
            </a:r>
            <a:r>
              <a:rPr lang="ru-RU" i="1" baseline="-25000">
                <a:latin typeface="Times New Roman" pitchFamily="18" charset="0"/>
                <a:cs typeface="Times New Roman" pitchFamily="18" charset="0"/>
              </a:rPr>
              <a:t>m</a:t>
            </a:r>
            <a:r>
              <a:rPr lang="el-GR" i="1">
                <a:latin typeface="Times New Roman" pitchFamily="18" charset="0"/>
                <a:cs typeface="Times New Roman" pitchFamily="18" charset="0"/>
              </a:rPr>
              <a:t>ω</a:t>
            </a:r>
            <a:r>
              <a:rPr lang="en-US">
                <a:latin typeface="Times New Roman" pitchFamily="18" charset="0"/>
                <a:cs typeface="Times New Roman" pitchFamily="18" charset="0"/>
              </a:rPr>
              <a:t>sin</a:t>
            </a:r>
            <a:r>
              <a:rPr lang="ru-RU">
                <a:latin typeface="Times New Roman" pitchFamily="18" charset="0"/>
                <a:cs typeface="Times New Roman" pitchFamily="18" charset="0"/>
              </a:rPr>
              <a:t>ω</a:t>
            </a:r>
            <a:r>
              <a:rPr lang="ru-RU" i="1">
                <a:latin typeface="Times New Roman" pitchFamily="18" charset="0"/>
                <a:cs typeface="Times New Roman" pitchFamily="18" charset="0"/>
              </a:rPr>
              <a:t>t</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3.7037E-6 L -0.06684 -0.00185 " pathEditMode="relative" rAng="0" ptsTypes="AA">
                                      <p:cBhvr>
                                        <p:cTn id="6" dur="2000" fill="hold"/>
                                        <p:tgtEl>
                                          <p:spTgt spid="11"/>
                                        </p:tgtEl>
                                        <p:attrNameLst>
                                          <p:attrName>ppt_x</p:attrName>
                                          <p:attrName>ppt_y</p:attrName>
                                        </p:attrNameLst>
                                      </p:cBhvr>
                                      <p:rCtr x="-34" y="-1"/>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64357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Ускорение</a:t>
            </a:r>
          </a:p>
        </p:txBody>
      </p:sp>
      <p:sp>
        <p:nvSpPr>
          <p:cNvPr id="28684" name="Rectangle 5"/>
          <p:cNvSpPr>
            <a:spLocks noChangeArrowheads="1"/>
          </p:cNvSpPr>
          <p:nvPr/>
        </p:nvSpPr>
        <p:spPr bwMode="auto">
          <a:xfrm>
            <a:off x="0" y="1500188"/>
            <a:ext cx="8929688"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400" i="1">
                <a:latin typeface="Times New Roman" pitchFamily="18" charset="0"/>
                <a:cs typeface="Times New Roman" pitchFamily="18" charset="0"/>
              </a:rPr>
              <a:t>сдвиг влево на                       ,  изменение амплитуды</a:t>
            </a:r>
            <a:endParaRPr lang="ru-RU" sz="2400">
              <a:latin typeface="Times New Roman" pitchFamily="18" charset="0"/>
              <a:cs typeface="Times New Roman" pitchFamily="18" charset="0"/>
            </a:endParaRP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pic>
        <p:nvPicPr>
          <p:cNvPr id="28685" name="Picture 2" descr="E:\Rabota\МоиДокуменеты\FIZIKA\Колебания\1.png"/>
          <p:cNvPicPr>
            <a:picLocks noChangeAspect="1" noChangeArrowheads="1"/>
          </p:cNvPicPr>
          <p:nvPr/>
        </p:nvPicPr>
        <p:blipFill>
          <a:blip r:embed="rId3"/>
          <a:srcRect/>
          <a:stretch>
            <a:fillRect/>
          </a:stretch>
        </p:blipFill>
        <p:spPr bwMode="auto">
          <a:xfrm>
            <a:off x="1857375" y="2571750"/>
            <a:ext cx="4929188" cy="2887663"/>
          </a:xfrm>
          <a:prstGeom prst="rect">
            <a:avLst/>
          </a:prstGeom>
          <a:noFill/>
          <a:ln w="9525">
            <a:noFill/>
            <a:miter lim="800000"/>
            <a:headEnd/>
            <a:tailEnd/>
          </a:ln>
        </p:spPr>
      </p:pic>
      <p:graphicFrame>
        <p:nvGraphicFramePr>
          <p:cNvPr id="28674" name="Object 2"/>
          <p:cNvGraphicFramePr>
            <a:graphicFrameLocks noChangeAspect="1"/>
          </p:cNvGraphicFramePr>
          <p:nvPr/>
        </p:nvGraphicFramePr>
        <p:xfrm>
          <a:off x="7929563" y="0"/>
          <a:ext cx="1055687" cy="862013"/>
        </p:xfrm>
        <a:graphic>
          <a:graphicData uri="http://schemas.openxmlformats.org/presentationml/2006/ole">
            <p:oleObj spid="_x0000_s28674" name="Формула" r:id="rId4" imgW="482400" imgH="393480" progId="Equation.3">
              <p:embed/>
            </p:oleObj>
          </a:graphicData>
        </a:graphic>
      </p:graphicFrame>
      <p:pic>
        <p:nvPicPr>
          <p:cNvPr id="28686" name="Рисунок 11" descr="3.png"/>
          <p:cNvPicPr>
            <a:picLocks noChangeAspect="1"/>
          </p:cNvPicPr>
          <p:nvPr/>
        </p:nvPicPr>
        <p:blipFill>
          <a:blip r:embed="rId5"/>
          <a:srcRect/>
          <a:stretch>
            <a:fillRect/>
          </a:stretch>
        </p:blipFill>
        <p:spPr bwMode="auto">
          <a:xfrm>
            <a:off x="1928813" y="3500438"/>
            <a:ext cx="5429250" cy="1571625"/>
          </a:xfrm>
          <a:prstGeom prst="rect">
            <a:avLst/>
          </a:prstGeom>
          <a:noFill/>
          <a:ln w="9525">
            <a:noFill/>
            <a:miter lim="800000"/>
            <a:headEnd/>
            <a:tailEnd/>
          </a:ln>
        </p:spPr>
      </p:pic>
      <p:graphicFrame>
        <p:nvGraphicFramePr>
          <p:cNvPr id="28675" name="Object 3"/>
          <p:cNvGraphicFramePr>
            <a:graphicFrameLocks noChangeAspect="1"/>
          </p:cNvGraphicFramePr>
          <p:nvPr/>
        </p:nvGraphicFramePr>
        <p:xfrm>
          <a:off x="642938" y="785813"/>
          <a:ext cx="7604125" cy="711200"/>
        </p:xfrm>
        <a:graphic>
          <a:graphicData uri="http://schemas.openxmlformats.org/presentationml/2006/ole">
            <p:oleObj spid="_x0000_s28675" name="Формула" r:id="rId6" imgW="2577960" imgH="241200" progId="Equation.3">
              <p:embed/>
            </p:oleObj>
          </a:graphicData>
        </a:graphic>
      </p:graphicFrame>
      <p:pic>
        <p:nvPicPr>
          <p:cNvPr id="14" name="Рисунок 13" descr="4.png"/>
          <p:cNvPicPr>
            <a:picLocks noChangeAspect="1"/>
          </p:cNvPicPr>
          <p:nvPr/>
        </p:nvPicPr>
        <p:blipFill>
          <a:blip r:embed="rId7"/>
          <a:srcRect/>
          <a:stretch>
            <a:fillRect/>
          </a:stretch>
        </p:blipFill>
        <p:spPr bwMode="auto">
          <a:xfrm>
            <a:off x="1928813" y="3714750"/>
            <a:ext cx="4857750" cy="1214438"/>
          </a:xfrm>
          <a:prstGeom prst="rect">
            <a:avLst/>
          </a:prstGeom>
          <a:noFill/>
          <a:ln w="9525">
            <a:noFill/>
            <a:miter lim="800000"/>
            <a:headEnd/>
            <a:tailEnd/>
          </a:ln>
        </p:spPr>
      </p:pic>
      <p:pic>
        <p:nvPicPr>
          <p:cNvPr id="15" name="Рисунок 14" descr="4.png"/>
          <p:cNvPicPr>
            <a:picLocks noChangeAspect="1"/>
          </p:cNvPicPr>
          <p:nvPr/>
        </p:nvPicPr>
        <p:blipFill>
          <a:blip r:embed="rId8"/>
          <a:srcRect/>
          <a:stretch>
            <a:fillRect/>
          </a:stretch>
        </p:blipFill>
        <p:spPr bwMode="auto">
          <a:xfrm>
            <a:off x="1928813" y="3143250"/>
            <a:ext cx="4857750" cy="2357438"/>
          </a:xfrm>
          <a:prstGeom prst="rect">
            <a:avLst/>
          </a:prstGeom>
          <a:noFill/>
          <a:ln w="9525">
            <a:noFill/>
            <a:miter lim="800000"/>
            <a:headEnd/>
            <a:tailEnd/>
          </a:ln>
        </p:spPr>
      </p:pic>
      <p:graphicFrame>
        <p:nvGraphicFramePr>
          <p:cNvPr id="28676" name="Object 4"/>
          <p:cNvGraphicFramePr>
            <a:graphicFrameLocks noChangeAspect="1"/>
          </p:cNvGraphicFramePr>
          <p:nvPr/>
        </p:nvGraphicFramePr>
        <p:xfrm>
          <a:off x="3571875" y="5429250"/>
          <a:ext cx="436563" cy="714375"/>
        </p:xfrm>
        <a:graphic>
          <a:graphicData uri="http://schemas.openxmlformats.org/presentationml/2006/ole">
            <p:oleObj spid="_x0000_s28676" name="Формула" r:id="rId9" imgW="241200" imgH="393480" progId="Equation.3">
              <p:embed/>
            </p:oleObj>
          </a:graphicData>
        </a:graphic>
      </p:graphicFrame>
      <p:graphicFrame>
        <p:nvGraphicFramePr>
          <p:cNvPr id="28677" name="Object 5"/>
          <p:cNvGraphicFramePr>
            <a:graphicFrameLocks noChangeAspect="1"/>
          </p:cNvGraphicFramePr>
          <p:nvPr/>
        </p:nvGraphicFramePr>
        <p:xfrm>
          <a:off x="2428875" y="5429250"/>
          <a:ext cx="298450" cy="714375"/>
        </p:xfrm>
        <a:graphic>
          <a:graphicData uri="http://schemas.openxmlformats.org/presentationml/2006/ole">
            <p:oleObj spid="_x0000_s28677" name="Формула" r:id="rId10" imgW="164880" imgH="393480" progId="Equation.3">
              <p:embed/>
            </p:oleObj>
          </a:graphicData>
        </a:graphic>
      </p:graphicFrame>
      <p:graphicFrame>
        <p:nvGraphicFramePr>
          <p:cNvPr id="28678" name="Object 6"/>
          <p:cNvGraphicFramePr>
            <a:graphicFrameLocks noChangeAspect="1"/>
          </p:cNvGraphicFramePr>
          <p:nvPr/>
        </p:nvGraphicFramePr>
        <p:xfrm>
          <a:off x="1714500" y="5429250"/>
          <a:ext cx="277813" cy="390525"/>
        </p:xfrm>
        <a:graphic>
          <a:graphicData uri="http://schemas.openxmlformats.org/presentationml/2006/ole">
            <p:oleObj spid="_x0000_s28678" name="Формула" r:id="rId11" imgW="126720" imgH="177480" progId="Equation.3">
              <p:embed/>
            </p:oleObj>
          </a:graphicData>
        </a:graphic>
      </p:graphicFrame>
      <p:graphicFrame>
        <p:nvGraphicFramePr>
          <p:cNvPr id="28679" name="Object 7"/>
          <p:cNvGraphicFramePr>
            <a:graphicFrameLocks noChangeAspect="1"/>
          </p:cNvGraphicFramePr>
          <p:nvPr/>
        </p:nvGraphicFramePr>
        <p:xfrm>
          <a:off x="4270375" y="5500688"/>
          <a:ext cx="247650" cy="295275"/>
        </p:xfrm>
        <a:graphic>
          <a:graphicData uri="http://schemas.openxmlformats.org/presentationml/2006/ole">
            <p:oleObj spid="_x0000_s28679" name="Формула" r:id="rId12" imgW="139680" imgH="164880" progId="Equation.3">
              <p:embed/>
            </p:oleObj>
          </a:graphicData>
        </a:graphic>
      </p:graphicFrame>
      <p:graphicFrame>
        <p:nvGraphicFramePr>
          <p:cNvPr id="28680" name="Object 8"/>
          <p:cNvGraphicFramePr>
            <a:graphicFrameLocks noChangeAspect="1"/>
          </p:cNvGraphicFramePr>
          <p:nvPr/>
        </p:nvGraphicFramePr>
        <p:xfrm>
          <a:off x="3000375" y="5429250"/>
          <a:ext cx="298450" cy="714375"/>
        </p:xfrm>
        <a:graphic>
          <a:graphicData uri="http://schemas.openxmlformats.org/presentationml/2006/ole">
            <p:oleObj spid="_x0000_s28680" name="Формула" r:id="rId13" imgW="164880" imgH="393480" progId="Equation.3">
              <p:embed/>
            </p:oleObj>
          </a:graphicData>
        </a:graphic>
      </p:graphicFrame>
      <p:sp>
        <p:nvSpPr>
          <p:cNvPr id="28689" name="Прямоугольник 18"/>
          <p:cNvSpPr>
            <a:spLocks noChangeArrowheads="1"/>
          </p:cNvSpPr>
          <p:nvPr/>
        </p:nvSpPr>
        <p:spPr bwMode="auto">
          <a:xfrm>
            <a:off x="285750" y="2928938"/>
            <a:ext cx="1571625" cy="461962"/>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m</a:t>
            </a:r>
            <a:r>
              <a:rPr lang="el-GR" sz="2400" i="1">
                <a:latin typeface="Times New Roman" pitchFamily="18" charset="0"/>
                <a:cs typeface="Times New Roman" pitchFamily="18" charset="0"/>
              </a:rPr>
              <a:t>ω</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rPr>
              <a:t>=a</a:t>
            </a:r>
            <a:r>
              <a:rPr lang="ru-RU" sz="2400" i="1" baseline="-25000">
                <a:latin typeface="Times New Roman" pitchFamily="18" charset="0"/>
                <a:cs typeface="Times New Roman" pitchFamily="18" charset="0"/>
              </a:rPr>
              <a:t>m</a:t>
            </a:r>
            <a:r>
              <a:rPr lang="en-US" sz="2400" i="1" baseline="-25000">
                <a:latin typeface="Times New Roman" pitchFamily="18" charset="0"/>
                <a:cs typeface="Times New Roman" pitchFamily="18" charset="0"/>
              </a:rPr>
              <a:t>ax</a:t>
            </a:r>
            <a:endParaRPr lang="ru-RU" sz="2400"/>
          </a:p>
        </p:txBody>
      </p:sp>
      <p:sp>
        <p:nvSpPr>
          <p:cNvPr id="28690" name="Прямоугольник 19"/>
          <p:cNvSpPr>
            <a:spLocks noChangeArrowheads="1"/>
          </p:cNvSpPr>
          <p:nvPr/>
        </p:nvSpPr>
        <p:spPr bwMode="auto">
          <a:xfrm>
            <a:off x="571500" y="5214938"/>
            <a:ext cx="1214438" cy="461962"/>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-a</a:t>
            </a:r>
            <a:r>
              <a:rPr lang="ru-RU" sz="2400" i="1" baseline="-25000">
                <a:latin typeface="Times New Roman" pitchFamily="18" charset="0"/>
                <a:cs typeface="Times New Roman" pitchFamily="18" charset="0"/>
              </a:rPr>
              <a:t>m</a:t>
            </a:r>
            <a:r>
              <a:rPr lang="en-US" sz="2400" i="1" baseline="-25000">
                <a:latin typeface="Times New Roman" pitchFamily="18" charset="0"/>
                <a:cs typeface="Times New Roman" pitchFamily="18" charset="0"/>
              </a:rPr>
              <a:t>ax</a:t>
            </a:r>
            <a:endParaRPr lang="ru-RU" sz="2400"/>
          </a:p>
        </p:txBody>
      </p:sp>
      <p:graphicFrame>
        <p:nvGraphicFramePr>
          <p:cNvPr id="28681" name="Object 9"/>
          <p:cNvGraphicFramePr>
            <a:graphicFrameLocks noChangeAspect="1"/>
          </p:cNvGraphicFramePr>
          <p:nvPr/>
        </p:nvGraphicFramePr>
        <p:xfrm>
          <a:off x="6357938" y="5286375"/>
          <a:ext cx="2032000" cy="438150"/>
        </p:xfrm>
        <a:graphic>
          <a:graphicData uri="http://schemas.openxmlformats.org/presentationml/2006/ole">
            <p:oleObj spid="_x0000_s28681" name="Формула" r:id="rId14" imgW="1117440" imgH="241200" progId="Equation.3">
              <p:embed/>
            </p:oleObj>
          </a:graphicData>
        </a:graphic>
      </p:graphicFrame>
      <p:sp>
        <p:nvSpPr>
          <p:cNvPr id="28691" name="Прямоугольник 22"/>
          <p:cNvSpPr>
            <a:spLocks noChangeArrowheads="1"/>
          </p:cNvSpPr>
          <p:nvPr/>
        </p:nvSpPr>
        <p:spPr bwMode="auto">
          <a:xfrm>
            <a:off x="7215188" y="4786313"/>
            <a:ext cx="2071687" cy="461962"/>
          </a:xfrm>
          <a:prstGeom prst="rect">
            <a:avLst/>
          </a:prstGeom>
          <a:noFill/>
          <a:ln w="9525">
            <a:noFill/>
            <a:miter lim="800000"/>
            <a:headEnd/>
            <a:tailEnd/>
          </a:ln>
        </p:spPr>
        <p:txBody>
          <a:bodyPr>
            <a:spAutoFit/>
          </a:bodyPr>
          <a:lstStyle/>
          <a:p>
            <a:r>
              <a:rPr lang="el-GR" sz="2400" i="1">
                <a:latin typeface="Times New Roman" pitchFamily="18" charset="0"/>
                <a:cs typeface="Times New Roman" pitchFamily="18" charset="0"/>
              </a:rPr>
              <a:t>υ</a:t>
            </a:r>
            <a:r>
              <a:rPr lang="en-US" sz="2400" i="1" baseline="-25000">
                <a:latin typeface="Times New Roman" pitchFamily="18" charset="0"/>
                <a:cs typeface="Times New Roman" pitchFamily="18" charset="0"/>
              </a:rPr>
              <a:t>x</a:t>
            </a:r>
            <a:r>
              <a:rPr lang="ru-RU" sz="2400">
                <a:latin typeface="Times New Roman" pitchFamily="18" charset="0"/>
                <a:cs typeface="Times New Roman" pitchFamily="18" charset="0"/>
              </a:rPr>
              <a:t> =</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 </a:t>
            </a:r>
            <a:r>
              <a:rPr lang="ru-RU" sz="2400" i="1">
                <a:latin typeface="Times New Roman" pitchFamily="18" charset="0"/>
                <a:cs typeface="Times New Roman" pitchFamily="18" charset="0"/>
              </a:rPr>
              <a:t>x</a:t>
            </a:r>
            <a:r>
              <a:rPr lang="ru-RU" sz="2400" i="1" baseline="-25000">
                <a:latin typeface="Times New Roman" pitchFamily="18" charset="0"/>
                <a:cs typeface="Times New Roman" pitchFamily="18" charset="0"/>
              </a:rPr>
              <a:t>m</a:t>
            </a:r>
            <a:r>
              <a:rPr lang="el-GR" sz="2400" i="1">
                <a:latin typeface="Times New Roman" pitchFamily="18" charset="0"/>
                <a:cs typeface="Times New Roman" pitchFamily="18" charset="0"/>
              </a:rPr>
              <a:t>ω</a:t>
            </a:r>
            <a:r>
              <a:rPr lang="en-US" sz="2400">
                <a:latin typeface="Times New Roman" pitchFamily="18" charset="0"/>
                <a:cs typeface="Times New Roman" pitchFamily="18" charset="0"/>
              </a:rPr>
              <a:t>sin</a:t>
            </a:r>
            <a:r>
              <a:rPr lang="ru-RU" sz="2400">
                <a:latin typeface="Times New Roman" pitchFamily="18" charset="0"/>
                <a:cs typeface="Times New Roman" pitchFamily="18" charset="0"/>
              </a:rPr>
              <a:t>ω</a:t>
            </a:r>
            <a:r>
              <a:rPr lang="ru-RU" sz="2400" i="1">
                <a:latin typeface="Times New Roman" pitchFamily="18" charset="0"/>
                <a:cs typeface="Times New Roman" pitchFamily="18" charset="0"/>
              </a:rPr>
              <a:t>t</a:t>
            </a:r>
            <a:endParaRPr lang="ru-RU" sz="2400"/>
          </a:p>
        </p:txBody>
      </p:sp>
      <p:sp>
        <p:nvSpPr>
          <p:cNvPr id="28692" name="Rectangle 5"/>
          <p:cNvSpPr>
            <a:spLocks noChangeArrowheads="1"/>
          </p:cNvSpPr>
          <p:nvPr/>
        </p:nvSpPr>
        <p:spPr bwMode="auto">
          <a:xfrm>
            <a:off x="6715125" y="3500438"/>
            <a:ext cx="2143125" cy="357187"/>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400" i="1">
                <a:latin typeface="Times New Roman" pitchFamily="18" charset="0"/>
                <a:cs typeface="Times New Roman" pitchFamily="18" charset="0"/>
              </a:rPr>
              <a:t>x</a:t>
            </a:r>
            <a:r>
              <a:rPr lang="ru-RU" sz="2400">
                <a:latin typeface="Times New Roman" pitchFamily="18" charset="0"/>
                <a:cs typeface="Times New Roman" pitchFamily="18" charset="0"/>
              </a:rPr>
              <a:t> = </a:t>
            </a:r>
            <a:r>
              <a:rPr lang="ru-RU" sz="2400" i="1">
                <a:latin typeface="Times New Roman" pitchFamily="18" charset="0"/>
                <a:cs typeface="Times New Roman" pitchFamily="18" charset="0"/>
              </a:rPr>
              <a:t>x</a:t>
            </a:r>
            <a:r>
              <a:rPr lang="ru-RU" sz="2400" i="1" baseline="-25000">
                <a:latin typeface="Times New Roman" pitchFamily="18" charset="0"/>
                <a:cs typeface="Times New Roman" pitchFamily="18" charset="0"/>
              </a:rPr>
              <a:t>m</a:t>
            </a:r>
            <a:r>
              <a:rPr lang="ru-RU" sz="2400" i="1">
                <a:latin typeface="Times New Roman" pitchFamily="18" charset="0"/>
                <a:cs typeface="Times New Roman" pitchFamily="18" charset="0"/>
              </a:rPr>
              <a:t> </a:t>
            </a:r>
            <a:r>
              <a:rPr lang="en-US" sz="2400">
                <a:latin typeface="Times New Roman" pitchFamily="18" charset="0"/>
                <a:cs typeface="Times New Roman" pitchFamily="18" charset="0"/>
              </a:rPr>
              <a:t>cos</a:t>
            </a:r>
            <a:r>
              <a:rPr lang="ru-RU" sz="2400">
                <a:latin typeface="Times New Roman" pitchFamily="18" charset="0"/>
                <a:cs typeface="Times New Roman" pitchFamily="18" charset="0"/>
              </a:rPr>
              <a:t>ω</a:t>
            </a:r>
            <a:r>
              <a:rPr lang="ru-RU" sz="2400" i="1">
                <a:latin typeface="Times New Roman" pitchFamily="18" charset="0"/>
                <a:cs typeface="Times New Roman" pitchFamily="18" charset="0"/>
              </a:rPr>
              <a:t>t</a:t>
            </a:r>
            <a:r>
              <a:rPr lang="ru-RU" sz="24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2400"/>
          </a:p>
          <a:p>
            <a:pPr algn="l">
              <a:spcBef>
                <a:spcPct val="20000"/>
              </a:spcBef>
              <a:buClr>
                <a:schemeClr val="bg2"/>
              </a:buClr>
              <a:buSzPct val="70000"/>
              <a:buFont typeface="Wingdings" pitchFamily="2" charset="2"/>
              <a:buNone/>
            </a:pPr>
            <a:endParaRPr lang="ru-RU" sz="2400"/>
          </a:p>
        </p:txBody>
      </p:sp>
      <p:graphicFrame>
        <p:nvGraphicFramePr>
          <p:cNvPr id="28682" name="Object 20"/>
          <p:cNvGraphicFramePr>
            <a:graphicFrameLocks noChangeAspect="1"/>
          </p:cNvGraphicFramePr>
          <p:nvPr/>
        </p:nvGraphicFramePr>
        <p:xfrm>
          <a:off x="2349500" y="1357313"/>
          <a:ext cx="973138" cy="862012"/>
        </p:xfrm>
        <a:graphic>
          <a:graphicData uri="http://schemas.openxmlformats.org/presentationml/2006/ole">
            <p:oleObj spid="_x0000_s28682" name="Формула" r:id="rId15" imgW="4442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2.5E-6 -2.59259E-6 L -0.13437 -0.00416 " pathEditMode="relative" rAng="0" ptsTypes="AA">
                                      <p:cBhvr>
                                        <p:cTn id="11" dur="2000" fill="hold"/>
                                        <p:tgtEl>
                                          <p:spTgt spid="14"/>
                                        </p:tgtEl>
                                        <p:attrNameLst>
                                          <p:attrName>ppt_x</p:attrName>
                                          <p:attrName>ppt_y</p:attrName>
                                        </p:attrNameLst>
                                      </p:cBhvr>
                                      <p:rCtr x="-67" y="-2"/>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1071563" y="0"/>
            <a:ext cx="7858125" cy="6556375"/>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Тригонометрические функции складываются (умножаются) графически. Поэтому чтобы сложить две функции их:</a:t>
            </a:r>
          </a:p>
          <a:p>
            <a:pPr algn="l"/>
            <a:r>
              <a:rPr lang="ru-RU" sz="2800">
                <a:latin typeface="Times New Roman" pitchFamily="18" charset="0"/>
                <a:cs typeface="Times New Roman" pitchFamily="18" charset="0"/>
              </a:rPr>
              <a:t>1) строят каждую отдельно, сначала стандартно на периоде от 0 до 2</a:t>
            </a:r>
            <a:r>
              <a:rPr lang="el-GR" sz="2800">
                <a:latin typeface="Times New Roman" pitchFamily="18" charset="0"/>
                <a:cs typeface="Times New Roman" pitchFamily="18" charset="0"/>
              </a:rPr>
              <a:t>π</a:t>
            </a:r>
            <a:endParaRPr lang="ru-RU" sz="2800">
              <a:latin typeface="Times New Roman" pitchFamily="18" charset="0"/>
              <a:cs typeface="Times New Roman" pitchFamily="18" charset="0"/>
            </a:endParaRPr>
          </a:p>
          <a:p>
            <a:pPr algn="l"/>
            <a:r>
              <a:rPr lang="ru-RU" sz="2800">
                <a:latin typeface="Times New Roman" pitchFamily="18" charset="0"/>
                <a:cs typeface="Times New Roman" pitchFamily="18" charset="0"/>
              </a:rPr>
              <a:t>2) осуществляют сдвиг построенной функции, учитывая начальную фазу  (или передвигают ось Оу)</a:t>
            </a:r>
          </a:p>
          <a:p>
            <a:pPr algn="l"/>
            <a:r>
              <a:rPr lang="ru-RU" sz="2800">
                <a:latin typeface="Times New Roman" pitchFamily="18" charset="0"/>
                <a:cs typeface="Times New Roman" pitchFamily="18" charset="0"/>
              </a:rPr>
              <a:t>3) переносят построенные функции в одну систему координат, где ось Ох меняют на ось </a:t>
            </a:r>
            <a:r>
              <a:rPr lang="en-US" sz="2800">
                <a:latin typeface="Times New Roman" pitchFamily="18" charset="0"/>
                <a:cs typeface="Times New Roman" pitchFamily="18" charset="0"/>
              </a:rPr>
              <a:t>t</a:t>
            </a:r>
            <a:r>
              <a:rPr lang="ru-RU" sz="2800">
                <a:latin typeface="Times New Roman" pitchFamily="18" charset="0"/>
                <a:cs typeface="Times New Roman" pitchFamily="18" charset="0"/>
              </a:rPr>
              <a:t> , предварительно рассчитав для каждой функции период Т. (При переносе функции сжимаются или растягиваются в зависимости от </a:t>
            </a:r>
            <a:r>
              <a:rPr lang="el-GR" sz="2800">
                <a:latin typeface="Times New Roman" pitchFamily="18" charset="0"/>
                <a:cs typeface="Times New Roman" pitchFamily="18" charset="0"/>
              </a:rPr>
              <a:t>ω</a:t>
            </a:r>
            <a:r>
              <a:rPr lang="ru-RU" sz="2800">
                <a:latin typeface="Times New Roman" pitchFamily="18" charset="0"/>
                <a:cs typeface="Times New Roman" pitchFamily="18" charset="0"/>
              </a:rPr>
              <a:t>.)  При этом каждой четверти фазы соответствует четверть периода.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Rabota\МоиДокуменеты\FIZIKA\Колебания\24.png"/>
          <p:cNvPicPr>
            <a:picLocks noChangeAspect="1" noChangeArrowheads="1"/>
          </p:cNvPicPr>
          <p:nvPr/>
        </p:nvPicPr>
        <p:blipFill>
          <a:blip r:embed="rId2"/>
          <a:srcRect/>
          <a:stretch>
            <a:fillRect/>
          </a:stretch>
        </p:blipFill>
        <p:spPr bwMode="auto">
          <a:xfrm>
            <a:off x="4857750" y="285750"/>
            <a:ext cx="3581400" cy="2000250"/>
          </a:xfrm>
          <a:prstGeom prst="rect">
            <a:avLst/>
          </a:prstGeom>
          <a:noFill/>
          <a:ln w="9525">
            <a:noFill/>
            <a:miter lim="800000"/>
            <a:headEnd/>
            <a:tailEnd/>
          </a:ln>
        </p:spPr>
      </p:pic>
      <p:pic>
        <p:nvPicPr>
          <p:cNvPr id="75779" name="Picture 3" descr="E:\Rabota\МоиДокуменеты\FIZIKA\Колебания\25.png"/>
          <p:cNvPicPr>
            <a:picLocks noChangeAspect="1" noChangeArrowheads="1"/>
          </p:cNvPicPr>
          <p:nvPr/>
        </p:nvPicPr>
        <p:blipFill>
          <a:blip r:embed="rId3"/>
          <a:srcRect l="21793"/>
          <a:stretch>
            <a:fillRect/>
          </a:stretch>
        </p:blipFill>
        <p:spPr bwMode="auto">
          <a:xfrm>
            <a:off x="714375" y="3143250"/>
            <a:ext cx="3357563" cy="2297113"/>
          </a:xfrm>
          <a:prstGeom prst="rect">
            <a:avLst/>
          </a:prstGeom>
          <a:noFill/>
          <a:ln w="9525">
            <a:noFill/>
            <a:miter lim="800000"/>
            <a:headEnd/>
            <a:tailEnd/>
          </a:ln>
        </p:spPr>
      </p:pic>
      <p:pic>
        <p:nvPicPr>
          <p:cNvPr id="75780" name="Picture 4" descr="E:\Rabota\МоиДокуменеты\FIZIKA\Колебания\26.png"/>
          <p:cNvPicPr>
            <a:picLocks noChangeAspect="1" noChangeArrowheads="1"/>
          </p:cNvPicPr>
          <p:nvPr/>
        </p:nvPicPr>
        <p:blipFill>
          <a:blip r:embed="rId4"/>
          <a:srcRect l="15698"/>
          <a:stretch>
            <a:fillRect/>
          </a:stretch>
        </p:blipFill>
        <p:spPr bwMode="auto">
          <a:xfrm>
            <a:off x="4214813" y="2714625"/>
            <a:ext cx="4143375" cy="3981450"/>
          </a:xfrm>
          <a:prstGeom prst="rect">
            <a:avLst/>
          </a:prstGeom>
          <a:noFill/>
          <a:ln w="9525">
            <a:noFill/>
            <a:miter lim="800000"/>
            <a:headEnd/>
            <a:tailEnd/>
          </a:ln>
        </p:spPr>
      </p:pic>
      <p:pic>
        <p:nvPicPr>
          <p:cNvPr id="75781" name="Picture 5" descr="E:\Rabota\МоиДокуменеты\FIZIKA\Колебания\23.png"/>
          <p:cNvPicPr>
            <a:picLocks noChangeAspect="1" noChangeArrowheads="1"/>
          </p:cNvPicPr>
          <p:nvPr/>
        </p:nvPicPr>
        <p:blipFill>
          <a:blip r:embed="rId5"/>
          <a:srcRect/>
          <a:stretch>
            <a:fillRect/>
          </a:stretch>
        </p:blipFill>
        <p:spPr bwMode="auto">
          <a:xfrm>
            <a:off x="785813" y="214313"/>
            <a:ext cx="3643312" cy="2035175"/>
          </a:xfrm>
          <a:prstGeom prst="rect">
            <a:avLst/>
          </a:prstGeom>
          <a:noFill/>
          <a:ln w="9525">
            <a:noFill/>
            <a:miter lim="800000"/>
            <a:headEnd/>
            <a:tailEnd/>
          </a:ln>
        </p:spPr>
      </p:pic>
      <p:sp>
        <p:nvSpPr>
          <p:cNvPr id="75782" name="Rectangle 5"/>
          <p:cNvSpPr>
            <a:spLocks noChangeArrowheads="1"/>
          </p:cNvSpPr>
          <p:nvPr/>
        </p:nvSpPr>
        <p:spPr bwMode="auto">
          <a:xfrm>
            <a:off x="5072063" y="2214563"/>
            <a:ext cx="3286125" cy="428625"/>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800" i="1">
                <a:latin typeface="Times New Roman" pitchFamily="18" charset="0"/>
                <a:cs typeface="Times New Roman" pitchFamily="18" charset="0"/>
              </a:rPr>
              <a:t>x</a:t>
            </a:r>
            <a:r>
              <a:rPr lang="ru-RU" sz="2800">
                <a:latin typeface="Times New Roman" pitchFamily="18" charset="0"/>
                <a:cs typeface="Times New Roman" pitchFamily="18" charset="0"/>
              </a:rPr>
              <a:t> = </a:t>
            </a:r>
            <a:r>
              <a:rPr lang="ru-RU" sz="2800" i="1">
                <a:latin typeface="Times New Roman" pitchFamily="18" charset="0"/>
                <a:cs typeface="Times New Roman" pitchFamily="18" charset="0"/>
              </a:rPr>
              <a:t>x</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baseline="-25000">
                <a:latin typeface="Times New Roman" pitchFamily="18" charset="0"/>
                <a:cs typeface="Times New Roman" pitchFamily="18" charset="0"/>
              </a:rPr>
              <a:t>2</a:t>
            </a:r>
            <a:r>
              <a:rPr lang="ru-RU" sz="2800" i="1">
                <a:latin typeface="Times New Roman" pitchFamily="18" charset="0"/>
                <a:cs typeface="Times New Roman" pitchFamily="18" charset="0"/>
              </a:rPr>
              <a:t>t</a:t>
            </a:r>
            <a:r>
              <a:rPr lang="ru-RU" sz="2800">
                <a:latin typeface="Times New Roman" pitchFamily="18" charset="0"/>
                <a:cs typeface="Times New Roman" pitchFamily="18" charset="0"/>
              </a:rPr>
              <a:t> + </a:t>
            </a:r>
            <a:r>
              <a:rPr lang="el-GR" sz="2800">
                <a:latin typeface="Times New Roman" pitchFamily="18" charset="0"/>
                <a:cs typeface="Times New Roman" pitchFamily="18" charset="0"/>
              </a:rPr>
              <a:t>π</a:t>
            </a:r>
            <a:r>
              <a:rPr lang="ru-RU" sz="2800">
                <a:latin typeface="Times New Roman" pitchFamily="18" charset="0"/>
                <a:cs typeface="Times New Roman" pitchFamily="18" charset="0"/>
              </a:rPr>
              <a:t>/2) </a:t>
            </a:r>
          </a:p>
          <a:p>
            <a:pPr algn="l">
              <a:spcBef>
                <a:spcPct val="20000"/>
              </a:spcBef>
              <a:buClr>
                <a:schemeClr val="bg2"/>
              </a:buClr>
              <a:buSzPct val="70000"/>
              <a:buFont typeface="Wingdings" pitchFamily="2" charset="2"/>
              <a:buNone/>
            </a:pPr>
            <a:endParaRPr lang="ru-RU" sz="2800"/>
          </a:p>
          <a:p>
            <a:pPr algn="l">
              <a:spcBef>
                <a:spcPct val="20000"/>
              </a:spcBef>
              <a:buClr>
                <a:schemeClr val="bg2"/>
              </a:buClr>
              <a:buSzPct val="70000"/>
              <a:buFont typeface="Wingdings" pitchFamily="2" charset="2"/>
              <a:buNone/>
            </a:pPr>
            <a:endParaRPr lang="ru-RU" sz="2800"/>
          </a:p>
        </p:txBody>
      </p:sp>
      <p:sp>
        <p:nvSpPr>
          <p:cNvPr id="9" name="Прямоугольник 8"/>
          <p:cNvSpPr/>
          <p:nvPr/>
        </p:nvSpPr>
        <p:spPr>
          <a:xfrm>
            <a:off x="785813" y="6072188"/>
            <a:ext cx="5072062"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75784" name="Rectangle 5"/>
          <p:cNvSpPr>
            <a:spLocks noChangeArrowheads="1"/>
          </p:cNvSpPr>
          <p:nvPr/>
        </p:nvSpPr>
        <p:spPr bwMode="auto">
          <a:xfrm>
            <a:off x="928688" y="6072188"/>
            <a:ext cx="5286375" cy="500062"/>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800" i="1">
                <a:latin typeface="Times New Roman" pitchFamily="18" charset="0"/>
                <a:cs typeface="Times New Roman" pitchFamily="18" charset="0"/>
              </a:rPr>
              <a:t>x</a:t>
            </a:r>
            <a:r>
              <a:rPr lang="ru-RU" sz="2800">
                <a:latin typeface="Times New Roman" pitchFamily="18" charset="0"/>
                <a:cs typeface="Times New Roman" pitchFamily="18" charset="0"/>
              </a:rPr>
              <a:t> = </a:t>
            </a:r>
            <a:r>
              <a:rPr lang="ru-RU" sz="2800" i="1">
                <a:latin typeface="Times New Roman" pitchFamily="18" charset="0"/>
                <a:cs typeface="Times New Roman" pitchFamily="18" charset="0"/>
              </a:rPr>
              <a:t>x</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baseline="-25000">
                <a:latin typeface="Times New Roman" pitchFamily="18" charset="0"/>
                <a:cs typeface="Times New Roman" pitchFamily="18" charset="0"/>
              </a:rPr>
              <a:t>1</a:t>
            </a:r>
            <a:r>
              <a:rPr lang="ru-RU" sz="2800" i="1">
                <a:latin typeface="Times New Roman" pitchFamily="18" charset="0"/>
                <a:cs typeface="Times New Roman" pitchFamily="18" charset="0"/>
              </a:rPr>
              <a:t>t +x</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baseline="-25000">
                <a:latin typeface="Times New Roman" pitchFamily="18" charset="0"/>
                <a:cs typeface="Times New Roman" pitchFamily="18" charset="0"/>
              </a:rPr>
              <a:t>2</a:t>
            </a:r>
            <a:r>
              <a:rPr lang="ru-RU" sz="2800" i="1">
                <a:latin typeface="Times New Roman" pitchFamily="18" charset="0"/>
                <a:cs typeface="Times New Roman" pitchFamily="18" charset="0"/>
              </a:rPr>
              <a:t>t</a:t>
            </a:r>
            <a:r>
              <a:rPr lang="ru-RU" sz="2800">
                <a:latin typeface="Times New Roman" pitchFamily="18" charset="0"/>
                <a:cs typeface="Times New Roman" pitchFamily="18" charset="0"/>
              </a:rPr>
              <a:t> + </a:t>
            </a:r>
            <a:r>
              <a:rPr lang="el-GR" sz="2800">
                <a:latin typeface="Times New Roman" pitchFamily="18" charset="0"/>
                <a:cs typeface="Times New Roman" pitchFamily="18" charset="0"/>
              </a:rPr>
              <a:t>π</a:t>
            </a:r>
            <a:r>
              <a:rPr lang="ru-RU" sz="2800">
                <a:latin typeface="Times New Roman" pitchFamily="18" charset="0"/>
                <a:cs typeface="Times New Roman" pitchFamily="18" charset="0"/>
              </a:rPr>
              <a:t>/2)  </a:t>
            </a:r>
          </a:p>
          <a:p>
            <a:pPr algn="l">
              <a:spcBef>
                <a:spcPct val="20000"/>
              </a:spcBef>
              <a:buClr>
                <a:schemeClr val="bg2"/>
              </a:buClr>
              <a:buSzPct val="70000"/>
              <a:buFont typeface="Wingdings" pitchFamily="2" charset="2"/>
              <a:buNone/>
            </a:pPr>
            <a:endParaRPr lang="ru-RU" sz="2800"/>
          </a:p>
          <a:p>
            <a:pPr algn="l">
              <a:spcBef>
                <a:spcPct val="20000"/>
              </a:spcBef>
              <a:buClr>
                <a:schemeClr val="bg2"/>
              </a:buClr>
              <a:buSzPct val="70000"/>
              <a:buFont typeface="Wingdings" pitchFamily="2" charset="2"/>
              <a:buNone/>
            </a:pPr>
            <a:endParaRPr lang="ru-RU" sz="2800"/>
          </a:p>
        </p:txBody>
      </p:sp>
      <p:cxnSp>
        <p:nvCxnSpPr>
          <p:cNvPr id="11" name="Прямая со стрелкой 10"/>
          <p:cNvCxnSpPr/>
          <p:nvPr/>
        </p:nvCxnSpPr>
        <p:spPr>
          <a:xfrm flipV="1">
            <a:off x="5715000" y="6072188"/>
            <a:ext cx="714375" cy="142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5786" name="Rectangle 5"/>
          <p:cNvSpPr>
            <a:spLocks noChangeArrowheads="1"/>
          </p:cNvSpPr>
          <p:nvPr/>
        </p:nvSpPr>
        <p:spPr bwMode="auto">
          <a:xfrm>
            <a:off x="1214438" y="2286000"/>
            <a:ext cx="3000375" cy="500063"/>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2800" i="1">
                <a:latin typeface="Times New Roman" pitchFamily="18" charset="0"/>
                <a:cs typeface="Times New Roman" pitchFamily="18" charset="0"/>
              </a:rPr>
              <a:t>x</a:t>
            </a:r>
            <a:r>
              <a:rPr lang="ru-RU" sz="2800">
                <a:latin typeface="Times New Roman" pitchFamily="18" charset="0"/>
                <a:cs typeface="Times New Roman" pitchFamily="18" charset="0"/>
              </a:rPr>
              <a:t> = </a:t>
            </a:r>
            <a:r>
              <a:rPr lang="ru-RU" sz="2800" i="1">
                <a:latin typeface="Times New Roman" pitchFamily="18" charset="0"/>
                <a:cs typeface="Times New Roman" pitchFamily="18" charset="0"/>
              </a:rPr>
              <a:t>x</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baseline="-25000">
                <a:latin typeface="Times New Roman" pitchFamily="18" charset="0"/>
                <a:cs typeface="Times New Roman" pitchFamily="18" charset="0"/>
              </a:rPr>
              <a:t>1</a:t>
            </a:r>
            <a:r>
              <a:rPr lang="ru-RU" sz="2800" i="1">
                <a:latin typeface="Times New Roman" pitchFamily="18" charset="0"/>
                <a:cs typeface="Times New Roman" pitchFamily="18" charset="0"/>
              </a:rPr>
              <a:t>t</a:t>
            </a:r>
            <a:endParaRPr lang="ru-RU" sz="2800"/>
          </a:p>
          <a:p>
            <a:pPr algn="l">
              <a:spcBef>
                <a:spcPct val="20000"/>
              </a:spcBef>
              <a:buClr>
                <a:schemeClr val="bg2"/>
              </a:buClr>
              <a:buSzPct val="70000"/>
              <a:buFont typeface="Wingdings" pitchFamily="2" charset="2"/>
              <a:buNone/>
            </a:pPr>
            <a:endParaRPr lang="ru-RU"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ru-RU" sz="2400" smtClean="0"/>
              <a:t>Графики координаты </a:t>
            </a:r>
            <a:r>
              <a:rPr lang="ru-RU" sz="2400" i="1" smtClean="0"/>
              <a:t>x</a:t>
            </a:r>
            <a:r>
              <a:rPr lang="ru-RU" sz="2400" smtClean="0"/>
              <a:t> (</a:t>
            </a:r>
            <a:r>
              <a:rPr lang="ru-RU" sz="2400" i="1" smtClean="0"/>
              <a:t>t</a:t>
            </a:r>
            <a:r>
              <a:rPr lang="ru-RU" sz="2400" smtClean="0"/>
              <a:t>), скорости υ (</a:t>
            </a:r>
            <a:r>
              <a:rPr lang="ru-RU" sz="2400" i="1" smtClean="0"/>
              <a:t>t</a:t>
            </a:r>
            <a:r>
              <a:rPr lang="ru-RU" sz="2400" smtClean="0"/>
              <a:t>) и ускорения </a:t>
            </a:r>
            <a:r>
              <a:rPr lang="ru-RU" sz="2400" i="1" smtClean="0"/>
              <a:t>a</a:t>
            </a:r>
            <a:r>
              <a:rPr lang="ru-RU" sz="2400" smtClean="0"/>
              <a:t> (</a:t>
            </a:r>
            <a:r>
              <a:rPr lang="ru-RU" sz="2400" i="1" smtClean="0"/>
              <a:t>t</a:t>
            </a:r>
            <a:r>
              <a:rPr lang="ru-RU" sz="2400" smtClean="0"/>
              <a:t>) тела, совершающего гармонические колебания</a:t>
            </a:r>
          </a:p>
        </p:txBody>
      </p:sp>
      <p:pic>
        <p:nvPicPr>
          <p:cNvPr id="76803" name="Picture 6" descr="2-1-4"/>
          <p:cNvPicPr>
            <a:picLocks noGrp="1" noChangeAspect="1" noChangeArrowheads="1"/>
          </p:cNvPicPr>
          <p:nvPr>
            <p:ph sz="half" idx="1"/>
          </p:nvPr>
        </p:nvPicPr>
        <p:blipFill>
          <a:blip r:embed="rId2"/>
          <a:srcRect/>
          <a:stretch>
            <a:fillRect/>
          </a:stretch>
        </p:blipFill>
        <p:spPr>
          <a:xfrm>
            <a:off x="1571625" y="1928813"/>
            <a:ext cx="2857500" cy="3810000"/>
          </a:xfrm>
          <a:noFill/>
        </p:spPr>
      </p:pic>
      <p:sp>
        <p:nvSpPr>
          <p:cNvPr id="76804" name="Line 7"/>
          <p:cNvSpPr>
            <a:spLocks noChangeShapeType="1"/>
          </p:cNvSpPr>
          <p:nvPr/>
        </p:nvSpPr>
        <p:spPr bwMode="auto">
          <a:xfrm>
            <a:off x="6246813" y="2320925"/>
            <a:ext cx="1441450" cy="0"/>
          </a:xfrm>
          <a:prstGeom prst="line">
            <a:avLst/>
          </a:prstGeom>
          <a:noFill/>
          <a:ln w="38100">
            <a:solidFill>
              <a:schemeClr val="tx2"/>
            </a:solidFill>
            <a:round/>
            <a:headEnd/>
            <a:tailEnd/>
          </a:ln>
        </p:spPr>
        <p:txBody>
          <a:bodyPr/>
          <a:lstStyle/>
          <a:p>
            <a:endParaRPr lang="ru-RU"/>
          </a:p>
        </p:txBody>
      </p:sp>
      <p:sp>
        <p:nvSpPr>
          <p:cNvPr id="76805" name="Line 8"/>
          <p:cNvSpPr>
            <a:spLocks noChangeShapeType="1"/>
          </p:cNvSpPr>
          <p:nvPr/>
        </p:nvSpPr>
        <p:spPr bwMode="auto">
          <a:xfrm>
            <a:off x="6248400" y="3832225"/>
            <a:ext cx="1368425" cy="0"/>
          </a:xfrm>
          <a:prstGeom prst="line">
            <a:avLst/>
          </a:prstGeom>
          <a:noFill/>
          <a:ln w="38100">
            <a:solidFill>
              <a:schemeClr val="tx2"/>
            </a:solidFill>
            <a:round/>
            <a:headEnd/>
            <a:tailEnd/>
          </a:ln>
        </p:spPr>
        <p:txBody>
          <a:bodyPr/>
          <a:lstStyle/>
          <a:p>
            <a:endParaRPr lang="ru-RU"/>
          </a:p>
        </p:txBody>
      </p:sp>
      <p:sp>
        <p:nvSpPr>
          <p:cNvPr id="76806" name="Line 9"/>
          <p:cNvSpPr>
            <a:spLocks noChangeShapeType="1"/>
          </p:cNvSpPr>
          <p:nvPr/>
        </p:nvSpPr>
        <p:spPr bwMode="auto">
          <a:xfrm>
            <a:off x="6248400" y="5272088"/>
            <a:ext cx="1439863" cy="0"/>
          </a:xfrm>
          <a:prstGeom prst="line">
            <a:avLst/>
          </a:prstGeom>
          <a:noFill/>
          <a:ln w="38100">
            <a:solidFill>
              <a:schemeClr val="tx2"/>
            </a:solidFill>
            <a:round/>
            <a:headEnd/>
            <a:tailEnd/>
          </a:ln>
        </p:spPr>
        <p:txBody>
          <a:bodyPr/>
          <a:lstStyle/>
          <a:p>
            <a:endParaRPr lang="ru-RU"/>
          </a:p>
        </p:txBody>
      </p:sp>
      <p:sp>
        <p:nvSpPr>
          <p:cNvPr id="191501" name="Rectangle 13"/>
          <p:cNvSpPr>
            <a:spLocks noChangeArrowheads="1"/>
          </p:cNvSpPr>
          <p:nvPr/>
        </p:nvSpPr>
        <p:spPr bwMode="auto">
          <a:xfrm>
            <a:off x="7327900" y="4768850"/>
            <a:ext cx="2016125" cy="1146175"/>
          </a:xfrm>
          <a:prstGeom prst="rect">
            <a:avLst/>
          </a:prstGeom>
          <a:solidFill>
            <a:schemeClr val="bg1"/>
          </a:solidFill>
          <a:ln w="9525">
            <a:noFill/>
            <a:miter lim="800000"/>
            <a:headEnd/>
            <a:tailEnd/>
          </a:ln>
        </p:spPr>
        <p:txBody>
          <a:bodyPr/>
          <a:lstStyle/>
          <a:p>
            <a:pPr algn="l">
              <a:spcBef>
                <a:spcPct val="20000"/>
              </a:spcBef>
              <a:buClr>
                <a:schemeClr val="bg2"/>
              </a:buClr>
              <a:buSzPct val="70000"/>
              <a:buFont typeface="Wingdings" pitchFamily="2" charset="2"/>
              <a:buNone/>
            </a:pPr>
            <a:r>
              <a:rPr lang="ru-RU" sz="4000" i="1"/>
              <a:t>a</a:t>
            </a:r>
            <a:r>
              <a:rPr lang="ru-RU" sz="4000"/>
              <a:t>(</a:t>
            </a:r>
            <a:r>
              <a:rPr lang="ru-RU" sz="4000" i="1"/>
              <a:t>t</a:t>
            </a:r>
            <a:r>
              <a:rPr lang="ru-RU" sz="4000"/>
              <a:t>)</a:t>
            </a:r>
          </a:p>
        </p:txBody>
      </p:sp>
      <p:sp>
        <p:nvSpPr>
          <p:cNvPr id="191500" name="Rectangle 12"/>
          <p:cNvSpPr>
            <a:spLocks noChangeArrowheads="1"/>
          </p:cNvSpPr>
          <p:nvPr/>
        </p:nvSpPr>
        <p:spPr bwMode="auto">
          <a:xfrm>
            <a:off x="7327900" y="3400425"/>
            <a:ext cx="2016125" cy="1168400"/>
          </a:xfrm>
          <a:prstGeom prst="rect">
            <a:avLst/>
          </a:prstGeom>
          <a:solidFill>
            <a:schemeClr val="bg1"/>
          </a:solidFill>
          <a:ln w="9525">
            <a:noFill/>
            <a:miter lim="800000"/>
            <a:headEnd/>
            <a:tailEnd/>
          </a:ln>
        </p:spPr>
        <p:txBody>
          <a:bodyPr/>
          <a:lstStyle/>
          <a:p>
            <a:pPr algn="l">
              <a:spcBef>
                <a:spcPct val="20000"/>
              </a:spcBef>
              <a:buClr>
                <a:schemeClr val="bg2"/>
              </a:buClr>
              <a:buSzPct val="70000"/>
              <a:buFont typeface="Wingdings" pitchFamily="2" charset="2"/>
              <a:buNone/>
            </a:pPr>
            <a:r>
              <a:rPr lang="ru-RU" sz="4000"/>
              <a:t>υ(</a:t>
            </a:r>
            <a:r>
              <a:rPr lang="ru-RU" sz="4000" i="1"/>
              <a:t>t</a:t>
            </a:r>
            <a:r>
              <a:rPr lang="ru-RU" sz="4000"/>
              <a:t>)</a:t>
            </a:r>
          </a:p>
        </p:txBody>
      </p:sp>
      <p:sp>
        <p:nvSpPr>
          <p:cNvPr id="191499" name="Rectangle 11"/>
          <p:cNvSpPr>
            <a:spLocks noChangeArrowheads="1"/>
          </p:cNvSpPr>
          <p:nvPr/>
        </p:nvSpPr>
        <p:spPr bwMode="auto">
          <a:xfrm>
            <a:off x="7543800" y="1960563"/>
            <a:ext cx="1293813" cy="1019175"/>
          </a:xfrm>
          <a:prstGeom prst="rect">
            <a:avLst/>
          </a:prstGeom>
          <a:solidFill>
            <a:schemeClr val="bg1"/>
          </a:solidFill>
          <a:ln w="9525">
            <a:noFill/>
            <a:miter lim="800000"/>
            <a:headEnd/>
            <a:tailEnd/>
          </a:ln>
        </p:spPr>
        <p:txBody>
          <a:bodyPr/>
          <a:lstStyle/>
          <a:p>
            <a:pPr algn="l">
              <a:spcBef>
                <a:spcPct val="20000"/>
              </a:spcBef>
              <a:buClr>
                <a:schemeClr val="bg2"/>
              </a:buClr>
              <a:buSzPct val="70000"/>
              <a:buFont typeface="Wingdings" pitchFamily="2" charset="2"/>
              <a:buNone/>
            </a:pPr>
            <a:r>
              <a:rPr lang="ru-RU" sz="4000" i="1"/>
              <a:t>x</a:t>
            </a:r>
            <a:r>
              <a:rPr lang="ru-RU" sz="4000"/>
              <a:t>(</a:t>
            </a:r>
            <a:r>
              <a:rPr lang="ru-RU" sz="4000" i="1"/>
              <a:t>t</a:t>
            </a:r>
            <a:r>
              <a:rPr lang="ru-RU" sz="4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9149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191500">
                                            <p:txEl>
                                              <p:charRg st="4294967295" end="4294967295"/>
                                            </p:txEl>
                                          </p:spTgt>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grpId="0" nodeType="clickEffect">
                                  <p:stCondLst>
                                    <p:cond delay="0"/>
                                  </p:stCondLst>
                                  <p:childTnLst>
                                    <p:anim to="1.5" calcmode="lin" valueType="num">
                                      <p:cBhvr override="childStyle">
                                        <p:cTn id="14" dur="2000" fill="hold"/>
                                        <p:tgtEl>
                                          <p:spTgt spid="19150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1" grpId="0"/>
      <p:bldP spid="191500" grpId="0"/>
      <p:bldP spid="1914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Рисунок 41" descr="E:\Rabota\МоиДокуменеты\FIZIKA\Колебания\15.png"/>
          <p:cNvPicPr>
            <a:picLocks noChangeAspect="1" noChangeArrowheads="1"/>
          </p:cNvPicPr>
          <p:nvPr/>
        </p:nvPicPr>
        <p:blipFill>
          <a:blip r:embed="rId4"/>
          <a:srcRect/>
          <a:stretch>
            <a:fillRect/>
          </a:stretch>
        </p:blipFill>
        <p:spPr bwMode="auto">
          <a:xfrm>
            <a:off x="4572000" y="1214438"/>
            <a:ext cx="4572000" cy="2714625"/>
          </a:xfrm>
          <a:prstGeom prst="rect">
            <a:avLst/>
          </a:prstGeom>
          <a:noFill/>
          <a:ln w="9525">
            <a:noFill/>
            <a:miter lim="800000"/>
            <a:headEnd/>
            <a:tailEnd/>
          </a:ln>
        </p:spPr>
      </p:pic>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29722"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29723"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29724"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29725"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29726"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n-US" sz="3200" i="1" dirty="0" err="1">
                  <a:latin typeface="Times New Roman" pitchFamily="18" charset="0"/>
                  <a:cs typeface="Times New Roman" pitchFamily="18" charset="0"/>
                </a:rPr>
                <a:t>a</a:t>
              </a:r>
              <a:r>
                <a:rPr lang="en-US" sz="3200" baseline="-25000" dirty="0" err="1"/>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en-US" sz="2400" i="1" dirty="0">
                  <a:latin typeface="Times New Roman" pitchFamily="18" charset="0"/>
                  <a:cs typeface="Times New Roman" pitchFamily="18" charset="0"/>
                </a:rPr>
                <a:t>a</a:t>
              </a:r>
              <a:r>
                <a:rPr lang="ru-RU" sz="2400" i="1" dirty="0">
                  <a:latin typeface="Times New Roman" pitchFamily="18" charset="0"/>
                  <a:cs typeface="Times New Roman" pitchFamily="18" charset="0"/>
                </a:rPr>
                <a:t>(</a:t>
              </a:r>
              <a:r>
                <a:rPr lang="en-US" sz="2400" i="1" dirty="0">
                  <a:latin typeface="Times New Roman" pitchFamily="18" charset="0"/>
                  <a:cs typeface="Times New Roman" pitchFamily="18" charset="0"/>
                </a:rPr>
                <a:t>t</a:t>
              </a:r>
              <a:r>
                <a:rPr lang="ru-RU" sz="2400" i="1" dirty="0">
                  <a:latin typeface="Times New Roman" pitchFamily="18" charset="0"/>
                  <a:cs typeface="Times New Roman" pitchFamily="18" charset="0"/>
                </a:rPr>
                <a:t>)</a:t>
              </a:r>
            </a:p>
          </p:txBody>
        </p:sp>
      </p:grpSp>
      <p:cxnSp>
        <p:nvCxnSpPr>
          <p:cNvPr id="13318" name="_s13329"/>
          <p:cNvCxnSpPr>
            <a:cxnSpLocks noChangeShapeType="1"/>
            <a:stCxn id="29" idx="1"/>
            <a:endCxn id="28" idx="2"/>
          </p:cNvCxnSpPr>
          <p:nvPr/>
        </p:nvCxnSpPr>
        <p:spPr bwMode="auto">
          <a:xfrm rot="10800000">
            <a:off x="5322888" y="5556250"/>
            <a:ext cx="534987" cy="639763"/>
          </a:xfrm>
          <a:prstGeom prst="bentConnector2">
            <a:avLst/>
          </a:prstGeom>
          <a:noFill/>
          <a:ln w="28575">
            <a:solidFill>
              <a:schemeClr val="tx1"/>
            </a:solidFill>
            <a:miter lim="800000"/>
            <a:headEnd/>
            <a:tailEnd/>
          </a:ln>
        </p:spPr>
      </p:cxnSp>
      <p:cxnSp>
        <p:nvCxnSpPr>
          <p:cNvPr id="13319" name="_s13330"/>
          <p:cNvCxnSpPr>
            <a:cxnSpLocks noChangeShapeType="1"/>
          </p:cNvCxnSpPr>
          <p:nvPr/>
        </p:nvCxnSpPr>
        <p:spPr bwMode="auto">
          <a:xfrm rot="10800000">
            <a:off x="4143375" y="4857750"/>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8</a:t>
            </a:r>
            <a:r>
              <a:rPr lang="ru-RU" sz="2300" dirty="0"/>
              <a:t> ∙10</a:t>
            </a:r>
            <a:r>
              <a:rPr lang="ru-RU" sz="2300" baseline="30000" dirty="0"/>
              <a:t>-2</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12,5</a:t>
            </a:r>
            <a:r>
              <a:rPr lang="ru-RU" sz="2300" dirty="0"/>
              <a:t>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25</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3 </a:t>
            </a:r>
            <a:r>
              <a:rPr lang="ru-RU" sz="2300" dirty="0"/>
              <a:t>м</a:t>
            </a:r>
            <a:r>
              <a:rPr lang="en-US" sz="2300" dirty="0"/>
              <a:t>/c</a:t>
            </a:r>
            <a:r>
              <a:rPr lang="en-US" sz="2300" baseline="30000" dirty="0"/>
              <a:t>2</a:t>
            </a:r>
            <a:endParaRPr lang="ru-RU" sz="2300" baseline="30000" dirty="0"/>
          </a:p>
        </p:txBody>
      </p:sp>
      <p:sp>
        <p:nvSpPr>
          <p:cNvPr id="28" name="_s13338"/>
          <p:cNvSpPr>
            <a:spLocks noChangeArrowheads="1"/>
          </p:cNvSpPr>
          <p:nvPr/>
        </p:nvSpPr>
        <p:spPr bwMode="auto">
          <a:xfrm>
            <a:off x="4500563" y="5072063"/>
            <a:ext cx="1643062" cy="4841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3</a:t>
            </a:r>
            <a:r>
              <a:rPr lang="el-GR" sz="2300" dirty="0"/>
              <a:t>π</a:t>
            </a:r>
            <a:r>
              <a:rPr lang="en-US" sz="2300" dirty="0"/>
              <a:t>/2</a:t>
            </a:r>
            <a:endParaRPr lang="el-GR" sz="2300" dirty="0">
              <a:cs typeface="Arial" charset="0"/>
            </a:endParaRPr>
          </a:p>
        </p:txBody>
      </p:sp>
      <p:sp>
        <p:nvSpPr>
          <p:cNvPr id="29" name="_s13339"/>
          <p:cNvSpPr>
            <a:spLocks noChangeArrowheads="1"/>
          </p:cNvSpPr>
          <p:nvPr/>
        </p:nvSpPr>
        <p:spPr bwMode="auto">
          <a:xfrm>
            <a:off x="5857875" y="5857875"/>
            <a:ext cx="2735263"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800" i="1" dirty="0">
                <a:latin typeface="Times New Roman" pitchFamily="18" charset="0"/>
                <a:cs typeface="Times New Roman" pitchFamily="18" charset="0"/>
              </a:rPr>
              <a:t>a</a:t>
            </a:r>
            <a:r>
              <a:rPr lang="ru-RU" sz="2000" dirty="0"/>
              <a:t>=</a:t>
            </a:r>
            <a:r>
              <a:rPr lang="en-US" sz="2000" dirty="0"/>
              <a:t>3</a:t>
            </a:r>
            <a:r>
              <a:rPr lang="ru-RU" sz="2000" dirty="0"/>
              <a:t>со</a:t>
            </a:r>
            <a:r>
              <a:rPr lang="en-US" sz="2000" dirty="0">
                <a:cs typeface="Arial" charset="0"/>
              </a:rPr>
              <a:t>s(25</a:t>
            </a:r>
            <a:r>
              <a:rPr lang="el-GR" sz="2000" dirty="0">
                <a:cs typeface="Arial" charset="0"/>
              </a:rPr>
              <a:t>π</a:t>
            </a:r>
            <a:r>
              <a:rPr lang="en-US" sz="2000" dirty="0">
                <a:cs typeface="Arial" charset="0"/>
              </a:rPr>
              <a:t>t+3</a:t>
            </a:r>
            <a:r>
              <a:rPr lang="el-GR" sz="2000" dirty="0">
                <a:cs typeface="Arial" charset="0"/>
              </a:rPr>
              <a:t>π</a:t>
            </a:r>
            <a:r>
              <a:rPr lang="en-US" sz="2000" dirty="0">
                <a:cs typeface="Arial" charset="0"/>
              </a:rPr>
              <a:t>/2)</a:t>
            </a:r>
            <a:endParaRPr lang="el-GR" sz="2000" dirty="0">
              <a:cs typeface="Arial" charset="0"/>
            </a:endParaRPr>
          </a:p>
        </p:txBody>
      </p:sp>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29698" name="Формула" r:id="rId5" imgW="406080" imgH="393480" progId="Equation.3">
              <p:embed/>
            </p:oleObj>
          </a:graphicData>
        </a:graphic>
      </p:graphicFrame>
      <p:graphicFrame>
        <p:nvGraphicFramePr>
          <p:cNvPr id="136196" name="Object 3"/>
          <p:cNvGraphicFramePr>
            <a:graphicFrameLocks noChangeAspect="1"/>
          </p:cNvGraphicFramePr>
          <p:nvPr/>
        </p:nvGraphicFramePr>
        <p:xfrm>
          <a:off x="142875" y="3714750"/>
          <a:ext cx="962025" cy="312738"/>
        </p:xfrm>
        <a:graphic>
          <a:graphicData uri="http://schemas.openxmlformats.org/presentationml/2006/ole">
            <p:oleObj spid="_x0000_s29699" name="Формула" r:id="rId6" imgW="545760" imgH="177480" progId="Equation.3">
              <p:embed/>
            </p:oleObj>
          </a:graphicData>
        </a:graphic>
      </p:graphicFrame>
      <p:cxnSp>
        <p:nvCxnSpPr>
          <p:cNvPr id="36" name="Прямая соединительная линия 35"/>
          <p:cNvCxnSpPr/>
          <p:nvPr/>
        </p:nvCxnSpPr>
        <p:spPr>
          <a:xfrm rot="5400000">
            <a:off x="3944937" y="2571751"/>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5691187" y="271462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6715125" y="4000500"/>
            <a:ext cx="928688" cy="646113"/>
          </a:xfrm>
          <a:prstGeom prst="rect">
            <a:avLst/>
          </a:prstGeom>
          <a:noFill/>
          <a:ln w="9525">
            <a:noFill/>
            <a:miter lim="800000"/>
            <a:headEnd/>
            <a:tailEnd/>
          </a:ln>
        </p:spPr>
        <p:txBody>
          <a:bodyPr>
            <a:spAutoFit/>
          </a:bodyPr>
          <a:lstStyle/>
          <a:p>
            <a:r>
              <a:rPr lang="ru-RU"/>
              <a:t>Т или</a:t>
            </a:r>
          </a:p>
          <a:p>
            <a:r>
              <a:rPr lang="ru-RU">
                <a:sym typeface="Symbol" pitchFamily="18" charset="2"/>
              </a:rPr>
              <a:t>=</a:t>
            </a:r>
            <a:r>
              <a:rPr lang="ru-RU"/>
              <a:t>2</a:t>
            </a:r>
            <a:r>
              <a:rPr lang="el-GR"/>
              <a:t>π</a:t>
            </a:r>
            <a:endParaRPr lang="ru-RU"/>
          </a:p>
        </p:txBody>
      </p:sp>
      <p:sp>
        <p:nvSpPr>
          <p:cNvPr id="34" name="TextBox 33"/>
          <p:cNvSpPr txBox="1">
            <a:spLocks noChangeArrowheads="1"/>
          </p:cNvSpPr>
          <p:nvPr/>
        </p:nvSpPr>
        <p:spPr bwMode="auto">
          <a:xfrm>
            <a:off x="5000625" y="4000500"/>
            <a:ext cx="1000125" cy="369888"/>
          </a:xfrm>
          <a:prstGeom prst="rect">
            <a:avLst/>
          </a:prstGeom>
          <a:noFill/>
          <a:ln w="9525">
            <a:noFill/>
            <a:miter lim="800000"/>
            <a:headEnd/>
            <a:tailEnd/>
          </a:ln>
        </p:spPr>
        <p:txBody>
          <a:bodyPr>
            <a:spAutoFit/>
          </a:bodyPr>
          <a:lstStyle/>
          <a:p>
            <a:r>
              <a:rPr lang="ru-RU">
                <a:sym typeface="Symbol" pitchFamily="18" charset="2"/>
              </a:rPr>
              <a:t>=</a:t>
            </a:r>
            <a:r>
              <a:rPr lang="el-GR">
                <a:sym typeface="Symbol" pitchFamily="18" charset="2"/>
              </a:rPr>
              <a:t>π</a:t>
            </a:r>
            <a:r>
              <a:rPr lang="en-US">
                <a:sym typeface="Symbol" pitchFamily="18" charset="2"/>
              </a:rPr>
              <a:t>/2</a:t>
            </a:r>
            <a:endParaRPr lang="ru-RU" baseline="-25000"/>
          </a:p>
        </p:txBody>
      </p:sp>
      <p:sp>
        <p:nvSpPr>
          <p:cNvPr id="35" name="Полилиния 34"/>
          <p:cNvSpPr/>
          <p:nvPr/>
        </p:nvSpPr>
        <p:spPr>
          <a:xfrm>
            <a:off x="5429250" y="3786188"/>
            <a:ext cx="1785938" cy="142875"/>
          </a:xfrm>
          <a:custGeom>
            <a:avLst/>
            <a:gdLst>
              <a:gd name="connsiteX0" fmla="*/ 0 w 556127"/>
              <a:gd name="connsiteY0" fmla="*/ 22726 h 241968"/>
              <a:gd name="connsiteX1" fmla="*/ 264695 w 556127"/>
              <a:gd name="connsiteY1" fmla="*/ 239294 h 241968"/>
              <a:gd name="connsiteX2" fmla="*/ 513348 w 556127"/>
              <a:gd name="connsiteY2" fmla="*/ 38768 h 241968"/>
              <a:gd name="connsiteX3" fmla="*/ 521369 w 556127"/>
              <a:gd name="connsiteY3" fmla="*/ 6683 h 241968"/>
            </a:gdLst>
            <a:ahLst/>
            <a:cxnLst>
              <a:cxn ang="0">
                <a:pos x="connsiteX0" y="connsiteY0"/>
              </a:cxn>
              <a:cxn ang="0">
                <a:pos x="connsiteX1" y="connsiteY1"/>
              </a:cxn>
              <a:cxn ang="0">
                <a:pos x="connsiteX2" y="connsiteY2"/>
              </a:cxn>
              <a:cxn ang="0">
                <a:pos x="connsiteX3" y="connsiteY3"/>
              </a:cxn>
            </a:cxnLst>
            <a:rect l="l" t="t" r="r" b="b"/>
            <a:pathLst>
              <a:path w="556127" h="241968">
                <a:moveTo>
                  <a:pt x="0" y="22726"/>
                </a:moveTo>
                <a:cubicBezTo>
                  <a:pt x="89568" y="129673"/>
                  <a:pt x="179137" y="236620"/>
                  <a:pt x="264695" y="239294"/>
                </a:cubicBezTo>
                <a:cubicBezTo>
                  <a:pt x="350253" y="241968"/>
                  <a:pt x="470569" y="77536"/>
                  <a:pt x="513348" y="38768"/>
                </a:cubicBezTo>
                <a:cubicBezTo>
                  <a:pt x="556127" y="0"/>
                  <a:pt x="538748" y="3341"/>
                  <a:pt x="521369" y="66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37" name="Прямоугольник 36"/>
          <p:cNvSpPr>
            <a:spLocks noChangeArrowheads="1"/>
          </p:cNvSpPr>
          <p:nvPr/>
        </p:nvSpPr>
        <p:spPr bwMode="auto">
          <a:xfrm>
            <a:off x="6072188" y="3571875"/>
            <a:ext cx="409575" cy="369888"/>
          </a:xfrm>
          <a:prstGeom prst="rect">
            <a:avLst/>
          </a:prstGeom>
          <a:noFill/>
          <a:ln w="9525">
            <a:noFill/>
            <a:miter lim="800000"/>
            <a:headEnd/>
            <a:tailEnd/>
          </a:ln>
        </p:spPr>
        <p:txBody>
          <a:bodyPr wrap="none">
            <a:spAutoFit/>
          </a:bodyPr>
          <a:lstStyle/>
          <a:p>
            <a:r>
              <a:rPr lang="ru-RU">
                <a:solidFill>
                  <a:srgbClr val="000000"/>
                </a:solidFill>
                <a:sym typeface="Symbol" pitchFamily="18" charset="2"/>
              </a:rPr>
              <a:t></a:t>
            </a:r>
            <a:r>
              <a:rPr lang="en-US" baseline="-25000">
                <a:solidFill>
                  <a:srgbClr val="000000"/>
                </a:solidFill>
                <a:sym typeface="Symbol" pitchFamily="18" charset="2"/>
              </a:rPr>
              <a:t>0</a:t>
            </a:r>
            <a:endParaRPr lang="ru-RU" baseline="-25000"/>
          </a:p>
        </p:txBody>
      </p:sp>
      <p:graphicFrame>
        <p:nvGraphicFramePr>
          <p:cNvPr id="29700" name="Object 5"/>
          <p:cNvGraphicFramePr>
            <a:graphicFrameLocks noChangeAspect="1"/>
          </p:cNvGraphicFramePr>
          <p:nvPr/>
        </p:nvGraphicFramePr>
        <p:xfrm>
          <a:off x="4929188" y="928688"/>
          <a:ext cx="368300" cy="714375"/>
        </p:xfrm>
        <a:graphic>
          <a:graphicData uri="http://schemas.openxmlformats.org/presentationml/2006/ole">
            <p:oleObj spid="_x0000_s29700" name="Формула" r:id="rId7" imgW="203040" imgH="393480" progId="Equation.3">
              <p:embed/>
            </p:oleObj>
          </a:graphicData>
        </a:graphic>
      </p:graphicFrame>
      <p:sp>
        <p:nvSpPr>
          <p:cNvPr id="42" name="_s13339"/>
          <p:cNvSpPr>
            <a:spLocks noChangeArrowheads="1"/>
          </p:cNvSpPr>
          <p:nvPr/>
        </p:nvSpPr>
        <p:spPr bwMode="auto">
          <a:xfrm>
            <a:off x="6286500" y="4929188"/>
            <a:ext cx="2735263" cy="6746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800" i="1" dirty="0">
                <a:latin typeface="Times New Roman" pitchFamily="18" charset="0"/>
                <a:cs typeface="Times New Roman" pitchFamily="18" charset="0"/>
              </a:rPr>
              <a:t>a</a:t>
            </a:r>
            <a:r>
              <a:rPr lang="ru-RU" sz="2000" dirty="0"/>
              <a:t>=</a:t>
            </a:r>
            <a:r>
              <a:rPr lang="en-US" sz="2000" dirty="0"/>
              <a:t>3</a:t>
            </a:r>
            <a:r>
              <a:rPr lang="ru-RU" sz="2000" dirty="0"/>
              <a:t>со</a:t>
            </a:r>
            <a:r>
              <a:rPr lang="en-US" sz="2000" dirty="0">
                <a:cs typeface="Arial" charset="0"/>
              </a:rPr>
              <a:t>s(25</a:t>
            </a:r>
            <a:r>
              <a:rPr lang="el-GR" sz="2000" dirty="0">
                <a:cs typeface="Arial" charset="0"/>
              </a:rPr>
              <a:t>π</a:t>
            </a:r>
            <a:r>
              <a:rPr lang="en-US" sz="2000" dirty="0">
                <a:cs typeface="Arial" charset="0"/>
              </a:rPr>
              <a:t>t</a:t>
            </a:r>
            <a:r>
              <a:rPr lang="ru-RU" sz="2000" dirty="0">
                <a:cs typeface="Arial" charset="0"/>
              </a:rPr>
              <a:t>-</a:t>
            </a:r>
            <a:r>
              <a:rPr lang="el-GR" sz="2000" dirty="0">
                <a:cs typeface="Arial" charset="0"/>
              </a:rPr>
              <a:t>π</a:t>
            </a:r>
            <a:r>
              <a:rPr lang="en-US" sz="2000" dirty="0">
                <a:cs typeface="Arial" charset="0"/>
              </a:rPr>
              <a:t>/2</a:t>
            </a:r>
            <a:r>
              <a:rPr lang="ru-RU" sz="2000" dirty="0">
                <a:cs typeface="Arial" charset="0"/>
              </a:rPr>
              <a:t>+2</a:t>
            </a:r>
            <a:r>
              <a:rPr lang="el-GR" sz="2000" dirty="0">
                <a:cs typeface="Arial" charset="0"/>
              </a:rPr>
              <a:t>π</a:t>
            </a:r>
            <a:r>
              <a:rPr lang="en-US" sz="2000" dirty="0">
                <a:cs typeface="Arial" charset="0"/>
              </a:rPr>
              <a:t>)</a:t>
            </a:r>
            <a:endParaRPr lang="el-GR"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318"/>
                                        </p:tgtEl>
                                        <p:attrNameLst>
                                          <p:attrName>style.visibility</p:attrName>
                                        </p:attrNameLst>
                                      </p:cBhvr>
                                      <p:to>
                                        <p:strVal val="visible"/>
                                      </p:to>
                                    </p:set>
                                    <p:animEffect transition="in" filter="wipe(up)">
                                      <p:cBhvr>
                                        <p:cTn id="102" dur="500"/>
                                        <p:tgtEl>
                                          <p:spTgt spid="13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34" grpId="0"/>
      <p:bldP spid="37" grpId="0"/>
      <p:bldP spid="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30743"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30744"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30745"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30746"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30747"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t>х</a:t>
              </a:r>
              <a:r>
                <a:rPr lang="en-US" sz="3200" baseline="-25000" dirty="0"/>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cxnSp>
        <p:nvCxnSpPr>
          <p:cNvPr id="13318" name="_s13329"/>
          <p:cNvCxnSpPr>
            <a:cxnSpLocks noChangeShapeType="1"/>
            <a:stCxn id="29" idx="1"/>
            <a:endCxn id="28" idx="2"/>
          </p:cNvCxnSpPr>
          <p:nvPr/>
        </p:nvCxnSpPr>
        <p:spPr bwMode="auto">
          <a:xfrm rot="10800000">
            <a:off x="6059488" y="5583238"/>
            <a:ext cx="349250" cy="579437"/>
          </a:xfrm>
          <a:prstGeom prst="bentConnector2">
            <a:avLst/>
          </a:prstGeom>
          <a:noFill/>
          <a:ln w="28575">
            <a:solidFill>
              <a:schemeClr val="tx1"/>
            </a:solidFill>
            <a:miter lim="800000"/>
            <a:headEnd/>
            <a:tailEnd/>
          </a:ln>
        </p:spPr>
      </p:cxnSp>
      <p:cxnSp>
        <p:nvCxnSpPr>
          <p:cNvPr id="13319" name="_s13330"/>
          <p:cNvCxnSpPr>
            <a:cxnSpLocks noChangeShapeType="1"/>
            <a:stCxn id="28" idx="1"/>
            <a:endCxn id="27" idx="2"/>
          </p:cNvCxnSpPr>
          <p:nvPr/>
        </p:nvCxnSpPr>
        <p:spPr bwMode="auto">
          <a:xfrm rot="10800000">
            <a:off x="4664075" y="4854575"/>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4 ∙10</a:t>
            </a:r>
            <a:r>
              <a:rPr lang="ru-RU" sz="2300" baseline="30000" dirty="0"/>
              <a:t>-2</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25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50</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0,002 м</a:t>
            </a:r>
          </a:p>
        </p:txBody>
      </p:sp>
      <p:sp>
        <p:nvSpPr>
          <p:cNvPr id="28" name="_s13338"/>
          <p:cNvSpPr>
            <a:spLocks noChangeArrowheads="1"/>
          </p:cNvSpPr>
          <p:nvPr/>
        </p:nvSpPr>
        <p:spPr bwMode="auto">
          <a:xfrm>
            <a:off x="5013325" y="5099050"/>
            <a:ext cx="2092325" cy="4841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0</a:t>
            </a:r>
            <a:endParaRPr lang="el-GR" sz="2300" dirty="0">
              <a:cs typeface="Arial" charset="0"/>
            </a:endParaRPr>
          </a:p>
        </p:txBody>
      </p:sp>
      <p:sp>
        <p:nvSpPr>
          <p:cNvPr id="29" name="_s13339"/>
          <p:cNvSpPr>
            <a:spLocks noChangeArrowheads="1"/>
          </p:cNvSpPr>
          <p:nvPr/>
        </p:nvSpPr>
        <p:spPr bwMode="auto">
          <a:xfrm>
            <a:off x="6408738" y="5826125"/>
            <a:ext cx="2735262"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Х=0,002со</a:t>
            </a:r>
            <a:r>
              <a:rPr lang="en-US" sz="2000" dirty="0">
                <a:cs typeface="Arial" charset="0"/>
              </a:rPr>
              <a:t>s</a:t>
            </a:r>
            <a:r>
              <a:rPr lang="ru-RU" sz="2000" dirty="0">
                <a:cs typeface="Arial" charset="0"/>
              </a:rPr>
              <a:t>50</a:t>
            </a:r>
            <a:r>
              <a:rPr lang="el-GR" sz="2000" dirty="0">
                <a:cs typeface="Arial" charset="0"/>
              </a:rPr>
              <a:t>π</a:t>
            </a:r>
            <a:r>
              <a:rPr lang="en-US" sz="2000" dirty="0">
                <a:cs typeface="Arial" charset="0"/>
              </a:rPr>
              <a:t>t</a:t>
            </a:r>
            <a:endParaRPr lang="el-GR" sz="2000" dirty="0">
              <a:cs typeface="Arial" charset="0"/>
            </a:endParaRPr>
          </a:p>
        </p:txBody>
      </p:sp>
      <p:pic>
        <p:nvPicPr>
          <p:cNvPr id="30738" name="Содержимое 30" descr="E:\Rabota\МоиДокуменеты\FIZIKA\Колебания\17.png"/>
          <p:cNvPicPr>
            <a:picLocks noGrp="1"/>
          </p:cNvPicPr>
          <p:nvPr>
            <p:ph sz="quarter" idx="3"/>
          </p:nvPr>
        </p:nvPicPr>
        <p:blipFill>
          <a:blip r:embed="rId4"/>
          <a:srcRect b="15273"/>
          <a:stretch>
            <a:fillRect/>
          </a:stretch>
        </p:blipFill>
        <p:spPr>
          <a:xfrm>
            <a:off x="4429125" y="1643063"/>
            <a:ext cx="4857750" cy="2357437"/>
          </a:xfrm>
        </p:spPr>
      </p:pic>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30722" name="Формула" r:id="rId5" imgW="406080" imgH="393480" progId="Equation.3">
              <p:embed/>
            </p:oleObj>
          </a:graphicData>
        </a:graphic>
      </p:graphicFrame>
      <p:graphicFrame>
        <p:nvGraphicFramePr>
          <p:cNvPr id="136196" name="Object 4"/>
          <p:cNvGraphicFramePr>
            <a:graphicFrameLocks noChangeAspect="1"/>
          </p:cNvGraphicFramePr>
          <p:nvPr/>
        </p:nvGraphicFramePr>
        <p:xfrm>
          <a:off x="142875" y="3714750"/>
          <a:ext cx="962025" cy="312738"/>
        </p:xfrm>
        <a:graphic>
          <a:graphicData uri="http://schemas.openxmlformats.org/presentationml/2006/ole">
            <p:oleObj spid="_x0000_s30723" name="Формула" r:id="rId6" imgW="545760" imgH="177480" progId="Equation.3">
              <p:embed/>
            </p:oleObj>
          </a:graphicData>
        </a:graphic>
      </p:graphicFrame>
      <p:graphicFrame>
        <p:nvGraphicFramePr>
          <p:cNvPr id="30724" name="Object 5"/>
          <p:cNvGraphicFramePr>
            <a:graphicFrameLocks noChangeAspect="1"/>
          </p:cNvGraphicFramePr>
          <p:nvPr/>
        </p:nvGraphicFramePr>
        <p:xfrm>
          <a:off x="4648200" y="1714500"/>
          <a:ext cx="531813" cy="292100"/>
        </p:xfrm>
        <a:graphic>
          <a:graphicData uri="http://schemas.openxmlformats.org/presentationml/2006/ole">
            <p:oleObj spid="_x0000_s30724" name="Формула" r:id="rId7" imgW="253800" imgH="139680" progId="Equation.3">
              <p:embed/>
            </p:oleObj>
          </a:graphicData>
        </a:graphic>
      </p:graphicFrame>
      <p:cxnSp>
        <p:nvCxnSpPr>
          <p:cNvPr id="36" name="Прямая соединительная линия 35"/>
          <p:cNvCxnSpPr/>
          <p:nvPr/>
        </p:nvCxnSpPr>
        <p:spPr>
          <a:xfrm rot="5400000">
            <a:off x="3230562" y="2714626"/>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4476750" y="271462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500688" y="4071938"/>
            <a:ext cx="1000125" cy="646112"/>
          </a:xfrm>
          <a:prstGeom prst="rect">
            <a:avLst/>
          </a:prstGeom>
          <a:noFill/>
          <a:ln w="9525">
            <a:noFill/>
            <a:miter lim="800000"/>
            <a:headEnd/>
            <a:tailEnd/>
          </a:ln>
        </p:spPr>
        <p:txBody>
          <a:bodyPr>
            <a:spAutoFit/>
          </a:bodyPr>
          <a:lstStyle/>
          <a:p>
            <a:r>
              <a:rPr lang="ru-RU"/>
              <a:t>Т</a:t>
            </a:r>
          </a:p>
          <a:p>
            <a:r>
              <a:rPr lang="ru-RU">
                <a:sym typeface="Symbol" pitchFamily="18" charset="2"/>
              </a:rPr>
              <a:t>=2</a:t>
            </a:r>
            <a:r>
              <a:rPr lang="el-GR">
                <a:sym typeface="Symbol" pitchFamily="18" charset="2"/>
              </a:rPr>
              <a:t>π</a:t>
            </a:r>
            <a:endParaRPr lang="ru-RU"/>
          </a:p>
        </p:txBody>
      </p:sp>
      <p:sp>
        <p:nvSpPr>
          <p:cNvPr id="40" name="TextBox 39"/>
          <p:cNvSpPr txBox="1">
            <a:spLocks noChangeArrowheads="1"/>
          </p:cNvSpPr>
          <p:nvPr/>
        </p:nvSpPr>
        <p:spPr bwMode="auto">
          <a:xfrm>
            <a:off x="4500563" y="4000500"/>
            <a:ext cx="714375" cy="369888"/>
          </a:xfrm>
          <a:prstGeom prst="rect">
            <a:avLst/>
          </a:prstGeom>
          <a:noFill/>
          <a:ln w="9525">
            <a:noFill/>
            <a:miter lim="800000"/>
            <a:headEnd/>
            <a:tailEnd/>
          </a:ln>
        </p:spPr>
        <p:txBody>
          <a:bodyPr>
            <a:spAutoFit/>
          </a:bodyPr>
          <a:lstStyle/>
          <a:p>
            <a:r>
              <a:rPr lang="ru-RU">
                <a:sym typeface="Symbol" pitchFamily="18" charset="2"/>
              </a:rPr>
              <a:t>=0</a:t>
            </a:r>
            <a:endParaRPr lang="ru-RU"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left)">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13318"/>
                                        </p:tgtEl>
                                        <p:attrNameLst>
                                          <p:attrName>style.visibility</p:attrName>
                                        </p:attrNameLst>
                                      </p:cBhvr>
                                      <p:to>
                                        <p:strVal val="visible"/>
                                      </p:to>
                                    </p:set>
                                    <p:animEffect transition="in" filter="wipe(up)">
                                      <p:cBhvr>
                                        <p:cTn id="88" dur="500"/>
                                        <p:tgtEl>
                                          <p:spTgt spid="133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Рисунок 36" descr="E:\Rabota\МоиДокуменеты\FIZIKA\Колебания\18.png"/>
          <p:cNvPicPr>
            <a:picLocks noChangeAspect="1" noChangeArrowheads="1"/>
          </p:cNvPicPr>
          <p:nvPr/>
        </p:nvPicPr>
        <p:blipFill>
          <a:blip r:embed="rId4"/>
          <a:srcRect/>
          <a:stretch>
            <a:fillRect/>
          </a:stretch>
        </p:blipFill>
        <p:spPr bwMode="auto">
          <a:xfrm>
            <a:off x="4572000" y="1285875"/>
            <a:ext cx="4429125" cy="2714625"/>
          </a:xfrm>
          <a:prstGeom prst="rect">
            <a:avLst/>
          </a:prstGeom>
          <a:noFill/>
          <a:ln w="9525">
            <a:noFill/>
            <a:miter lim="800000"/>
            <a:headEnd/>
            <a:tailEnd/>
          </a:ln>
        </p:spPr>
      </p:pic>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31770"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31771"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31772"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31773"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31774"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t>х</a:t>
              </a:r>
              <a:r>
                <a:rPr lang="en-US" sz="3200" baseline="-25000" dirty="0"/>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cxnSp>
        <p:nvCxnSpPr>
          <p:cNvPr id="13318" name="_s13329"/>
          <p:cNvCxnSpPr>
            <a:cxnSpLocks noChangeShapeType="1"/>
            <a:stCxn id="29" idx="1"/>
            <a:endCxn id="28" idx="2"/>
          </p:cNvCxnSpPr>
          <p:nvPr/>
        </p:nvCxnSpPr>
        <p:spPr bwMode="auto">
          <a:xfrm rot="10800000">
            <a:off x="5435600" y="5583238"/>
            <a:ext cx="973138" cy="581025"/>
          </a:xfrm>
          <a:prstGeom prst="bentConnector2">
            <a:avLst/>
          </a:prstGeom>
          <a:noFill/>
          <a:ln w="28575">
            <a:solidFill>
              <a:schemeClr val="tx1"/>
            </a:solidFill>
            <a:miter lim="800000"/>
            <a:headEnd/>
            <a:tailEnd/>
          </a:ln>
        </p:spPr>
      </p:cxnSp>
      <p:cxnSp>
        <p:nvCxnSpPr>
          <p:cNvPr id="13319" name="_s13330"/>
          <p:cNvCxnSpPr>
            <a:cxnSpLocks noChangeShapeType="1"/>
            <a:stCxn id="28" idx="1"/>
            <a:endCxn id="27" idx="2"/>
          </p:cNvCxnSpPr>
          <p:nvPr/>
        </p:nvCxnSpPr>
        <p:spPr bwMode="auto">
          <a:xfrm rot="10800000">
            <a:off x="4664075" y="4854575"/>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5 ∙10</a:t>
            </a:r>
            <a:r>
              <a:rPr lang="ru-RU" sz="2300" baseline="30000" dirty="0"/>
              <a:t>-2</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20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40</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2 м</a:t>
            </a:r>
          </a:p>
        </p:txBody>
      </p:sp>
      <p:sp>
        <p:nvSpPr>
          <p:cNvPr id="28" name="_s13338"/>
          <p:cNvSpPr>
            <a:spLocks noChangeArrowheads="1"/>
          </p:cNvSpPr>
          <p:nvPr/>
        </p:nvSpPr>
        <p:spPr bwMode="auto">
          <a:xfrm>
            <a:off x="5013325" y="5099050"/>
            <a:ext cx="844550" cy="4841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l-GR" sz="2300" dirty="0"/>
              <a:t>π</a:t>
            </a:r>
            <a:endParaRPr lang="el-GR" sz="2300" dirty="0">
              <a:cs typeface="Arial" charset="0"/>
            </a:endParaRPr>
          </a:p>
        </p:txBody>
      </p:sp>
      <p:sp>
        <p:nvSpPr>
          <p:cNvPr id="29" name="_s13339"/>
          <p:cNvSpPr>
            <a:spLocks noChangeArrowheads="1"/>
          </p:cNvSpPr>
          <p:nvPr/>
        </p:nvSpPr>
        <p:spPr bwMode="auto">
          <a:xfrm>
            <a:off x="6408738" y="5826125"/>
            <a:ext cx="2735262"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Х=2со</a:t>
            </a:r>
            <a:r>
              <a:rPr lang="en-US" sz="2000" dirty="0">
                <a:cs typeface="Arial" charset="0"/>
              </a:rPr>
              <a:t>s(40</a:t>
            </a:r>
            <a:r>
              <a:rPr lang="el-GR" sz="2000" dirty="0">
                <a:cs typeface="Arial" charset="0"/>
              </a:rPr>
              <a:t>π</a:t>
            </a:r>
            <a:r>
              <a:rPr lang="en-US" sz="2000" dirty="0">
                <a:cs typeface="Arial" charset="0"/>
              </a:rPr>
              <a:t>t+</a:t>
            </a:r>
            <a:r>
              <a:rPr lang="el-GR" sz="2000" dirty="0">
                <a:cs typeface="Arial" charset="0"/>
              </a:rPr>
              <a:t>π</a:t>
            </a:r>
            <a:r>
              <a:rPr lang="en-US" sz="2000" dirty="0">
                <a:cs typeface="Arial" charset="0"/>
              </a:rPr>
              <a:t>)</a:t>
            </a:r>
            <a:endParaRPr lang="el-GR" sz="2000" dirty="0">
              <a:cs typeface="Arial" charset="0"/>
            </a:endParaRPr>
          </a:p>
        </p:txBody>
      </p:sp>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31746" name="Формула" r:id="rId5" imgW="406080" imgH="393480" progId="Equation.3">
              <p:embed/>
            </p:oleObj>
          </a:graphicData>
        </a:graphic>
      </p:graphicFrame>
      <p:graphicFrame>
        <p:nvGraphicFramePr>
          <p:cNvPr id="136196" name="Object 3"/>
          <p:cNvGraphicFramePr>
            <a:graphicFrameLocks noChangeAspect="1"/>
          </p:cNvGraphicFramePr>
          <p:nvPr/>
        </p:nvGraphicFramePr>
        <p:xfrm>
          <a:off x="142875" y="3714750"/>
          <a:ext cx="962025" cy="312738"/>
        </p:xfrm>
        <a:graphic>
          <a:graphicData uri="http://schemas.openxmlformats.org/presentationml/2006/ole">
            <p:oleObj spid="_x0000_s31747" name="Формула" r:id="rId6" imgW="545760" imgH="177480" progId="Equation.3">
              <p:embed/>
            </p:oleObj>
          </a:graphicData>
        </a:graphic>
      </p:graphicFrame>
      <p:graphicFrame>
        <p:nvGraphicFramePr>
          <p:cNvPr id="31748" name="Object 4"/>
          <p:cNvGraphicFramePr>
            <a:graphicFrameLocks noChangeAspect="1"/>
          </p:cNvGraphicFramePr>
          <p:nvPr/>
        </p:nvGraphicFramePr>
        <p:xfrm>
          <a:off x="4929188" y="1357313"/>
          <a:ext cx="317500" cy="292100"/>
        </p:xfrm>
        <a:graphic>
          <a:graphicData uri="http://schemas.openxmlformats.org/presentationml/2006/ole">
            <p:oleObj spid="_x0000_s31748" name="Формула" r:id="rId7" imgW="152280" imgH="139680" progId="Equation.3">
              <p:embed/>
            </p:oleObj>
          </a:graphicData>
        </a:graphic>
      </p:graphicFrame>
      <p:cxnSp>
        <p:nvCxnSpPr>
          <p:cNvPr id="36" name="Прямая соединительная линия 35"/>
          <p:cNvCxnSpPr/>
          <p:nvPr/>
        </p:nvCxnSpPr>
        <p:spPr>
          <a:xfrm rot="5400000">
            <a:off x="4056062" y="2643188"/>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4762500" y="271462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6072188" y="4071938"/>
            <a:ext cx="928687" cy="646112"/>
          </a:xfrm>
          <a:prstGeom prst="rect">
            <a:avLst/>
          </a:prstGeom>
          <a:noFill/>
          <a:ln w="9525">
            <a:noFill/>
            <a:miter lim="800000"/>
            <a:headEnd/>
            <a:tailEnd/>
          </a:ln>
        </p:spPr>
        <p:txBody>
          <a:bodyPr>
            <a:spAutoFit/>
          </a:bodyPr>
          <a:lstStyle/>
          <a:p>
            <a:r>
              <a:rPr lang="ru-RU"/>
              <a:t>Т или</a:t>
            </a:r>
          </a:p>
          <a:p>
            <a:r>
              <a:rPr lang="ru-RU">
                <a:sym typeface="Symbol" pitchFamily="18" charset="2"/>
              </a:rPr>
              <a:t>=</a:t>
            </a:r>
            <a:r>
              <a:rPr lang="ru-RU"/>
              <a:t>2</a:t>
            </a:r>
            <a:r>
              <a:rPr lang="el-GR"/>
              <a:t>π</a:t>
            </a:r>
            <a:endParaRPr lang="ru-RU"/>
          </a:p>
        </p:txBody>
      </p:sp>
      <p:sp>
        <p:nvSpPr>
          <p:cNvPr id="34" name="TextBox 33"/>
          <p:cNvSpPr txBox="1">
            <a:spLocks noChangeArrowheads="1"/>
          </p:cNvSpPr>
          <p:nvPr/>
        </p:nvSpPr>
        <p:spPr bwMode="auto">
          <a:xfrm>
            <a:off x="5072063" y="4000500"/>
            <a:ext cx="1000125" cy="369888"/>
          </a:xfrm>
          <a:prstGeom prst="rect">
            <a:avLst/>
          </a:prstGeom>
          <a:noFill/>
          <a:ln w="9525">
            <a:noFill/>
            <a:miter lim="800000"/>
            <a:headEnd/>
            <a:tailEnd/>
          </a:ln>
        </p:spPr>
        <p:txBody>
          <a:bodyPr>
            <a:spAutoFit/>
          </a:bodyPr>
          <a:lstStyle/>
          <a:p>
            <a:r>
              <a:rPr lang="ru-RU">
                <a:sym typeface="Symbol" pitchFamily="18" charset="2"/>
              </a:rPr>
              <a:t>=</a:t>
            </a:r>
            <a:r>
              <a:rPr lang="el-GR">
                <a:sym typeface="Symbol" pitchFamily="18" charset="2"/>
              </a:rPr>
              <a:t>π</a:t>
            </a:r>
            <a:endParaRPr lang="ru-RU" baseline="-25000"/>
          </a:p>
        </p:txBody>
      </p:sp>
      <p:sp>
        <p:nvSpPr>
          <p:cNvPr id="35" name="Полилиния 34"/>
          <p:cNvSpPr/>
          <p:nvPr/>
        </p:nvSpPr>
        <p:spPr>
          <a:xfrm>
            <a:off x="5572125" y="3786188"/>
            <a:ext cx="714375" cy="142875"/>
          </a:xfrm>
          <a:custGeom>
            <a:avLst/>
            <a:gdLst>
              <a:gd name="connsiteX0" fmla="*/ 0 w 556127"/>
              <a:gd name="connsiteY0" fmla="*/ 22726 h 241968"/>
              <a:gd name="connsiteX1" fmla="*/ 264695 w 556127"/>
              <a:gd name="connsiteY1" fmla="*/ 239294 h 241968"/>
              <a:gd name="connsiteX2" fmla="*/ 513348 w 556127"/>
              <a:gd name="connsiteY2" fmla="*/ 38768 h 241968"/>
              <a:gd name="connsiteX3" fmla="*/ 521369 w 556127"/>
              <a:gd name="connsiteY3" fmla="*/ 6683 h 241968"/>
            </a:gdLst>
            <a:ahLst/>
            <a:cxnLst>
              <a:cxn ang="0">
                <a:pos x="connsiteX0" y="connsiteY0"/>
              </a:cxn>
              <a:cxn ang="0">
                <a:pos x="connsiteX1" y="connsiteY1"/>
              </a:cxn>
              <a:cxn ang="0">
                <a:pos x="connsiteX2" y="connsiteY2"/>
              </a:cxn>
              <a:cxn ang="0">
                <a:pos x="connsiteX3" y="connsiteY3"/>
              </a:cxn>
            </a:cxnLst>
            <a:rect l="l" t="t" r="r" b="b"/>
            <a:pathLst>
              <a:path w="556127" h="241968">
                <a:moveTo>
                  <a:pt x="0" y="22726"/>
                </a:moveTo>
                <a:cubicBezTo>
                  <a:pt x="89568" y="129673"/>
                  <a:pt x="179137" y="236620"/>
                  <a:pt x="264695" y="239294"/>
                </a:cubicBezTo>
                <a:cubicBezTo>
                  <a:pt x="350253" y="241968"/>
                  <a:pt x="470569" y="77536"/>
                  <a:pt x="513348" y="38768"/>
                </a:cubicBezTo>
                <a:cubicBezTo>
                  <a:pt x="556127" y="0"/>
                  <a:pt x="538748" y="3341"/>
                  <a:pt x="521369" y="66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37" name="Прямоугольник 36"/>
          <p:cNvSpPr>
            <a:spLocks noChangeArrowheads="1"/>
          </p:cNvSpPr>
          <p:nvPr/>
        </p:nvSpPr>
        <p:spPr bwMode="auto">
          <a:xfrm>
            <a:off x="5715000" y="3500438"/>
            <a:ext cx="409575" cy="369887"/>
          </a:xfrm>
          <a:prstGeom prst="rect">
            <a:avLst/>
          </a:prstGeom>
          <a:noFill/>
          <a:ln w="9525">
            <a:noFill/>
            <a:miter lim="800000"/>
            <a:headEnd/>
            <a:tailEnd/>
          </a:ln>
        </p:spPr>
        <p:txBody>
          <a:bodyPr wrap="none">
            <a:spAutoFit/>
          </a:bodyPr>
          <a:lstStyle/>
          <a:p>
            <a:r>
              <a:rPr lang="ru-RU">
                <a:solidFill>
                  <a:srgbClr val="000000"/>
                </a:solidFill>
                <a:sym typeface="Symbol" pitchFamily="18" charset="2"/>
              </a:rPr>
              <a:t></a:t>
            </a:r>
            <a:r>
              <a:rPr lang="en-US" baseline="-25000">
                <a:solidFill>
                  <a:srgbClr val="000000"/>
                </a:solidFill>
                <a:sym typeface="Symbol" pitchFamily="18" charset="2"/>
              </a:rPr>
              <a:t>0</a:t>
            </a:r>
            <a:endParaRPr lang="ru-RU" baseline="-25000"/>
          </a:p>
        </p:txBody>
      </p:sp>
      <p:sp>
        <p:nvSpPr>
          <p:cNvPr id="44" name="_s13339"/>
          <p:cNvSpPr>
            <a:spLocks noChangeArrowheads="1"/>
          </p:cNvSpPr>
          <p:nvPr/>
        </p:nvSpPr>
        <p:spPr bwMode="auto">
          <a:xfrm>
            <a:off x="6215063" y="5000625"/>
            <a:ext cx="2735262"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Х=2со</a:t>
            </a:r>
            <a:r>
              <a:rPr lang="en-US" sz="2000" dirty="0">
                <a:cs typeface="Arial" charset="0"/>
              </a:rPr>
              <a:t>s(40</a:t>
            </a:r>
            <a:r>
              <a:rPr lang="el-GR" sz="2000" dirty="0">
                <a:cs typeface="Arial" charset="0"/>
              </a:rPr>
              <a:t>π</a:t>
            </a:r>
            <a:r>
              <a:rPr lang="en-US" sz="2000" dirty="0">
                <a:cs typeface="Arial" charset="0"/>
              </a:rPr>
              <a:t>t</a:t>
            </a:r>
            <a:r>
              <a:rPr lang="ru-RU" sz="2000" dirty="0">
                <a:cs typeface="Arial" charset="0"/>
              </a:rPr>
              <a:t>-</a:t>
            </a:r>
            <a:r>
              <a:rPr lang="el-GR" sz="2000" dirty="0">
                <a:cs typeface="Arial" charset="0"/>
              </a:rPr>
              <a:t>π</a:t>
            </a:r>
            <a:r>
              <a:rPr lang="ru-RU" sz="2000" dirty="0">
                <a:cs typeface="Arial" charset="0"/>
              </a:rPr>
              <a:t>+2</a:t>
            </a:r>
            <a:r>
              <a:rPr lang="el-GR" sz="2000" dirty="0">
                <a:cs typeface="Arial" charset="0"/>
              </a:rPr>
              <a:t>π</a:t>
            </a:r>
            <a:r>
              <a:rPr lang="en-US" sz="2000" dirty="0">
                <a:cs typeface="Arial" charset="0"/>
              </a:rPr>
              <a:t>)</a:t>
            </a:r>
            <a:endParaRPr lang="el-GR"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318"/>
                                        </p:tgtEl>
                                        <p:attrNameLst>
                                          <p:attrName>style.visibility</p:attrName>
                                        </p:attrNameLst>
                                      </p:cBhvr>
                                      <p:to>
                                        <p:strVal val="visible"/>
                                      </p:to>
                                    </p:set>
                                    <p:animEffect transition="in" filter="wipe(up)">
                                      <p:cBhvr>
                                        <p:cTn id="102" dur="500"/>
                                        <p:tgtEl>
                                          <p:spTgt spid="13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34" grpId="0"/>
      <p:bldP spid="37" grpId="0"/>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Рисунок 34" descr="E:\Rabota\МоиДокуменеты\FIZIKA\Колебания\21.png"/>
          <p:cNvPicPr>
            <a:picLocks noChangeAspect="1" noChangeArrowheads="1"/>
          </p:cNvPicPr>
          <p:nvPr/>
        </p:nvPicPr>
        <p:blipFill>
          <a:blip r:embed="rId4"/>
          <a:srcRect/>
          <a:stretch>
            <a:fillRect/>
          </a:stretch>
        </p:blipFill>
        <p:spPr bwMode="auto">
          <a:xfrm>
            <a:off x="4572000" y="1285875"/>
            <a:ext cx="4572000" cy="2571750"/>
          </a:xfrm>
          <a:prstGeom prst="rect">
            <a:avLst/>
          </a:prstGeom>
          <a:noFill/>
          <a:ln w="9525">
            <a:noFill/>
            <a:miter lim="800000"/>
            <a:headEnd/>
            <a:tailEnd/>
          </a:ln>
        </p:spPr>
      </p:pic>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32794"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32795"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32796"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32797"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32798"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t>х</a:t>
              </a:r>
              <a:r>
                <a:rPr lang="en-US" sz="3200" baseline="-25000" dirty="0"/>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cxnSp>
        <p:nvCxnSpPr>
          <p:cNvPr id="13318" name="_s13329"/>
          <p:cNvCxnSpPr>
            <a:cxnSpLocks noChangeShapeType="1"/>
          </p:cNvCxnSpPr>
          <p:nvPr/>
        </p:nvCxnSpPr>
        <p:spPr bwMode="auto">
          <a:xfrm rot="10800000">
            <a:off x="4857750" y="5572125"/>
            <a:ext cx="349250" cy="581025"/>
          </a:xfrm>
          <a:prstGeom prst="bentConnector2">
            <a:avLst/>
          </a:prstGeom>
          <a:noFill/>
          <a:ln w="28575">
            <a:solidFill>
              <a:schemeClr val="tx1"/>
            </a:solidFill>
            <a:miter lim="800000"/>
            <a:headEnd/>
            <a:tailEnd/>
          </a:ln>
        </p:spPr>
      </p:cxnSp>
      <p:cxnSp>
        <p:nvCxnSpPr>
          <p:cNvPr id="13319" name="_s13330"/>
          <p:cNvCxnSpPr>
            <a:cxnSpLocks noChangeShapeType="1"/>
          </p:cNvCxnSpPr>
          <p:nvPr/>
        </p:nvCxnSpPr>
        <p:spPr bwMode="auto">
          <a:xfrm rot="10800000">
            <a:off x="4143375" y="4857750"/>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8</a:t>
            </a:r>
            <a:r>
              <a:rPr lang="ru-RU" sz="2300" dirty="0"/>
              <a:t> ∙10</a:t>
            </a:r>
            <a:r>
              <a:rPr lang="ru-RU" sz="2300" baseline="30000" dirty="0"/>
              <a:t>-</a:t>
            </a:r>
            <a:r>
              <a:rPr lang="en-US" sz="2300" baseline="30000" dirty="0"/>
              <a:t>3</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1</a:t>
            </a:r>
            <a:r>
              <a:rPr lang="ru-RU" sz="2300" dirty="0"/>
              <a:t>2</a:t>
            </a:r>
            <a:r>
              <a:rPr lang="en-US" sz="2300" dirty="0"/>
              <a:t>5</a:t>
            </a:r>
            <a:r>
              <a:rPr lang="ru-RU" sz="2300" dirty="0"/>
              <a:t>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250</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1,5</a:t>
            </a:r>
            <a:r>
              <a:rPr lang="ru-RU" sz="2300" dirty="0"/>
              <a:t>м</a:t>
            </a:r>
          </a:p>
        </p:txBody>
      </p:sp>
      <p:sp>
        <p:nvSpPr>
          <p:cNvPr id="28" name="_s13338"/>
          <p:cNvSpPr>
            <a:spLocks noChangeArrowheads="1"/>
          </p:cNvSpPr>
          <p:nvPr/>
        </p:nvSpPr>
        <p:spPr bwMode="auto">
          <a:xfrm>
            <a:off x="4500563" y="5072063"/>
            <a:ext cx="630237" cy="4841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l-GR" sz="2300" dirty="0"/>
              <a:t>π</a:t>
            </a:r>
            <a:r>
              <a:rPr lang="en-US" sz="2300" dirty="0"/>
              <a:t>/2</a:t>
            </a:r>
            <a:endParaRPr lang="el-GR" sz="2300" dirty="0">
              <a:cs typeface="Arial" charset="0"/>
            </a:endParaRPr>
          </a:p>
        </p:txBody>
      </p:sp>
      <p:sp>
        <p:nvSpPr>
          <p:cNvPr id="29" name="_s13339"/>
          <p:cNvSpPr>
            <a:spLocks noChangeArrowheads="1"/>
          </p:cNvSpPr>
          <p:nvPr/>
        </p:nvSpPr>
        <p:spPr bwMode="auto">
          <a:xfrm>
            <a:off x="5214938" y="5857875"/>
            <a:ext cx="3214687"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a:t>
            </a:r>
            <a:r>
              <a:rPr lang="en-US" sz="2000" dirty="0"/>
              <a:t>1,5</a:t>
            </a:r>
            <a:r>
              <a:rPr lang="ru-RU" sz="2000" dirty="0"/>
              <a:t> со</a:t>
            </a:r>
            <a:r>
              <a:rPr lang="en-US" sz="2000" dirty="0">
                <a:cs typeface="Arial" charset="0"/>
              </a:rPr>
              <a:t>s(250</a:t>
            </a:r>
            <a:r>
              <a:rPr lang="el-GR" sz="2000" dirty="0">
                <a:cs typeface="Arial" charset="0"/>
              </a:rPr>
              <a:t>π</a:t>
            </a:r>
            <a:r>
              <a:rPr lang="en-US" sz="2000" dirty="0">
                <a:cs typeface="Arial" charset="0"/>
              </a:rPr>
              <a:t>t+</a:t>
            </a:r>
            <a:r>
              <a:rPr lang="el-GR" sz="2000" dirty="0">
                <a:cs typeface="Arial" charset="0"/>
              </a:rPr>
              <a:t>π</a:t>
            </a:r>
            <a:r>
              <a:rPr lang="en-US" sz="2000" dirty="0">
                <a:cs typeface="Arial" charset="0"/>
              </a:rPr>
              <a:t>/2)</a:t>
            </a:r>
            <a:endParaRPr lang="el-GR" sz="2000" dirty="0">
              <a:cs typeface="Arial" charset="0"/>
            </a:endParaRPr>
          </a:p>
        </p:txBody>
      </p:sp>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32770" name="Формула" r:id="rId5" imgW="406080" imgH="393480" progId="Equation.3">
              <p:embed/>
            </p:oleObj>
          </a:graphicData>
        </a:graphic>
      </p:graphicFrame>
      <p:graphicFrame>
        <p:nvGraphicFramePr>
          <p:cNvPr id="136196" name="Object 3"/>
          <p:cNvGraphicFramePr>
            <a:graphicFrameLocks noChangeAspect="1"/>
          </p:cNvGraphicFramePr>
          <p:nvPr/>
        </p:nvGraphicFramePr>
        <p:xfrm>
          <a:off x="142875" y="3714750"/>
          <a:ext cx="962025" cy="312738"/>
        </p:xfrm>
        <a:graphic>
          <a:graphicData uri="http://schemas.openxmlformats.org/presentationml/2006/ole">
            <p:oleObj spid="_x0000_s32771" name="Формула" r:id="rId6" imgW="545760" imgH="177480" progId="Equation.3">
              <p:embed/>
            </p:oleObj>
          </a:graphicData>
        </a:graphic>
      </p:graphicFrame>
      <p:graphicFrame>
        <p:nvGraphicFramePr>
          <p:cNvPr id="32772" name="Object 4"/>
          <p:cNvGraphicFramePr>
            <a:graphicFrameLocks noChangeAspect="1"/>
          </p:cNvGraphicFramePr>
          <p:nvPr/>
        </p:nvGraphicFramePr>
        <p:xfrm>
          <a:off x="4929188" y="1357313"/>
          <a:ext cx="317500" cy="292100"/>
        </p:xfrm>
        <a:graphic>
          <a:graphicData uri="http://schemas.openxmlformats.org/presentationml/2006/ole">
            <p:oleObj spid="_x0000_s32772" name="Формула" r:id="rId7" imgW="152280" imgH="139680" progId="Equation.3">
              <p:embed/>
            </p:oleObj>
          </a:graphicData>
        </a:graphic>
      </p:graphicFrame>
      <p:cxnSp>
        <p:nvCxnSpPr>
          <p:cNvPr id="36" name="Прямая соединительная линия 35"/>
          <p:cNvCxnSpPr/>
          <p:nvPr/>
        </p:nvCxnSpPr>
        <p:spPr>
          <a:xfrm rot="5400000">
            <a:off x="5072062" y="2714626"/>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5643562" y="271462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6929438" y="4071938"/>
            <a:ext cx="928687" cy="646112"/>
          </a:xfrm>
          <a:prstGeom prst="rect">
            <a:avLst/>
          </a:prstGeom>
          <a:noFill/>
          <a:ln w="9525">
            <a:noFill/>
            <a:miter lim="800000"/>
            <a:headEnd/>
            <a:tailEnd/>
          </a:ln>
        </p:spPr>
        <p:txBody>
          <a:bodyPr>
            <a:spAutoFit/>
          </a:bodyPr>
          <a:lstStyle/>
          <a:p>
            <a:r>
              <a:rPr lang="ru-RU"/>
              <a:t>Т или</a:t>
            </a:r>
          </a:p>
          <a:p>
            <a:r>
              <a:rPr lang="ru-RU">
                <a:sym typeface="Symbol" pitchFamily="18" charset="2"/>
              </a:rPr>
              <a:t>=</a:t>
            </a:r>
            <a:r>
              <a:rPr lang="ru-RU"/>
              <a:t>2</a:t>
            </a:r>
            <a:r>
              <a:rPr lang="el-GR"/>
              <a:t>π</a:t>
            </a:r>
            <a:endParaRPr lang="ru-RU"/>
          </a:p>
        </p:txBody>
      </p:sp>
      <p:sp>
        <p:nvSpPr>
          <p:cNvPr id="40" name="TextBox 39"/>
          <p:cNvSpPr txBox="1">
            <a:spLocks noChangeArrowheads="1"/>
          </p:cNvSpPr>
          <p:nvPr/>
        </p:nvSpPr>
        <p:spPr bwMode="auto">
          <a:xfrm>
            <a:off x="5929313" y="4214813"/>
            <a:ext cx="1000125" cy="369887"/>
          </a:xfrm>
          <a:prstGeom prst="rect">
            <a:avLst/>
          </a:prstGeom>
          <a:noFill/>
          <a:ln w="9525">
            <a:noFill/>
            <a:miter lim="800000"/>
            <a:headEnd/>
            <a:tailEnd/>
          </a:ln>
        </p:spPr>
        <p:txBody>
          <a:bodyPr>
            <a:spAutoFit/>
          </a:bodyPr>
          <a:lstStyle/>
          <a:p>
            <a:r>
              <a:rPr lang="ru-RU">
                <a:sym typeface="Symbol" pitchFamily="18" charset="2"/>
              </a:rPr>
              <a:t>=3</a:t>
            </a:r>
            <a:r>
              <a:rPr lang="el-GR">
                <a:sym typeface="Symbol" pitchFamily="18" charset="2"/>
              </a:rPr>
              <a:t>π</a:t>
            </a:r>
            <a:r>
              <a:rPr lang="en-US">
                <a:sym typeface="Symbol" pitchFamily="18" charset="2"/>
              </a:rPr>
              <a:t>/2</a:t>
            </a:r>
            <a:endParaRPr lang="ru-RU" baseline="-25000"/>
          </a:p>
        </p:txBody>
      </p:sp>
      <p:sp>
        <p:nvSpPr>
          <p:cNvPr id="37" name="Полилиния 36"/>
          <p:cNvSpPr/>
          <p:nvPr/>
        </p:nvSpPr>
        <p:spPr>
          <a:xfrm>
            <a:off x="6572250" y="3857625"/>
            <a:ext cx="555625" cy="130175"/>
          </a:xfrm>
          <a:custGeom>
            <a:avLst/>
            <a:gdLst>
              <a:gd name="connsiteX0" fmla="*/ 0 w 556127"/>
              <a:gd name="connsiteY0" fmla="*/ 22726 h 241968"/>
              <a:gd name="connsiteX1" fmla="*/ 264695 w 556127"/>
              <a:gd name="connsiteY1" fmla="*/ 239294 h 241968"/>
              <a:gd name="connsiteX2" fmla="*/ 513348 w 556127"/>
              <a:gd name="connsiteY2" fmla="*/ 38768 h 241968"/>
              <a:gd name="connsiteX3" fmla="*/ 521369 w 556127"/>
              <a:gd name="connsiteY3" fmla="*/ 6683 h 241968"/>
            </a:gdLst>
            <a:ahLst/>
            <a:cxnLst>
              <a:cxn ang="0">
                <a:pos x="connsiteX0" y="connsiteY0"/>
              </a:cxn>
              <a:cxn ang="0">
                <a:pos x="connsiteX1" y="connsiteY1"/>
              </a:cxn>
              <a:cxn ang="0">
                <a:pos x="connsiteX2" y="connsiteY2"/>
              </a:cxn>
              <a:cxn ang="0">
                <a:pos x="connsiteX3" y="connsiteY3"/>
              </a:cxn>
            </a:cxnLst>
            <a:rect l="l" t="t" r="r" b="b"/>
            <a:pathLst>
              <a:path w="556127" h="241968">
                <a:moveTo>
                  <a:pt x="0" y="22726"/>
                </a:moveTo>
                <a:cubicBezTo>
                  <a:pt x="89568" y="129673"/>
                  <a:pt x="179137" y="236620"/>
                  <a:pt x="264695" y="239294"/>
                </a:cubicBezTo>
                <a:cubicBezTo>
                  <a:pt x="350253" y="241968"/>
                  <a:pt x="470569" y="77536"/>
                  <a:pt x="513348" y="38768"/>
                </a:cubicBezTo>
                <a:cubicBezTo>
                  <a:pt x="556127" y="0"/>
                  <a:pt x="538748" y="3341"/>
                  <a:pt x="521369" y="66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41" name="Прямоугольник 40"/>
          <p:cNvSpPr>
            <a:spLocks noChangeArrowheads="1"/>
          </p:cNvSpPr>
          <p:nvPr/>
        </p:nvSpPr>
        <p:spPr bwMode="auto">
          <a:xfrm>
            <a:off x="6643688" y="3643313"/>
            <a:ext cx="409575" cy="369887"/>
          </a:xfrm>
          <a:prstGeom prst="rect">
            <a:avLst/>
          </a:prstGeom>
          <a:noFill/>
          <a:ln w="9525">
            <a:noFill/>
            <a:miter lim="800000"/>
            <a:headEnd/>
            <a:tailEnd/>
          </a:ln>
        </p:spPr>
        <p:txBody>
          <a:bodyPr wrap="none">
            <a:spAutoFit/>
          </a:bodyPr>
          <a:lstStyle/>
          <a:p>
            <a:r>
              <a:rPr lang="ru-RU">
                <a:solidFill>
                  <a:srgbClr val="000000"/>
                </a:solidFill>
                <a:sym typeface="Symbol" pitchFamily="18" charset="2"/>
              </a:rPr>
              <a:t></a:t>
            </a:r>
            <a:r>
              <a:rPr lang="en-US" baseline="-25000">
                <a:solidFill>
                  <a:srgbClr val="000000"/>
                </a:solidFill>
                <a:sym typeface="Symbol" pitchFamily="18" charset="2"/>
              </a:rPr>
              <a:t>0</a:t>
            </a:r>
            <a:endParaRPr lang="ru-RU" baseline="-25000"/>
          </a:p>
        </p:txBody>
      </p:sp>
      <p:sp>
        <p:nvSpPr>
          <p:cNvPr id="45" name="_s13339"/>
          <p:cNvSpPr>
            <a:spLocks noChangeArrowheads="1"/>
          </p:cNvSpPr>
          <p:nvPr/>
        </p:nvSpPr>
        <p:spPr bwMode="auto">
          <a:xfrm>
            <a:off x="5357813" y="5000625"/>
            <a:ext cx="3786187"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a:t>
            </a:r>
            <a:r>
              <a:rPr lang="en-US" sz="2000" dirty="0"/>
              <a:t>1,5</a:t>
            </a:r>
            <a:r>
              <a:rPr lang="ru-RU" sz="2000" dirty="0"/>
              <a:t> со</a:t>
            </a:r>
            <a:r>
              <a:rPr lang="en-US" sz="2000" dirty="0">
                <a:cs typeface="Arial" charset="0"/>
              </a:rPr>
              <a:t>s(250</a:t>
            </a:r>
            <a:r>
              <a:rPr lang="el-GR" sz="2000" dirty="0">
                <a:cs typeface="Arial" charset="0"/>
              </a:rPr>
              <a:t>π</a:t>
            </a:r>
            <a:r>
              <a:rPr lang="en-US" sz="2000" dirty="0">
                <a:cs typeface="Arial" charset="0"/>
              </a:rPr>
              <a:t>t</a:t>
            </a:r>
            <a:r>
              <a:rPr lang="ru-RU" sz="2000" dirty="0">
                <a:cs typeface="Arial" charset="0"/>
              </a:rPr>
              <a:t>-3</a:t>
            </a:r>
            <a:r>
              <a:rPr lang="el-GR" sz="2000" dirty="0">
                <a:cs typeface="Arial" charset="0"/>
              </a:rPr>
              <a:t>π</a:t>
            </a:r>
            <a:r>
              <a:rPr lang="en-US" sz="2000" dirty="0">
                <a:cs typeface="Arial" charset="0"/>
              </a:rPr>
              <a:t>/2</a:t>
            </a:r>
            <a:r>
              <a:rPr lang="ru-RU" sz="2000" dirty="0">
                <a:cs typeface="Arial" charset="0"/>
              </a:rPr>
              <a:t> +2</a:t>
            </a:r>
            <a:r>
              <a:rPr lang="el-GR" sz="2000" dirty="0">
                <a:cs typeface="Arial" charset="0"/>
              </a:rPr>
              <a:t>π</a:t>
            </a:r>
            <a:r>
              <a:rPr lang="en-US" sz="2000" dirty="0">
                <a:cs typeface="Arial" charset="0"/>
              </a:rPr>
              <a:t>)</a:t>
            </a:r>
            <a:endParaRPr lang="el-GR"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left)">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318"/>
                                        </p:tgtEl>
                                        <p:attrNameLst>
                                          <p:attrName>style.visibility</p:attrName>
                                        </p:attrNameLst>
                                      </p:cBhvr>
                                      <p:to>
                                        <p:strVal val="visible"/>
                                      </p:to>
                                    </p:set>
                                    <p:animEffect transition="in" filter="wipe(up)">
                                      <p:cBhvr>
                                        <p:cTn id="102" dur="500"/>
                                        <p:tgtEl>
                                          <p:spTgt spid="13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40" grpId="0"/>
      <p:bldP spid="41" grpId="0"/>
      <p:bldP spid="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Рисунок 36" descr="E:\Rabota\МоиДокуменеты\FIZIKA\Колебания\20.png"/>
          <p:cNvPicPr>
            <a:picLocks noChangeAspect="1" noChangeArrowheads="1"/>
          </p:cNvPicPr>
          <p:nvPr/>
        </p:nvPicPr>
        <p:blipFill>
          <a:blip r:embed="rId4"/>
          <a:srcRect/>
          <a:stretch>
            <a:fillRect/>
          </a:stretch>
        </p:blipFill>
        <p:spPr bwMode="auto">
          <a:xfrm>
            <a:off x="4500563" y="1214438"/>
            <a:ext cx="4643437" cy="2643187"/>
          </a:xfrm>
          <a:prstGeom prst="rect">
            <a:avLst/>
          </a:prstGeom>
          <a:noFill/>
          <a:ln w="9525">
            <a:noFill/>
            <a:miter lim="800000"/>
            <a:headEnd/>
            <a:tailEnd/>
          </a:ln>
        </p:spPr>
      </p:pic>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33818"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33819"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33820"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33821"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33822"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t>х</a:t>
              </a:r>
              <a:r>
                <a:rPr lang="en-US" sz="3200" baseline="-25000" dirty="0"/>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cxnSp>
        <p:nvCxnSpPr>
          <p:cNvPr id="13318" name="_s13329"/>
          <p:cNvCxnSpPr>
            <a:cxnSpLocks noChangeShapeType="1"/>
            <a:stCxn id="29" idx="1"/>
            <a:endCxn id="28" idx="2"/>
          </p:cNvCxnSpPr>
          <p:nvPr/>
        </p:nvCxnSpPr>
        <p:spPr bwMode="auto">
          <a:xfrm rot="10800000">
            <a:off x="6059488" y="5583238"/>
            <a:ext cx="349250" cy="579437"/>
          </a:xfrm>
          <a:prstGeom prst="bentConnector2">
            <a:avLst/>
          </a:prstGeom>
          <a:noFill/>
          <a:ln w="28575">
            <a:solidFill>
              <a:schemeClr val="tx1"/>
            </a:solidFill>
            <a:miter lim="800000"/>
            <a:headEnd/>
            <a:tailEnd/>
          </a:ln>
        </p:spPr>
      </p:cxnSp>
      <p:cxnSp>
        <p:nvCxnSpPr>
          <p:cNvPr id="13319" name="_s13330"/>
          <p:cNvCxnSpPr>
            <a:cxnSpLocks noChangeShapeType="1"/>
            <a:stCxn id="28" idx="1"/>
            <a:endCxn id="27" idx="2"/>
          </p:cNvCxnSpPr>
          <p:nvPr/>
        </p:nvCxnSpPr>
        <p:spPr bwMode="auto">
          <a:xfrm rot="10800000">
            <a:off x="4664075" y="4854575"/>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5</a:t>
            </a:r>
            <a:r>
              <a:rPr lang="ru-RU" sz="2300" dirty="0"/>
              <a:t> ∙10</a:t>
            </a:r>
            <a:r>
              <a:rPr lang="ru-RU" sz="2300" baseline="30000" dirty="0"/>
              <a:t>-</a:t>
            </a:r>
            <a:r>
              <a:rPr lang="en-US" sz="2300" baseline="30000" dirty="0"/>
              <a:t>3</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200</a:t>
            </a:r>
            <a:r>
              <a:rPr lang="ru-RU" sz="2300" dirty="0"/>
              <a:t>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400</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300" dirty="0"/>
              <a:t>0,0</a:t>
            </a:r>
            <a:r>
              <a:rPr lang="en-US" sz="2300" dirty="0"/>
              <a:t>2 </a:t>
            </a:r>
            <a:r>
              <a:rPr lang="ru-RU" sz="2300" dirty="0"/>
              <a:t>м</a:t>
            </a:r>
          </a:p>
        </p:txBody>
      </p:sp>
      <p:sp>
        <p:nvSpPr>
          <p:cNvPr id="28" name="_s13338"/>
          <p:cNvSpPr>
            <a:spLocks noChangeArrowheads="1"/>
          </p:cNvSpPr>
          <p:nvPr/>
        </p:nvSpPr>
        <p:spPr bwMode="auto">
          <a:xfrm>
            <a:off x="5013325" y="5099050"/>
            <a:ext cx="2092325" cy="4841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3</a:t>
            </a:r>
            <a:r>
              <a:rPr lang="el-GR" sz="2300" dirty="0"/>
              <a:t>π</a:t>
            </a:r>
            <a:r>
              <a:rPr lang="en-US" sz="2300" dirty="0"/>
              <a:t>/2</a:t>
            </a:r>
            <a:endParaRPr lang="el-GR" sz="2300" dirty="0">
              <a:cs typeface="Arial" charset="0"/>
            </a:endParaRPr>
          </a:p>
        </p:txBody>
      </p:sp>
      <p:sp>
        <p:nvSpPr>
          <p:cNvPr id="29" name="_s13339"/>
          <p:cNvSpPr>
            <a:spLocks noChangeArrowheads="1"/>
          </p:cNvSpPr>
          <p:nvPr/>
        </p:nvSpPr>
        <p:spPr bwMode="auto">
          <a:xfrm>
            <a:off x="6408738" y="5826125"/>
            <a:ext cx="2735262"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Х=0,0</a:t>
            </a:r>
            <a:r>
              <a:rPr lang="en-US" sz="2000" dirty="0"/>
              <a:t>2</a:t>
            </a:r>
            <a:r>
              <a:rPr lang="ru-RU" sz="2000" dirty="0"/>
              <a:t>со</a:t>
            </a:r>
            <a:r>
              <a:rPr lang="en-US" sz="2000" dirty="0">
                <a:cs typeface="Arial" charset="0"/>
              </a:rPr>
              <a:t>s(400</a:t>
            </a:r>
            <a:r>
              <a:rPr lang="el-GR" sz="2000" dirty="0">
                <a:cs typeface="Arial" charset="0"/>
              </a:rPr>
              <a:t>π</a:t>
            </a:r>
            <a:r>
              <a:rPr lang="en-US" sz="2000" dirty="0">
                <a:cs typeface="Arial" charset="0"/>
              </a:rPr>
              <a:t>t+3</a:t>
            </a:r>
            <a:r>
              <a:rPr lang="el-GR" sz="2000" dirty="0">
                <a:cs typeface="Arial" charset="0"/>
              </a:rPr>
              <a:t>π</a:t>
            </a:r>
            <a:r>
              <a:rPr lang="en-US" sz="2000" dirty="0">
                <a:cs typeface="Arial" charset="0"/>
              </a:rPr>
              <a:t>/2)</a:t>
            </a:r>
            <a:endParaRPr lang="el-GR" sz="2000" dirty="0">
              <a:cs typeface="Arial" charset="0"/>
            </a:endParaRPr>
          </a:p>
        </p:txBody>
      </p:sp>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33794" name="Формула" r:id="rId5" imgW="406080" imgH="393480" progId="Equation.3">
              <p:embed/>
            </p:oleObj>
          </a:graphicData>
        </a:graphic>
      </p:graphicFrame>
      <p:graphicFrame>
        <p:nvGraphicFramePr>
          <p:cNvPr id="136196" name="Object 3"/>
          <p:cNvGraphicFramePr>
            <a:graphicFrameLocks noChangeAspect="1"/>
          </p:cNvGraphicFramePr>
          <p:nvPr/>
        </p:nvGraphicFramePr>
        <p:xfrm>
          <a:off x="142875" y="3714750"/>
          <a:ext cx="962025" cy="312738"/>
        </p:xfrm>
        <a:graphic>
          <a:graphicData uri="http://schemas.openxmlformats.org/presentationml/2006/ole">
            <p:oleObj spid="_x0000_s33795" name="Формула" r:id="rId6" imgW="545760" imgH="177480" progId="Equation.3">
              <p:embed/>
            </p:oleObj>
          </a:graphicData>
        </a:graphic>
      </p:graphicFrame>
      <p:graphicFrame>
        <p:nvGraphicFramePr>
          <p:cNvPr id="33796" name="Object 4"/>
          <p:cNvGraphicFramePr>
            <a:graphicFrameLocks noChangeAspect="1"/>
          </p:cNvGraphicFramePr>
          <p:nvPr/>
        </p:nvGraphicFramePr>
        <p:xfrm>
          <a:off x="4792663" y="1285875"/>
          <a:ext cx="449262" cy="292100"/>
        </p:xfrm>
        <a:graphic>
          <a:graphicData uri="http://schemas.openxmlformats.org/presentationml/2006/ole">
            <p:oleObj spid="_x0000_s33796" name="Формула" r:id="rId7" imgW="215640" imgH="139680" progId="Equation.3">
              <p:embed/>
            </p:oleObj>
          </a:graphicData>
        </a:graphic>
      </p:graphicFrame>
      <p:cxnSp>
        <p:nvCxnSpPr>
          <p:cNvPr id="36" name="Прямая соединительная линия 35"/>
          <p:cNvCxnSpPr/>
          <p:nvPr/>
        </p:nvCxnSpPr>
        <p:spPr>
          <a:xfrm rot="5400000">
            <a:off x="3698875" y="2571751"/>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4786312" y="242887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929313" y="3929063"/>
            <a:ext cx="928687" cy="646112"/>
          </a:xfrm>
          <a:prstGeom prst="rect">
            <a:avLst/>
          </a:prstGeom>
          <a:noFill/>
          <a:ln w="9525">
            <a:noFill/>
            <a:miter lim="800000"/>
            <a:headEnd/>
            <a:tailEnd/>
          </a:ln>
        </p:spPr>
        <p:txBody>
          <a:bodyPr>
            <a:spAutoFit/>
          </a:bodyPr>
          <a:lstStyle/>
          <a:p>
            <a:r>
              <a:rPr lang="ru-RU"/>
              <a:t>Т или</a:t>
            </a:r>
          </a:p>
          <a:p>
            <a:r>
              <a:rPr lang="ru-RU">
                <a:sym typeface="Symbol" pitchFamily="18" charset="2"/>
              </a:rPr>
              <a:t></a:t>
            </a:r>
            <a:r>
              <a:rPr lang="ru-RU" baseline="-25000">
                <a:sym typeface="Symbol" pitchFamily="18" charset="2"/>
              </a:rPr>
              <a:t>0</a:t>
            </a:r>
            <a:r>
              <a:rPr lang="ru-RU">
                <a:sym typeface="Symbol" pitchFamily="18" charset="2"/>
              </a:rPr>
              <a:t>=</a:t>
            </a:r>
            <a:r>
              <a:rPr lang="ru-RU"/>
              <a:t>2</a:t>
            </a:r>
            <a:r>
              <a:rPr lang="el-GR"/>
              <a:t>π</a:t>
            </a:r>
            <a:endParaRPr lang="ru-RU"/>
          </a:p>
        </p:txBody>
      </p:sp>
      <p:sp>
        <p:nvSpPr>
          <p:cNvPr id="34" name="TextBox 33"/>
          <p:cNvSpPr txBox="1">
            <a:spLocks noChangeArrowheads="1"/>
          </p:cNvSpPr>
          <p:nvPr/>
        </p:nvSpPr>
        <p:spPr bwMode="auto">
          <a:xfrm>
            <a:off x="4786313" y="3929063"/>
            <a:ext cx="1000125" cy="369887"/>
          </a:xfrm>
          <a:prstGeom prst="rect">
            <a:avLst/>
          </a:prstGeom>
          <a:noFill/>
          <a:ln w="9525">
            <a:noFill/>
            <a:miter lim="800000"/>
            <a:headEnd/>
            <a:tailEnd/>
          </a:ln>
        </p:spPr>
        <p:txBody>
          <a:bodyPr>
            <a:spAutoFit/>
          </a:bodyPr>
          <a:lstStyle/>
          <a:p>
            <a:r>
              <a:rPr lang="ru-RU">
                <a:sym typeface="Symbol" pitchFamily="18" charset="2"/>
              </a:rPr>
              <a:t>=</a:t>
            </a:r>
            <a:r>
              <a:rPr lang="el-GR">
                <a:sym typeface="Symbol" pitchFamily="18" charset="2"/>
              </a:rPr>
              <a:t>π</a:t>
            </a:r>
            <a:r>
              <a:rPr lang="en-US">
                <a:sym typeface="Symbol" pitchFamily="18" charset="2"/>
              </a:rPr>
              <a:t>/2</a:t>
            </a:r>
            <a:endParaRPr lang="ru-RU" baseline="-25000"/>
          </a:p>
        </p:txBody>
      </p:sp>
      <p:sp>
        <p:nvSpPr>
          <p:cNvPr id="35" name="Полилиния 34"/>
          <p:cNvSpPr/>
          <p:nvPr/>
        </p:nvSpPr>
        <p:spPr>
          <a:xfrm>
            <a:off x="5214938" y="3786188"/>
            <a:ext cx="1071562" cy="130175"/>
          </a:xfrm>
          <a:custGeom>
            <a:avLst/>
            <a:gdLst>
              <a:gd name="connsiteX0" fmla="*/ 0 w 556127"/>
              <a:gd name="connsiteY0" fmla="*/ 22726 h 241968"/>
              <a:gd name="connsiteX1" fmla="*/ 264695 w 556127"/>
              <a:gd name="connsiteY1" fmla="*/ 239294 h 241968"/>
              <a:gd name="connsiteX2" fmla="*/ 513348 w 556127"/>
              <a:gd name="connsiteY2" fmla="*/ 38768 h 241968"/>
              <a:gd name="connsiteX3" fmla="*/ 521369 w 556127"/>
              <a:gd name="connsiteY3" fmla="*/ 6683 h 241968"/>
            </a:gdLst>
            <a:ahLst/>
            <a:cxnLst>
              <a:cxn ang="0">
                <a:pos x="connsiteX0" y="connsiteY0"/>
              </a:cxn>
              <a:cxn ang="0">
                <a:pos x="connsiteX1" y="connsiteY1"/>
              </a:cxn>
              <a:cxn ang="0">
                <a:pos x="connsiteX2" y="connsiteY2"/>
              </a:cxn>
              <a:cxn ang="0">
                <a:pos x="connsiteX3" y="connsiteY3"/>
              </a:cxn>
            </a:cxnLst>
            <a:rect l="l" t="t" r="r" b="b"/>
            <a:pathLst>
              <a:path w="556127" h="241968">
                <a:moveTo>
                  <a:pt x="0" y="22726"/>
                </a:moveTo>
                <a:cubicBezTo>
                  <a:pt x="89568" y="129673"/>
                  <a:pt x="179137" y="236620"/>
                  <a:pt x="264695" y="239294"/>
                </a:cubicBezTo>
                <a:cubicBezTo>
                  <a:pt x="350253" y="241968"/>
                  <a:pt x="470569" y="77536"/>
                  <a:pt x="513348" y="38768"/>
                </a:cubicBezTo>
                <a:cubicBezTo>
                  <a:pt x="556127" y="0"/>
                  <a:pt x="538748" y="3341"/>
                  <a:pt x="521369" y="66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37" name="Прямоугольник 36"/>
          <p:cNvSpPr>
            <a:spLocks noChangeArrowheads="1"/>
          </p:cNvSpPr>
          <p:nvPr/>
        </p:nvSpPr>
        <p:spPr bwMode="auto">
          <a:xfrm>
            <a:off x="5572125" y="3500438"/>
            <a:ext cx="409575" cy="369887"/>
          </a:xfrm>
          <a:prstGeom prst="rect">
            <a:avLst/>
          </a:prstGeom>
          <a:noFill/>
          <a:ln w="9525">
            <a:noFill/>
            <a:miter lim="800000"/>
            <a:headEnd/>
            <a:tailEnd/>
          </a:ln>
        </p:spPr>
        <p:txBody>
          <a:bodyPr wrap="none">
            <a:spAutoFit/>
          </a:bodyPr>
          <a:lstStyle/>
          <a:p>
            <a:r>
              <a:rPr lang="ru-RU">
                <a:solidFill>
                  <a:srgbClr val="000000"/>
                </a:solidFill>
                <a:sym typeface="Symbol" pitchFamily="18" charset="2"/>
              </a:rPr>
              <a:t></a:t>
            </a:r>
            <a:r>
              <a:rPr lang="en-US" baseline="-25000">
                <a:solidFill>
                  <a:srgbClr val="000000"/>
                </a:solidFill>
                <a:sym typeface="Symbol" pitchFamily="18" charset="2"/>
              </a:rPr>
              <a:t>0</a:t>
            </a:r>
            <a:endParaRPr lang="ru-RU" baseline="-25000"/>
          </a:p>
        </p:txBody>
      </p:sp>
      <p:sp>
        <p:nvSpPr>
          <p:cNvPr id="41" name="Прямоугольник 40"/>
          <p:cNvSpPr>
            <a:spLocks noChangeArrowheads="1"/>
          </p:cNvSpPr>
          <p:nvPr/>
        </p:nvSpPr>
        <p:spPr bwMode="auto">
          <a:xfrm>
            <a:off x="7051675" y="5143500"/>
            <a:ext cx="2057400" cy="400050"/>
          </a:xfrm>
          <a:prstGeom prst="rect">
            <a:avLst/>
          </a:prstGeom>
          <a:noFill/>
          <a:ln w="9525">
            <a:noFill/>
            <a:miter lim="800000"/>
            <a:headEnd/>
            <a:tailEnd/>
          </a:ln>
        </p:spPr>
        <p:txBody>
          <a:bodyPr wrap="none">
            <a:spAutoFit/>
          </a:bodyPr>
          <a:lstStyle/>
          <a:p>
            <a:r>
              <a:rPr lang="ru-RU" sz="2000">
                <a:solidFill>
                  <a:srgbClr val="000000"/>
                </a:solidFill>
                <a:sym typeface="Symbol" pitchFamily="18" charset="2"/>
              </a:rPr>
              <a:t></a:t>
            </a:r>
            <a:r>
              <a:rPr lang="en-US" sz="2000" baseline="-25000">
                <a:solidFill>
                  <a:srgbClr val="000000"/>
                </a:solidFill>
                <a:sym typeface="Symbol" pitchFamily="18" charset="2"/>
              </a:rPr>
              <a:t>0</a:t>
            </a:r>
            <a:r>
              <a:rPr lang="en-US" sz="2000">
                <a:solidFill>
                  <a:srgbClr val="000000"/>
                </a:solidFill>
                <a:sym typeface="Symbol" pitchFamily="18" charset="2"/>
              </a:rPr>
              <a:t>=2</a:t>
            </a:r>
            <a:r>
              <a:rPr lang="el-GR" sz="2000">
                <a:solidFill>
                  <a:srgbClr val="000000"/>
                </a:solidFill>
                <a:sym typeface="Symbol" pitchFamily="18" charset="2"/>
              </a:rPr>
              <a:t>π</a:t>
            </a:r>
            <a:r>
              <a:rPr lang="en-US" sz="2000">
                <a:solidFill>
                  <a:srgbClr val="000000"/>
                </a:solidFill>
                <a:sym typeface="Symbol" pitchFamily="18" charset="2"/>
              </a:rPr>
              <a:t>-</a:t>
            </a:r>
            <a:r>
              <a:rPr lang="el-GR" sz="2000">
                <a:solidFill>
                  <a:srgbClr val="000000"/>
                </a:solidFill>
                <a:sym typeface="Symbol" pitchFamily="18" charset="2"/>
              </a:rPr>
              <a:t>π</a:t>
            </a:r>
            <a:r>
              <a:rPr lang="en-US" sz="2000">
                <a:solidFill>
                  <a:srgbClr val="000000"/>
                </a:solidFill>
                <a:sym typeface="Symbol" pitchFamily="18" charset="2"/>
              </a:rPr>
              <a:t>/2=3</a:t>
            </a:r>
            <a:r>
              <a:rPr lang="el-GR" sz="2000">
                <a:solidFill>
                  <a:srgbClr val="000000"/>
                </a:solidFill>
                <a:sym typeface="Symbol" pitchFamily="18" charset="2"/>
              </a:rPr>
              <a:t>π</a:t>
            </a:r>
            <a:r>
              <a:rPr lang="en-US" sz="2000">
                <a:solidFill>
                  <a:srgbClr val="000000"/>
                </a:solidFill>
                <a:sym typeface="Symbol" pitchFamily="18" charset="2"/>
              </a:rPr>
              <a:t>/2</a:t>
            </a:r>
            <a:endParaRPr lang="ru-RU" sz="20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left)">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318"/>
                                        </p:tgtEl>
                                        <p:attrNameLst>
                                          <p:attrName>style.visibility</p:attrName>
                                        </p:attrNameLst>
                                      </p:cBhvr>
                                      <p:to>
                                        <p:strVal val="visible"/>
                                      </p:to>
                                    </p:set>
                                    <p:animEffect transition="in" filter="wipe(up)">
                                      <p:cBhvr>
                                        <p:cTn id="102" dur="500"/>
                                        <p:tgtEl>
                                          <p:spTgt spid="13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34"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285750" y="285750"/>
            <a:ext cx="8858250" cy="1381125"/>
          </a:xfrm>
          <a:prstGeom prst="rect">
            <a:avLst/>
          </a:prstGeom>
        </p:spPr>
        <p:txBody>
          <a:bodyPr/>
          <a:lstStyle/>
          <a:p>
            <a:pPr marL="342900" indent="-342900" algn="l">
              <a:spcBef>
                <a:spcPct val="20000"/>
              </a:spcBef>
              <a:buClr>
                <a:schemeClr val="bg2"/>
              </a:buClr>
              <a:buSzPct val="70000"/>
              <a:buFont typeface="Wingdings" pitchFamily="2" charset="2"/>
              <a:buNone/>
              <a:defRPr/>
            </a:pPr>
            <a:r>
              <a:rPr lang="ru-RU" sz="2700" kern="0" dirty="0">
                <a:latin typeface="+mn-lt"/>
              </a:rPr>
              <a:t>Вынужденные колебания совершаются под действием внешних периодически возникающих сил.</a:t>
            </a:r>
          </a:p>
        </p:txBody>
      </p:sp>
      <p:pic>
        <p:nvPicPr>
          <p:cNvPr id="65539" name="Рисунок 5" descr="im18.gif"/>
          <p:cNvPicPr>
            <a:picLocks noChangeAspect="1"/>
          </p:cNvPicPr>
          <p:nvPr/>
        </p:nvPicPr>
        <p:blipFill>
          <a:blip r:embed="rId2"/>
          <a:srcRect/>
          <a:stretch>
            <a:fillRect/>
          </a:stretch>
        </p:blipFill>
        <p:spPr bwMode="auto">
          <a:xfrm>
            <a:off x="1643063" y="2214563"/>
            <a:ext cx="5915025"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a:xfrm>
            <a:off x="785813" y="142875"/>
            <a:ext cx="7696200" cy="1143000"/>
          </a:xfrm>
        </p:spPr>
        <p:txBody>
          <a:bodyPr/>
          <a:lstStyle/>
          <a:p>
            <a:pPr eaLnBrk="1" hangingPunct="1"/>
            <a:r>
              <a:rPr lang="ru-RU" sz="3200" smtClean="0"/>
              <a:t>Игра «Один за всех и все за одного»</a:t>
            </a:r>
          </a:p>
        </p:txBody>
      </p:sp>
      <p:grpSp>
        <p:nvGrpSpPr>
          <p:cNvPr id="2" name="Organization Chart 9"/>
          <p:cNvGrpSpPr>
            <a:grpSpLocks noChangeAspect="1"/>
          </p:cNvGrpSpPr>
          <p:nvPr/>
        </p:nvGrpSpPr>
        <p:grpSpPr bwMode="auto">
          <a:xfrm>
            <a:off x="1143000" y="1989138"/>
            <a:ext cx="2592388" cy="4403725"/>
            <a:chOff x="466" y="1174"/>
            <a:chExt cx="2604" cy="2329"/>
          </a:xfrm>
        </p:grpSpPr>
        <p:cxnSp>
          <p:nvCxnSpPr>
            <p:cNvPr id="34841" name="_s13316"/>
            <p:cNvCxnSpPr>
              <a:cxnSpLocks noChangeShapeType="1"/>
              <a:stCxn id="17" idx="1"/>
              <a:endCxn id="16" idx="2"/>
            </p:cNvCxnSpPr>
            <p:nvPr/>
          </p:nvCxnSpPr>
          <p:spPr bwMode="auto">
            <a:xfrm rot="10800000">
              <a:off x="2056" y="3111"/>
              <a:ext cx="144" cy="261"/>
            </a:xfrm>
            <a:prstGeom prst="bentConnector2">
              <a:avLst/>
            </a:prstGeom>
            <a:noFill/>
            <a:ln w="28575">
              <a:solidFill>
                <a:schemeClr val="tx1"/>
              </a:solidFill>
              <a:miter lim="800000"/>
              <a:headEnd/>
              <a:tailEnd/>
            </a:ln>
          </p:spPr>
        </p:cxnSp>
        <p:cxnSp>
          <p:nvCxnSpPr>
            <p:cNvPr id="34842" name="_s13317"/>
            <p:cNvCxnSpPr>
              <a:cxnSpLocks noChangeShapeType="1"/>
              <a:stCxn id="16" idx="1"/>
              <a:endCxn id="15" idx="2"/>
            </p:cNvCxnSpPr>
            <p:nvPr/>
          </p:nvCxnSpPr>
          <p:spPr bwMode="auto">
            <a:xfrm rot="10800000">
              <a:off x="1475" y="2719"/>
              <a:ext cx="145" cy="262"/>
            </a:xfrm>
            <a:prstGeom prst="bentConnector2">
              <a:avLst/>
            </a:prstGeom>
            <a:noFill/>
            <a:ln w="28575">
              <a:solidFill>
                <a:schemeClr val="tx1"/>
              </a:solidFill>
              <a:miter lim="800000"/>
              <a:headEnd/>
              <a:tailEnd/>
            </a:ln>
          </p:spPr>
        </p:cxnSp>
        <p:cxnSp>
          <p:nvCxnSpPr>
            <p:cNvPr id="34843" name="_s13318"/>
            <p:cNvCxnSpPr>
              <a:cxnSpLocks noChangeShapeType="1"/>
              <a:stCxn id="15" idx="1"/>
              <a:endCxn id="14" idx="2"/>
            </p:cNvCxnSpPr>
            <p:nvPr/>
          </p:nvCxnSpPr>
          <p:spPr bwMode="auto">
            <a:xfrm rot="10800000">
              <a:off x="899" y="2300"/>
              <a:ext cx="144" cy="275"/>
            </a:xfrm>
            <a:prstGeom prst="bentConnector2">
              <a:avLst/>
            </a:prstGeom>
            <a:noFill/>
            <a:ln w="28575">
              <a:solidFill>
                <a:schemeClr val="tx1"/>
              </a:solidFill>
              <a:miter lim="800000"/>
              <a:headEnd/>
              <a:tailEnd/>
            </a:ln>
          </p:spPr>
        </p:cxnSp>
        <p:cxnSp>
          <p:nvCxnSpPr>
            <p:cNvPr id="34844" name="_s13319"/>
            <p:cNvCxnSpPr>
              <a:cxnSpLocks noChangeShapeType="1"/>
              <a:stCxn id="14" idx="0"/>
              <a:endCxn id="13" idx="2"/>
            </p:cNvCxnSpPr>
            <p:nvPr/>
          </p:nvCxnSpPr>
          <p:spPr bwMode="auto">
            <a:xfrm rot="-5400000">
              <a:off x="834" y="1946"/>
              <a:ext cx="131" cy="1"/>
            </a:xfrm>
            <a:prstGeom prst="straightConnector1">
              <a:avLst/>
            </a:prstGeom>
            <a:noFill/>
            <a:ln w="28575">
              <a:solidFill>
                <a:schemeClr val="tx1"/>
              </a:solidFill>
              <a:round/>
              <a:headEnd/>
              <a:tailEnd/>
            </a:ln>
          </p:spPr>
        </p:cxnSp>
        <p:cxnSp>
          <p:nvCxnSpPr>
            <p:cNvPr id="34845" name="_s13320"/>
            <p:cNvCxnSpPr>
              <a:cxnSpLocks noChangeShapeType="1"/>
              <a:stCxn id="13" idx="0"/>
              <a:endCxn id="12" idx="2"/>
            </p:cNvCxnSpPr>
            <p:nvPr/>
          </p:nvCxnSpPr>
          <p:spPr bwMode="auto">
            <a:xfrm rot="-5400000">
              <a:off x="834" y="1527"/>
              <a:ext cx="131" cy="1"/>
            </a:xfrm>
            <a:prstGeom prst="straightConnector1">
              <a:avLst/>
            </a:prstGeom>
            <a:noFill/>
            <a:ln w="28575">
              <a:solidFill>
                <a:schemeClr val="tx1"/>
              </a:solidFill>
              <a:round/>
              <a:headEnd/>
              <a:tailEnd/>
            </a:ln>
          </p:spPr>
        </p:cxnSp>
        <p:sp>
          <p:nvSpPr>
            <p:cNvPr id="12" name="_s13321"/>
            <p:cNvSpPr>
              <a:spLocks noChangeArrowheads="1"/>
            </p:cNvSpPr>
            <p:nvPr/>
          </p:nvSpPr>
          <p:spPr bwMode="auto">
            <a:xfrm>
              <a:off x="466" y="1174"/>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a:t>Т</a:t>
              </a:r>
            </a:p>
          </p:txBody>
        </p:sp>
        <p:sp>
          <p:nvSpPr>
            <p:cNvPr id="13" name="_s13322"/>
            <p:cNvSpPr>
              <a:spLocks noChangeArrowheads="1"/>
            </p:cNvSpPr>
            <p:nvPr/>
          </p:nvSpPr>
          <p:spPr bwMode="auto">
            <a:xfrm>
              <a:off x="466" y="1593"/>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latin typeface="Buxton Sketch" pitchFamily="66" charset="0"/>
                </a:rPr>
                <a:t>ν</a:t>
              </a:r>
              <a:endParaRPr lang="ru-RU" sz="3200" dirty="0">
                <a:latin typeface="Buxton Sketch" pitchFamily="66" charset="0"/>
              </a:endParaRPr>
            </a:p>
          </p:txBody>
        </p:sp>
        <p:sp>
          <p:nvSpPr>
            <p:cNvPr id="14" name="_s13323"/>
            <p:cNvSpPr>
              <a:spLocks noChangeArrowheads="1"/>
            </p:cNvSpPr>
            <p:nvPr/>
          </p:nvSpPr>
          <p:spPr bwMode="auto">
            <a:xfrm>
              <a:off x="466" y="2012"/>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ω</a:t>
              </a:r>
            </a:p>
          </p:txBody>
        </p:sp>
        <p:sp>
          <p:nvSpPr>
            <p:cNvPr id="15" name="_s13324"/>
            <p:cNvSpPr>
              <a:spLocks noChangeArrowheads="1"/>
            </p:cNvSpPr>
            <p:nvPr/>
          </p:nvSpPr>
          <p:spPr bwMode="auto">
            <a:xfrm>
              <a:off x="1043" y="2431"/>
              <a:ext cx="864" cy="288"/>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3200" dirty="0" err="1"/>
                <a:t>х</a:t>
              </a:r>
              <a:r>
                <a:rPr lang="en-US" sz="3200" baseline="-25000" dirty="0"/>
                <a:t>ma</a:t>
              </a:r>
              <a:r>
                <a:rPr lang="ru-RU" sz="3200" baseline="-25000" dirty="0" err="1"/>
                <a:t>х</a:t>
              </a:r>
              <a:endParaRPr lang="ru-RU" sz="3200" dirty="0"/>
            </a:p>
          </p:txBody>
        </p:sp>
        <p:sp>
          <p:nvSpPr>
            <p:cNvPr id="16" name="_s13325"/>
            <p:cNvSpPr>
              <a:spLocks noChangeArrowheads="1"/>
            </p:cNvSpPr>
            <p:nvPr/>
          </p:nvSpPr>
          <p:spPr bwMode="auto">
            <a:xfrm>
              <a:off x="1620" y="2850"/>
              <a:ext cx="869"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el-GR" sz="3200" dirty="0">
                  <a:cs typeface="Arial" charset="0"/>
                </a:rPr>
                <a:t>φ</a:t>
              </a:r>
              <a:r>
                <a:rPr lang="ru-RU" sz="3200" baseline="-25000" dirty="0">
                  <a:cs typeface="Arial" charset="0"/>
                </a:rPr>
                <a:t>0</a:t>
              </a:r>
              <a:endParaRPr lang="el-GR" sz="3200" dirty="0">
                <a:cs typeface="Arial" charset="0"/>
              </a:endParaRPr>
            </a:p>
          </p:txBody>
        </p:sp>
        <p:sp>
          <p:nvSpPr>
            <p:cNvPr id="17" name="_s13326"/>
            <p:cNvSpPr>
              <a:spLocks noChangeArrowheads="1"/>
            </p:cNvSpPr>
            <p:nvPr/>
          </p:nvSpPr>
          <p:spPr bwMode="auto">
            <a:xfrm>
              <a:off x="2199" y="3242"/>
              <a:ext cx="871" cy="261"/>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lIns="0" tIns="0" rIns="0" bIns="0" anchor="ctr"/>
            <a:lstStyle/>
            <a:p>
              <a:pPr>
                <a:defRPr/>
              </a:pPr>
              <a:r>
                <a:rPr lang="ru-RU" sz="1300" dirty="0"/>
                <a:t>Уравнение </a:t>
              </a:r>
            </a:p>
            <a:p>
              <a:pPr>
                <a:defRPr/>
              </a:pPr>
              <a:r>
                <a:rPr lang="ru-RU" sz="1300" dirty="0"/>
                <a:t>Х(</a:t>
              </a:r>
              <a:r>
                <a:rPr lang="en-US" sz="1300" dirty="0">
                  <a:cs typeface="Arial" charset="0"/>
                </a:rPr>
                <a:t>t</a:t>
              </a:r>
              <a:r>
                <a:rPr lang="ru-RU" sz="1300" dirty="0"/>
                <a:t>)</a:t>
              </a:r>
            </a:p>
          </p:txBody>
        </p:sp>
      </p:grpSp>
      <p:cxnSp>
        <p:nvCxnSpPr>
          <p:cNvPr id="13318" name="_s13329"/>
          <p:cNvCxnSpPr>
            <a:cxnSpLocks noChangeShapeType="1"/>
            <a:stCxn id="29" idx="1"/>
            <a:endCxn id="28" idx="2"/>
          </p:cNvCxnSpPr>
          <p:nvPr/>
        </p:nvCxnSpPr>
        <p:spPr bwMode="auto">
          <a:xfrm rot="10800000">
            <a:off x="5400675" y="5583238"/>
            <a:ext cx="1008063" cy="581025"/>
          </a:xfrm>
          <a:prstGeom prst="bentConnector2">
            <a:avLst/>
          </a:prstGeom>
          <a:noFill/>
          <a:ln w="28575">
            <a:solidFill>
              <a:schemeClr val="tx1"/>
            </a:solidFill>
            <a:miter lim="800000"/>
            <a:headEnd/>
            <a:tailEnd/>
          </a:ln>
        </p:spPr>
      </p:cxnSp>
      <p:cxnSp>
        <p:nvCxnSpPr>
          <p:cNvPr id="13319" name="_s13330"/>
          <p:cNvCxnSpPr>
            <a:cxnSpLocks noChangeShapeType="1"/>
            <a:stCxn id="28" idx="1"/>
            <a:endCxn id="27" idx="2"/>
          </p:cNvCxnSpPr>
          <p:nvPr/>
        </p:nvCxnSpPr>
        <p:spPr bwMode="auto">
          <a:xfrm rot="10800000">
            <a:off x="4664075" y="4854575"/>
            <a:ext cx="349250" cy="487363"/>
          </a:xfrm>
          <a:prstGeom prst="bentConnector2">
            <a:avLst/>
          </a:prstGeom>
          <a:noFill/>
          <a:ln w="28575">
            <a:solidFill>
              <a:schemeClr val="tx1"/>
            </a:solidFill>
            <a:miter lim="800000"/>
            <a:headEnd/>
            <a:tailEnd/>
          </a:ln>
        </p:spPr>
      </p:cxnSp>
      <p:cxnSp>
        <p:nvCxnSpPr>
          <p:cNvPr id="13320" name="_s13331"/>
          <p:cNvCxnSpPr>
            <a:cxnSpLocks noChangeShapeType="1"/>
            <a:stCxn id="27" idx="1"/>
            <a:endCxn id="26" idx="2"/>
          </p:cNvCxnSpPr>
          <p:nvPr/>
        </p:nvCxnSpPr>
        <p:spPr bwMode="auto">
          <a:xfrm rot="10800000">
            <a:off x="3278188" y="4078288"/>
            <a:ext cx="346075" cy="509587"/>
          </a:xfrm>
          <a:prstGeom prst="bentConnector2">
            <a:avLst/>
          </a:prstGeom>
          <a:noFill/>
          <a:ln w="28575">
            <a:solidFill>
              <a:schemeClr val="tx1"/>
            </a:solidFill>
            <a:miter lim="800000"/>
            <a:headEnd/>
            <a:tailEnd/>
          </a:ln>
        </p:spPr>
      </p:cxnSp>
      <p:cxnSp>
        <p:nvCxnSpPr>
          <p:cNvPr id="13321" name="_s13332"/>
          <p:cNvCxnSpPr>
            <a:cxnSpLocks noChangeShapeType="1"/>
            <a:stCxn id="26" idx="0"/>
            <a:endCxn id="25" idx="2"/>
          </p:cNvCxnSpPr>
          <p:nvPr/>
        </p:nvCxnSpPr>
        <p:spPr bwMode="auto">
          <a:xfrm rot="-5400000">
            <a:off x="3158332" y="3420269"/>
            <a:ext cx="242887" cy="3175"/>
          </a:xfrm>
          <a:prstGeom prst="straightConnector1">
            <a:avLst/>
          </a:prstGeom>
          <a:noFill/>
          <a:ln w="28575">
            <a:solidFill>
              <a:schemeClr val="tx1"/>
            </a:solidFill>
            <a:round/>
            <a:headEnd/>
            <a:tailEnd/>
          </a:ln>
        </p:spPr>
      </p:cxnSp>
      <p:cxnSp>
        <p:nvCxnSpPr>
          <p:cNvPr id="13322" name="_s13333"/>
          <p:cNvCxnSpPr>
            <a:cxnSpLocks noChangeShapeType="1"/>
            <a:stCxn id="25" idx="0"/>
            <a:endCxn id="24" idx="2"/>
          </p:cNvCxnSpPr>
          <p:nvPr/>
        </p:nvCxnSpPr>
        <p:spPr bwMode="auto">
          <a:xfrm rot="-5400000">
            <a:off x="3158332" y="2643981"/>
            <a:ext cx="242888" cy="3175"/>
          </a:xfrm>
          <a:prstGeom prst="straightConnector1">
            <a:avLst/>
          </a:prstGeom>
          <a:noFill/>
          <a:ln w="28575">
            <a:solidFill>
              <a:schemeClr val="tx1"/>
            </a:solidFill>
            <a:round/>
            <a:headEnd/>
            <a:tailEnd/>
          </a:ln>
        </p:spPr>
      </p:cxnSp>
      <p:sp>
        <p:nvSpPr>
          <p:cNvPr id="24" name="_s13334"/>
          <p:cNvSpPr>
            <a:spLocks noChangeArrowheads="1"/>
          </p:cNvSpPr>
          <p:nvPr/>
        </p:nvSpPr>
        <p:spPr bwMode="auto">
          <a:xfrm>
            <a:off x="2236788" y="1989138"/>
            <a:ext cx="2078037" cy="534987"/>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4</a:t>
            </a:r>
            <a:r>
              <a:rPr lang="ru-RU" sz="2300" dirty="0"/>
              <a:t> ∙10</a:t>
            </a:r>
            <a:r>
              <a:rPr lang="ru-RU" sz="2300" baseline="30000" dirty="0"/>
              <a:t>-</a:t>
            </a:r>
            <a:r>
              <a:rPr lang="en-US" sz="2300" baseline="30000" dirty="0"/>
              <a:t>2</a:t>
            </a:r>
            <a:r>
              <a:rPr lang="ru-RU" sz="2300" dirty="0"/>
              <a:t>с</a:t>
            </a:r>
          </a:p>
        </p:txBody>
      </p:sp>
      <p:sp>
        <p:nvSpPr>
          <p:cNvPr id="25" name="_s13335"/>
          <p:cNvSpPr>
            <a:spLocks noChangeArrowheads="1"/>
          </p:cNvSpPr>
          <p:nvPr/>
        </p:nvSpPr>
        <p:spPr bwMode="auto">
          <a:xfrm>
            <a:off x="2236788" y="2767013"/>
            <a:ext cx="2078037" cy="531812"/>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25</a:t>
            </a:r>
            <a:r>
              <a:rPr lang="ru-RU" sz="2300" dirty="0"/>
              <a:t> Гц</a:t>
            </a:r>
          </a:p>
        </p:txBody>
      </p:sp>
      <p:sp>
        <p:nvSpPr>
          <p:cNvPr id="26" name="_s13336"/>
          <p:cNvSpPr>
            <a:spLocks noChangeArrowheads="1"/>
          </p:cNvSpPr>
          <p:nvPr/>
        </p:nvSpPr>
        <p:spPr bwMode="auto">
          <a:xfrm>
            <a:off x="2236788" y="3543300"/>
            <a:ext cx="2078037" cy="5349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50</a:t>
            </a:r>
            <a:r>
              <a:rPr lang="el-GR" sz="2300" dirty="0">
                <a:cs typeface="Arial" charset="0"/>
              </a:rPr>
              <a:t>π</a:t>
            </a:r>
            <a:r>
              <a:rPr lang="ru-RU" sz="2300" dirty="0">
                <a:cs typeface="Arial" charset="0"/>
              </a:rPr>
              <a:t> рад/с</a:t>
            </a:r>
            <a:endParaRPr lang="el-GR" sz="2300" dirty="0">
              <a:cs typeface="Arial" charset="0"/>
            </a:endParaRPr>
          </a:p>
        </p:txBody>
      </p:sp>
      <p:sp>
        <p:nvSpPr>
          <p:cNvPr id="27" name="_s13337"/>
          <p:cNvSpPr>
            <a:spLocks noChangeArrowheads="1"/>
          </p:cNvSpPr>
          <p:nvPr/>
        </p:nvSpPr>
        <p:spPr bwMode="auto">
          <a:xfrm>
            <a:off x="3624263" y="4321175"/>
            <a:ext cx="2079625" cy="533400"/>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n-US" sz="2300" dirty="0"/>
              <a:t>0,3 </a:t>
            </a:r>
            <a:r>
              <a:rPr lang="ru-RU" sz="2300" dirty="0"/>
              <a:t>м</a:t>
            </a:r>
          </a:p>
        </p:txBody>
      </p:sp>
      <p:sp>
        <p:nvSpPr>
          <p:cNvPr id="28" name="_s13338"/>
          <p:cNvSpPr>
            <a:spLocks noChangeArrowheads="1"/>
          </p:cNvSpPr>
          <p:nvPr/>
        </p:nvSpPr>
        <p:spPr bwMode="auto">
          <a:xfrm>
            <a:off x="5013325" y="5099050"/>
            <a:ext cx="773113" cy="4841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el-GR" sz="2300" dirty="0"/>
              <a:t>π</a:t>
            </a:r>
            <a:endParaRPr lang="el-GR" sz="2300" dirty="0">
              <a:cs typeface="Arial" charset="0"/>
            </a:endParaRPr>
          </a:p>
        </p:txBody>
      </p:sp>
      <p:sp>
        <p:nvSpPr>
          <p:cNvPr id="29" name="_s13339"/>
          <p:cNvSpPr>
            <a:spLocks noChangeArrowheads="1"/>
          </p:cNvSpPr>
          <p:nvPr/>
        </p:nvSpPr>
        <p:spPr bwMode="auto">
          <a:xfrm>
            <a:off x="6408738" y="5826125"/>
            <a:ext cx="2735262"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a:t>
            </a:r>
            <a:r>
              <a:rPr lang="en-US" sz="2000" dirty="0"/>
              <a:t>0,3</a:t>
            </a:r>
            <a:r>
              <a:rPr lang="ru-RU" sz="2000" dirty="0"/>
              <a:t>со</a:t>
            </a:r>
            <a:r>
              <a:rPr lang="en-US" sz="2000" dirty="0">
                <a:cs typeface="Arial" charset="0"/>
              </a:rPr>
              <a:t>s(50</a:t>
            </a:r>
            <a:r>
              <a:rPr lang="el-GR" sz="2000" dirty="0">
                <a:cs typeface="Arial" charset="0"/>
              </a:rPr>
              <a:t>π</a:t>
            </a:r>
            <a:r>
              <a:rPr lang="en-US" sz="2000" dirty="0">
                <a:cs typeface="Arial" charset="0"/>
              </a:rPr>
              <a:t>t+</a:t>
            </a:r>
            <a:r>
              <a:rPr lang="el-GR" sz="2000" dirty="0">
                <a:cs typeface="Arial" charset="0"/>
              </a:rPr>
              <a:t>π</a:t>
            </a:r>
            <a:r>
              <a:rPr lang="en-US" sz="2000" dirty="0">
                <a:cs typeface="Arial" charset="0"/>
              </a:rPr>
              <a:t>)</a:t>
            </a:r>
            <a:endParaRPr lang="el-GR" sz="2000" dirty="0">
              <a:cs typeface="Arial" charset="0"/>
            </a:endParaRPr>
          </a:p>
        </p:txBody>
      </p:sp>
      <p:graphicFrame>
        <p:nvGraphicFramePr>
          <p:cNvPr id="136195" name="Object 11"/>
          <p:cNvGraphicFramePr>
            <a:graphicFrameLocks noChangeAspect="1"/>
          </p:cNvGraphicFramePr>
          <p:nvPr/>
        </p:nvGraphicFramePr>
        <p:xfrm>
          <a:off x="142875" y="2571750"/>
          <a:ext cx="979488" cy="949325"/>
        </p:xfrm>
        <a:graphic>
          <a:graphicData uri="http://schemas.openxmlformats.org/presentationml/2006/ole">
            <p:oleObj spid="_x0000_s34818" name="Формула" r:id="rId4" imgW="406080" imgH="393480" progId="Equation.3">
              <p:embed/>
            </p:oleObj>
          </a:graphicData>
        </a:graphic>
      </p:graphicFrame>
      <p:graphicFrame>
        <p:nvGraphicFramePr>
          <p:cNvPr id="136196" name="Object 3"/>
          <p:cNvGraphicFramePr>
            <a:graphicFrameLocks noChangeAspect="1"/>
          </p:cNvGraphicFramePr>
          <p:nvPr/>
        </p:nvGraphicFramePr>
        <p:xfrm>
          <a:off x="142875" y="3714750"/>
          <a:ext cx="962025" cy="312738"/>
        </p:xfrm>
        <a:graphic>
          <a:graphicData uri="http://schemas.openxmlformats.org/presentationml/2006/ole">
            <p:oleObj spid="_x0000_s34819" name="Формула" r:id="rId5" imgW="545760" imgH="177480" progId="Equation.3">
              <p:embed/>
            </p:oleObj>
          </a:graphicData>
        </a:graphic>
      </p:graphicFrame>
      <p:cxnSp>
        <p:nvCxnSpPr>
          <p:cNvPr id="36" name="Прямая соединительная линия 35"/>
          <p:cNvCxnSpPr/>
          <p:nvPr/>
        </p:nvCxnSpPr>
        <p:spPr>
          <a:xfrm rot="5400000">
            <a:off x="3571875" y="2571751"/>
            <a:ext cx="300037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3857625" y="2428876"/>
            <a:ext cx="3000375" cy="0"/>
          </a:xfrm>
          <a:prstGeom prst="line">
            <a:avLst/>
          </a:pr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286375" y="3643313"/>
            <a:ext cx="928688" cy="646112"/>
          </a:xfrm>
          <a:prstGeom prst="rect">
            <a:avLst/>
          </a:prstGeom>
          <a:noFill/>
          <a:ln w="9525">
            <a:noFill/>
            <a:miter lim="800000"/>
            <a:headEnd/>
            <a:tailEnd/>
          </a:ln>
        </p:spPr>
        <p:txBody>
          <a:bodyPr>
            <a:spAutoFit/>
          </a:bodyPr>
          <a:lstStyle/>
          <a:p>
            <a:r>
              <a:rPr lang="ru-RU"/>
              <a:t>Т или</a:t>
            </a:r>
          </a:p>
          <a:p>
            <a:r>
              <a:rPr lang="ru-RU">
                <a:sym typeface="Symbol" pitchFamily="18" charset="2"/>
              </a:rPr>
              <a:t>=</a:t>
            </a:r>
            <a:r>
              <a:rPr lang="ru-RU"/>
              <a:t>2</a:t>
            </a:r>
            <a:r>
              <a:rPr lang="el-GR"/>
              <a:t>π</a:t>
            </a:r>
            <a:endParaRPr lang="ru-RU"/>
          </a:p>
        </p:txBody>
      </p:sp>
      <p:sp>
        <p:nvSpPr>
          <p:cNvPr id="33" name="TextBox 32"/>
          <p:cNvSpPr txBox="1">
            <a:spLocks noChangeArrowheads="1"/>
          </p:cNvSpPr>
          <p:nvPr/>
        </p:nvSpPr>
        <p:spPr bwMode="auto">
          <a:xfrm>
            <a:off x="4572000" y="3929063"/>
            <a:ext cx="1000125" cy="369887"/>
          </a:xfrm>
          <a:prstGeom prst="rect">
            <a:avLst/>
          </a:prstGeom>
          <a:noFill/>
          <a:ln w="9525">
            <a:noFill/>
            <a:miter lim="800000"/>
            <a:headEnd/>
            <a:tailEnd/>
          </a:ln>
        </p:spPr>
        <p:txBody>
          <a:bodyPr>
            <a:spAutoFit/>
          </a:bodyPr>
          <a:lstStyle/>
          <a:p>
            <a:r>
              <a:rPr lang="ru-RU">
                <a:sym typeface="Symbol" pitchFamily="18" charset="2"/>
              </a:rPr>
              <a:t>=</a:t>
            </a:r>
            <a:r>
              <a:rPr lang="el-GR">
                <a:sym typeface="Symbol" pitchFamily="18" charset="2"/>
              </a:rPr>
              <a:t>π</a:t>
            </a:r>
            <a:endParaRPr lang="ru-RU" baseline="-25000"/>
          </a:p>
        </p:txBody>
      </p:sp>
      <p:sp>
        <p:nvSpPr>
          <p:cNvPr id="34" name="Полилиния 33"/>
          <p:cNvSpPr/>
          <p:nvPr/>
        </p:nvSpPr>
        <p:spPr>
          <a:xfrm>
            <a:off x="5072063" y="3429000"/>
            <a:ext cx="285750" cy="46038"/>
          </a:xfrm>
          <a:custGeom>
            <a:avLst/>
            <a:gdLst>
              <a:gd name="connsiteX0" fmla="*/ 0 w 556127"/>
              <a:gd name="connsiteY0" fmla="*/ 22726 h 241968"/>
              <a:gd name="connsiteX1" fmla="*/ 264695 w 556127"/>
              <a:gd name="connsiteY1" fmla="*/ 239294 h 241968"/>
              <a:gd name="connsiteX2" fmla="*/ 513348 w 556127"/>
              <a:gd name="connsiteY2" fmla="*/ 38768 h 241968"/>
              <a:gd name="connsiteX3" fmla="*/ 521369 w 556127"/>
              <a:gd name="connsiteY3" fmla="*/ 6683 h 241968"/>
            </a:gdLst>
            <a:ahLst/>
            <a:cxnLst>
              <a:cxn ang="0">
                <a:pos x="connsiteX0" y="connsiteY0"/>
              </a:cxn>
              <a:cxn ang="0">
                <a:pos x="connsiteX1" y="connsiteY1"/>
              </a:cxn>
              <a:cxn ang="0">
                <a:pos x="connsiteX2" y="connsiteY2"/>
              </a:cxn>
              <a:cxn ang="0">
                <a:pos x="connsiteX3" y="connsiteY3"/>
              </a:cxn>
            </a:cxnLst>
            <a:rect l="l" t="t" r="r" b="b"/>
            <a:pathLst>
              <a:path w="556127" h="241968">
                <a:moveTo>
                  <a:pt x="0" y="22726"/>
                </a:moveTo>
                <a:cubicBezTo>
                  <a:pt x="89568" y="129673"/>
                  <a:pt x="179137" y="236620"/>
                  <a:pt x="264695" y="239294"/>
                </a:cubicBezTo>
                <a:cubicBezTo>
                  <a:pt x="350253" y="241968"/>
                  <a:pt x="470569" y="77536"/>
                  <a:pt x="513348" y="38768"/>
                </a:cubicBezTo>
                <a:cubicBezTo>
                  <a:pt x="556127" y="0"/>
                  <a:pt x="538748" y="3341"/>
                  <a:pt x="521369" y="66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35" name="Прямоугольник 34"/>
          <p:cNvSpPr>
            <a:spLocks noChangeArrowheads="1"/>
          </p:cNvSpPr>
          <p:nvPr/>
        </p:nvSpPr>
        <p:spPr bwMode="auto">
          <a:xfrm>
            <a:off x="5000625" y="3143250"/>
            <a:ext cx="409575" cy="369888"/>
          </a:xfrm>
          <a:prstGeom prst="rect">
            <a:avLst/>
          </a:prstGeom>
          <a:noFill/>
          <a:ln w="9525">
            <a:noFill/>
            <a:miter lim="800000"/>
            <a:headEnd/>
            <a:tailEnd/>
          </a:ln>
        </p:spPr>
        <p:txBody>
          <a:bodyPr wrap="none">
            <a:spAutoFit/>
          </a:bodyPr>
          <a:lstStyle/>
          <a:p>
            <a:r>
              <a:rPr lang="ru-RU">
                <a:solidFill>
                  <a:srgbClr val="000000"/>
                </a:solidFill>
                <a:sym typeface="Symbol" pitchFamily="18" charset="2"/>
              </a:rPr>
              <a:t></a:t>
            </a:r>
            <a:r>
              <a:rPr lang="en-US" baseline="-25000">
                <a:solidFill>
                  <a:srgbClr val="000000"/>
                </a:solidFill>
                <a:sym typeface="Symbol" pitchFamily="18" charset="2"/>
              </a:rPr>
              <a:t>0</a:t>
            </a:r>
            <a:endParaRPr lang="ru-RU" baseline="-25000"/>
          </a:p>
        </p:txBody>
      </p:sp>
      <p:pic>
        <p:nvPicPr>
          <p:cNvPr id="34839" name="Рисунок 40" descr="E:\Rabota\МоиДокуменеты\FIZIKA\Колебания\Контроль\1.png"/>
          <p:cNvPicPr>
            <a:picLocks noChangeAspect="1" noChangeArrowheads="1"/>
          </p:cNvPicPr>
          <p:nvPr/>
        </p:nvPicPr>
        <p:blipFill>
          <a:blip r:embed="rId6"/>
          <a:srcRect/>
          <a:stretch>
            <a:fillRect/>
          </a:stretch>
        </p:blipFill>
        <p:spPr bwMode="auto">
          <a:xfrm>
            <a:off x="4214813" y="1071563"/>
            <a:ext cx="5081587" cy="2482850"/>
          </a:xfrm>
          <a:prstGeom prst="rect">
            <a:avLst/>
          </a:prstGeom>
          <a:noFill/>
          <a:ln w="9525">
            <a:noFill/>
            <a:miter lim="800000"/>
            <a:headEnd/>
            <a:tailEnd/>
          </a:ln>
        </p:spPr>
      </p:pic>
      <p:sp>
        <p:nvSpPr>
          <p:cNvPr id="43" name="_s13339"/>
          <p:cNvSpPr>
            <a:spLocks noChangeArrowheads="1"/>
          </p:cNvSpPr>
          <p:nvPr/>
        </p:nvSpPr>
        <p:spPr bwMode="auto">
          <a:xfrm>
            <a:off x="6000750" y="5000625"/>
            <a:ext cx="2735263" cy="674688"/>
          </a:xfrm>
          <a:prstGeom prst="roundRect">
            <a:avLst>
              <a:gd name="adj" fmla="val 16667"/>
            </a:avLst>
          </a:prstGeom>
          <a:solidFill>
            <a:schemeClr val="accent3">
              <a:lumMod val="20000"/>
              <a:lumOff val="80000"/>
            </a:schemeClr>
          </a:solidFill>
          <a:ln w="9525">
            <a:solidFill>
              <a:schemeClr val="tx1"/>
            </a:solidFill>
            <a:round/>
            <a:headEnd/>
            <a:tailEnd/>
          </a:ln>
        </p:spPr>
        <p:txBody>
          <a:bodyPr wrap="none" lIns="0" tIns="0" rIns="0" bIns="0" anchor="ctr"/>
          <a:lstStyle/>
          <a:p>
            <a:pPr>
              <a:defRPr/>
            </a:pPr>
            <a:r>
              <a:rPr lang="ru-RU" sz="2000" dirty="0"/>
              <a:t>Х=</a:t>
            </a:r>
            <a:r>
              <a:rPr lang="en-US" sz="2000" dirty="0"/>
              <a:t>0,3</a:t>
            </a:r>
            <a:r>
              <a:rPr lang="ru-RU" sz="2000" dirty="0"/>
              <a:t>со</a:t>
            </a:r>
            <a:r>
              <a:rPr lang="en-US" sz="2000" dirty="0">
                <a:cs typeface="Arial" charset="0"/>
              </a:rPr>
              <a:t>s(50</a:t>
            </a:r>
            <a:r>
              <a:rPr lang="el-GR" sz="2000" dirty="0">
                <a:cs typeface="Arial" charset="0"/>
              </a:rPr>
              <a:t>π</a:t>
            </a:r>
            <a:r>
              <a:rPr lang="en-US" sz="2000" dirty="0">
                <a:cs typeface="Arial" charset="0"/>
              </a:rPr>
              <a:t>t</a:t>
            </a:r>
            <a:r>
              <a:rPr lang="ru-RU" sz="2000" dirty="0">
                <a:cs typeface="Arial" charset="0"/>
              </a:rPr>
              <a:t>-</a:t>
            </a:r>
            <a:r>
              <a:rPr lang="el-GR" sz="2000" dirty="0">
                <a:cs typeface="Arial" charset="0"/>
              </a:rPr>
              <a:t>π</a:t>
            </a:r>
            <a:r>
              <a:rPr lang="ru-RU" sz="2000" dirty="0">
                <a:cs typeface="Arial" charset="0"/>
              </a:rPr>
              <a:t> +2</a:t>
            </a:r>
            <a:r>
              <a:rPr lang="el-GR" sz="2000" dirty="0">
                <a:cs typeface="Arial" charset="0"/>
              </a:rPr>
              <a:t>π</a:t>
            </a:r>
            <a:r>
              <a:rPr lang="en-US" sz="2000" dirty="0">
                <a:cs typeface="Arial" charset="0"/>
              </a:rPr>
              <a:t>)</a:t>
            </a:r>
            <a:endParaRPr lang="el-GR"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p:cTn id="7" dur="500" fill="hold"/>
                                        <p:tgtEl>
                                          <p:spTgt spid="176132"/>
                                        </p:tgtEl>
                                        <p:attrNameLst>
                                          <p:attrName>ppt_w</p:attrName>
                                        </p:attrNameLst>
                                      </p:cBhvr>
                                      <p:tavLst>
                                        <p:tav tm="0">
                                          <p:val>
                                            <p:fltVal val="0"/>
                                          </p:val>
                                        </p:tav>
                                        <p:tav tm="100000">
                                          <p:val>
                                            <p:strVal val="#ppt_w"/>
                                          </p:val>
                                        </p:tav>
                                      </p:tavLst>
                                    </p:anim>
                                    <p:anim calcmode="lin" valueType="num">
                                      <p:cBhvr>
                                        <p:cTn id="8" dur="500" fill="hold"/>
                                        <p:tgtEl>
                                          <p:spTgt spid="1761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Effect transition="in" filter="wipe(up)">
                                      <p:cBhvr>
                                        <p:cTn id="30" dur="500"/>
                                        <p:tgtEl>
                                          <p:spTgt spid="133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6195"/>
                                        </p:tgtEl>
                                        <p:attrNameLst>
                                          <p:attrName>style.visibility</p:attrName>
                                        </p:attrNameLst>
                                      </p:cBhvr>
                                      <p:to>
                                        <p:strVal val="visible"/>
                                      </p:to>
                                    </p:set>
                                    <p:animEffect transition="in" filter="wipe(left)">
                                      <p:cBhvr>
                                        <p:cTn id="35" dur="500"/>
                                        <p:tgtEl>
                                          <p:spTgt spid="1361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321"/>
                                        </p:tgtEl>
                                        <p:attrNameLst>
                                          <p:attrName>style.visibility</p:attrName>
                                        </p:attrNameLst>
                                      </p:cBhvr>
                                      <p:to>
                                        <p:strVal val="visible"/>
                                      </p:to>
                                    </p:set>
                                    <p:animEffect transition="in" filter="wipe(up)">
                                      <p:cBhvr>
                                        <p:cTn id="45" dur="500"/>
                                        <p:tgtEl>
                                          <p:spTgt spid="133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6196"/>
                                        </p:tgtEl>
                                        <p:attrNameLst>
                                          <p:attrName>style.visibility</p:attrName>
                                        </p:attrNameLst>
                                      </p:cBhvr>
                                      <p:to>
                                        <p:strVal val="visible"/>
                                      </p:to>
                                    </p:set>
                                    <p:animEffect transition="in" filter="wipe(left)">
                                      <p:cBhvr>
                                        <p:cTn id="50" dur="500"/>
                                        <p:tgtEl>
                                          <p:spTgt spid="136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20"/>
                                        </p:tgtEl>
                                        <p:attrNameLst>
                                          <p:attrName>style.visibility</p:attrName>
                                        </p:attrNameLst>
                                      </p:cBhvr>
                                      <p:to>
                                        <p:strVal val="visible"/>
                                      </p:to>
                                    </p:set>
                                    <p:animEffect transition="in" filter="wipe(down)">
                                      <p:cBhvr>
                                        <p:cTn id="60" dur="500"/>
                                        <p:tgtEl>
                                          <p:spTgt spid="133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319"/>
                                        </p:tgtEl>
                                        <p:attrNameLst>
                                          <p:attrName>style.visibility</p:attrName>
                                        </p:attrNameLst>
                                      </p:cBhvr>
                                      <p:to>
                                        <p:strVal val="visible"/>
                                      </p:to>
                                    </p:set>
                                    <p:animEffect transition="in" filter="wipe(up)">
                                      <p:cBhvr>
                                        <p:cTn id="70" dur="500"/>
                                        <p:tgtEl>
                                          <p:spTgt spid="133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up)">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3318"/>
                                        </p:tgtEl>
                                        <p:attrNameLst>
                                          <p:attrName>style.visibility</p:attrName>
                                        </p:attrNameLst>
                                      </p:cBhvr>
                                      <p:to>
                                        <p:strVal val="visible"/>
                                      </p:to>
                                    </p:set>
                                    <p:animEffect transition="in" filter="wipe(up)">
                                      <p:cBhvr>
                                        <p:cTn id="102" dur="500"/>
                                        <p:tgtEl>
                                          <p:spTgt spid="13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4" grpId="0" animBg="1"/>
      <p:bldP spid="25" grpId="0" animBg="1"/>
      <p:bldP spid="26" grpId="0" animBg="1"/>
      <p:bldP spid="27" grpId="0" animBg="1"/>
      <p:bldP spid="28" grpId="0" animBg="1"/>
      <p:bldP spid="29" grpId="0" animBg="1"/>
      <p:bldP spid="39" grpId="0"/>
      <p:bldP spid="33" grpId="0"/>
      <p:bldP spid="35" grpId="0"/>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21429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Колебательный контур</a:t>
            </a:r>
          </a:p>
        </p:txBody>
      </p:sp>
      <p:pic>
        <p:nvPicPr>
          <p:cNvPr id="35845" name="Picture 3" descr="E:\Rabota\МоиДокуменеты\FIZIKA\Колебания\8.png"/>
          <p:cNvPicPr>
            <a:picLocks noChangeAspect="1" noChangeArrowheads="1"/>
          </p:cNvPicPr>
          <p:nvPr/>
        </p:nvPicPr>
        <p:blipFill>
          <a:blip r:embed="rId3"/>
          <a:srcRect/>
          <a:stretch>
            <a:fillRect/>
          </a:stretch>
        </p:blipFill>
        <p:spPr bwMode="auto">
          <a:xfrm>
            <a:off x="1428750" y="4429125"/>
            <a:ext cx="2603500" cy="1614488"/>
          </a:xfrm>
          <a:prstGeom prst="rect">
            <a:avLst/>
          </a:prstGeom>
          <a:noFill/>
          <a:ln w="9525">
            <a:noFill/>
            <a:miter lim="800000"/>
            <a:headEnd/>
            <a:tailEnd/>
          </a:ln>
        </p:spPr>
      </p:pic>
      <p:pic>
        <p:nvPicPr>
          <p:cNvPr id="35846" name="Picture 4" descr="E:\Rabota\МоиДокуменеты\FIZIKA\Колебания\9.png"/>
          <p:cNvPicPr>
            <a:picLocks noChangeAspect="1" noChangeArrowheads="1"/>
          </p:cNvPicPr>
          <p:nvPr/>
        </p:nvPicPr>
        <p:blipFill>
          <a:blip r:embed="rId4"/>
          <a:srcRect/>
          <a:stretch>
            <a:fillRect/>
          </a:stretch>
        </p:blipFill>
        <p:spPr bwMode="auto">
          <a:xfrm>
            <a:off x="4572000" y="4429125"/>
            <a:ext cx="2603500" cy="1614488"/>
          </a:xfrm>
          <a:prstGeom prst="rect">
            <a:avLst/>
          </a:prstGeom>
          <a:noFill/>
          <a:ln w="9525">
            <a:noFill/>
            <a:miter lim="800000"/>
            <a:headEnd/>
            <a:tailEnd/>
          </a:ln>
        </p:spPr>
      </p:pic>
      <p:sp>
        <p:nvSpPr>
          <p:cNvPr id="35847" name="TextBox 4"/>
          <p:cNvSpPr txBox="1">
            <a:spLocks noChangeArrowheads="1"/>
          </p:cNvSpPr>
          <p:nvPr/>
        </p:nvSpPr>
        <p:spPr bwMode="auto">
          <a:xfrm>
            <a:off x="928688" y="1071563"/>
            <a:ext cx="7572375" cy="954087"/>
          </a:xfrm>
          <a:prstGeom prst="rect">
            <a:avLst/>
          </a:prstGeom>
          <a:noFill/>
          <a:ln w="9525">
            <a:noFill/>
            <a:miter lim="800000"/>
            <a:headEnd/>
            <a:tailEnd/>
          </a:ln>
        </p:spPr>
        <p:txBody>
          <a:bodyPr>
            <a:spAutoFit/>
          </a:bodyPr>
          <a:lstStyle/>
          <a:p>
            <a:r>
              <a:rPr lang="ru-RU" sz="2800"/>
              <a:t>-это конденсатор и катушка , присоединенная к обкладкам конденсатора.</a:t>
            </a:r>
          </a:p>
        </p:txBody>
      </p:sp>
      <p:pic>
        <p:nvPicPr>
          <p:cNvPr id="35848" name="Picture 8" descr="&amp;Lcy;&amp;IEcy;&amp;Kcy;&amp;TScy;&amp;Icy;&amp;YAcy; 6"/>
          <p:cNvPicPr>
            <a:picLocks noChangeAspect="1" noChangeArrowheads="1"/>
          </p:cNvPicPr>
          <p:nvPr/>
        </p:nvPicPr>
        <p:blipFill>
          <a:blip r:embed="rId5"/>
          <a:srcRect/>
          <a:stretch>
            <a:fillRect/>
          </a:stretch>
        </p:blipFill>
        <p:spPr bwMode="auto">
          <a:xfrm>
            <a:off x="3357563" y="2071688"/>
            <a:ext cx="2714625" cy="2120900"/>
          </a:xfrm>
          <a:prstGeom prst="rect">
            <a:avLst/>
          </a:prstGeom>
          <a:noFill/>
          <a:ln w="9525">
            <a:noFill/>
            <a:miter lim="800000"/>
            <a:headEnd/>
            <a:tailEnd/>
          </a:ln>
        </p:spPr>
      </p:pic>
      <p:graphicFrame>
        <p:nvGraphicFramePr>
          <p:cNvPr id="35842" name="Object 22"/>
          <p:cNvGraphicFramePr>
            <a:graphicFrameLocks noChangeAspect="1"/>
          </p:cNvGraphicFramePr>
          <p:nvPr/>
        </p:nvGraphicFramePr>
        <p:xfrm>
          <a:off x="6715125" y="2071688"/>
          <a:ext cx="1914525" cy="1179512"/>
        </p:xfrm>
        <a:graphic>
          <a:graphicData uri="http://schemas.openxmlformats.org/presentationml/2006/ole">
            <p:oleObj spid="_x0000_s35842" name="Формула" r:id="rId6" imgW="672840" imgH="419040" progId="Equation.3">
              <p:embed/>
            </p:oleObj>
          </a:graphicData>
        </a:graphic>
      </p:graphicFrame>
      <p:graphicFrame>
        <p:nvGraphicFramePr>
          <p:cNvPr id="35843" name="Object 3"/>
          <p:cNvGraphicFramePr>
            <a:graphicFrameLocks noChangeAspect="1"/>
          </p:cNvGraphicFramePr>
          <p:nvPr/>
        </p:nvGraphicFramePr>
        <p:xfrm>
          <a:off x="6286500" y="3214688"/>
          <a:ext cx="2690813" cy="1071562"/>
        </p:xfrm>
        <a:graphic>
          <a:graphicData uri="http://schemas.openxmlformats.org/presentationml/2006/ole">
            <p:oleObj spid="_x0000_s35843" name="Формула" r:id="rId7" imgW="1041120" imgH="419040" progId="Equation.3">
              <p:embed/>
            </p:oleObj>
          </a:graphicData>
        </a:graphic>
      </p:graphicFrame>
      <p:sp>
        <p:nvSpPr>
          <p:cNvPr id="9" name="Овал 8"/>
          <p:cNvSpPr/>
          <p:nvPr/>
        </p:nvSpPr>
        <p:spPr>
          <a:xfrm>
            <a:off x="8286750" y="3286125"/>
            <a:ext cx="714375" cy="1071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descr="http://fizmat.by/pic/PHYS/page450/im1.gif"/>
          <p:cNvPicPr>
            <a:picLocks noChangeAspect="1" noChangeArrowheads="1" noCrop="1"/>
          </p:cNvPicPr>
          <p:nvPr/>
        </p:nvPicPr>
        <p:blipFill>
          <a:blip r:embed="rId2"/>
          <a:srcRect/>
          <a:stretch>
            <a:fillRect/>
          </a:stretch>
        </p:blipFill>
        <p:spPr bwMode="auto">
          <a:xfrm>
            <a:off x="1643063" y="714375"/>
            <a:ext cx="5075237"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38" y="357188"/>
          <a:ext cx="8929687" cy="6403975"/>
        </p:xfrm>
        <a:graphic>
          <a:graphicData uri="http://schemas.openxmlformats.org/drawingml/2006/table">
            <a:tbl>
              <a:tblPr firstRow="1" bandRow="1">
                <a:tableStyleId>{5940675A-B579-460E-94D1-54222C63F5DA}</a:tableStyleId>
              </a:tblPr>
              <a:tblGrid>
                <a:gridCol w="1785950"/>
                <a:gridCol w="1785950"/>
                <a:gridCol w="1785950"/>
                <a:gridCol w="1785950"/>
                <a:gridCol w="1785950"/>
              </a:tblGrid>
              <a:tr h="71438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tr>
              <a:tr h="198784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r>
              <a:tr h="1012556">
                <a:tc>
                  <a:txBody>
                    <a:bodyPr/>
                    <a:lstStyle/>
                    <a:p>
                      <a:endParaRPr lang="en-US" sz="2000" i="1"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q=</a:t>
                      </a:r>
                      <a:r>
                        <a:rPr lang="en-US" sz="2000" i="1" dirty="0" err="1" smtClean="0">
                          <a:latin typeface="Times New Roman" pitchFamily="18" charset="0"/>
                          <a:cs typeface="Times New Roman" pitchFamily="18" charset="0"/>
                        </a:rPr>
                        <a:t>q</a:t>
                      </a:r>
                      <a:r>
                        <a:rPr lang="en-US" sz="2000" i="1" baseline="-25000" dirty="0" err="1" smtClean="0">
                          <a:latin typeface="Times New Roman" pitchFamily="18" charset="0"/>
                          <a:cs typeface="Times New Roman" pitchFamily="18" charset="0"/>
                        </a:rPr>
                        <a:t>m</a:t>
                      </a:r>
                      <a:endParaRPr lang="en-US" sz="2000" i="1" baseline="-25000" dirty="0" smtClean="0">
                        <a:latin typeface="Times New Roman" pitchFamily="18" charset="0"/>
                        <a:cs typeface="Times New Roman" pitchFamily="18" charset="0"/>
                      </a:endParaRPr>
                    </a:p>
                    <a:p>
                      <a:r>
                        <a:rPr lang="en-US" sz="2000" i="1" baseline="0" dirty="0" err="1" smtClean="0">
                          <a:latin typeface="Times New Roman" pitchFamily="18" charset="0"/>
                          <a:cs typeface="Times New Roman" pitchFamily="18" charset="0"/>
                        </a:rPr>
                        <a:t>i</a:t>
                      </a:r>
                      <a:r>
                        <a:rPr lang="en-US" sz="2000" i="1" baseline="0" dirty="0" smtClean="0">
                          <a:latin typeface="Times New Roman" pitchFamily="18" charset="0"/>
                          <a:cs typeface="Times New Roman" pitchFamily="18" charset="0"/>
                        </a:rPr>
                        <a:t>=0</a:t>
                      </a:r>
                      <a:endParaRPr lang="ru-RU" sz="2000" i="1" baseline="0" dirty="0">
                        <a:latin typeface="Times New Roman" pitchFamily="18" charset="0"/>
                        <a:cs typeface="Times New Roman" pitchFamily="18" charset="0"/>
                      </a:endParaRPr>
                    </a:p>
                  </a:txBody>
                  <a:tcPr/>
                </a:tc>
                <a:tc>
                  <a:txBody>
                    <a:bodyPr/>
                    <a:lstStyle/>
                    <a:p>
                      <a:endParaRPr lang="en-US" sz="1800" i="1" dirty="0" smtClean="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q=0</a:t>
                      </a:r>
                      <a:endParaRPr lang="en-US" sz="1800" i="1" baseline="-25000" dirty="0" smtClean="0">
                        <a:latin typeface="Times New Roman" pitchFamily="18" charset="0"/>
                        <a:cs typeface="Times New Roman" pitchFamily="18" charset="0"/>
                      </a:endParaRPr>
                    </a:p>
                    <a:p>
                      <a:r>
                        <a:rPr lang="en-US" sz="1800" i="1" baseline="0" dirty="0" err="1" smtClean="0">
                          <a:latin typeface="Times New Roman" pitchFamily="18" charset="0"/>
                          <a:cs typeface="Times New Roman" pitchFamily="18" charset="0"/>
                        </a:rPr>
                        <a:t>i</a:t>
                      </a:r>
                      <a:r>
                        <a:rPr lang="en-US" sz="1800" i="1" baseline="0" dirty="0" smtClean="0">
                          <a:latin typeface="Times New Roman" pitchFamily="18" charset="0"/>
                          <a:cs typeface="Times New Roman" pitchFamily="18" charset="0"/>
                        </a:rPr>
                        <a:t>=</a:t>
                      </a:r>
                      <a:r>
                        <a:rPr lang="en-US" sz="1800" i="1" dirty="0" err="1" smtClean="0">
                          <a:latin typeface="Times New Roman" pitchFamily="18" charset="0"/>
                          <a:cs typeface="Times New Roman" pitchFamily="18" charset="0"/>
                        </a:rPr>
                        <a:t>I</a:t>
                      </a:r>
                      <a:r>
                        <a:rPr lang="en-US" sz="1800" i="1" baseline="-25000" dirty="0" err="1" smtClean="0">
                          <a:latin typeface="Times New Roman" pitchFamily="18" charset="0"/>
                          <a:cs typeface="Times New Roman" pitchFamily="18" charset="0"/>
                        </a:rPr>
                        <a:t>m</a:t>
                      </a:r>
                      <a:endParaRPr lang="ru-RU" sz="1800" i="1" baseline="0" dirty="0" smtClean="0">
                        <a:latin typeface="Times New Roman" pitchFamily="18" charset="0"/>
                        <a:cs typeface="Times New Roman" pitchFamily="18" charset="0"/>
                      </a:endParaRPr>
                    </a:p>
                    <a:p>
                      <a:endParaRPr lang="ru-RU" dirty="0"/>
                    </a:p>
                  </a:txBody>
                  <a:tcPr/>
                </a:tc>
                <a:tc>
                  <a:txBody>
                    <a:bodyPr/>
                    <a:lstStyle/>
                    <a:p>
                      <a:endParaRPr lang="en-US" sz="1800" i="1" dirty="0" smtClean="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q=-</a:t>
                      </a:r>
                      <a:r>
                        <a:rPr lang="en-US" sz="1800" i="1" dirty="0" err="1" smtClean="0">
                          <a:latin typeface="Times New Roman" pitchFamily="18" charset="0"/>
                          <a:cs typeface="Times New Roman" pitchFamily="18" charset="0"/>
                        </a:rPr>
                        <a:t>q</a:t>
                      </a:r>
                      <a:r>
                        <a:rPr lang="en-US" sz="1800" i="1" baseline="-25000" dirty="0" err="1" smtClean="0">
                          <a:latin typeface="Times New Roman" pitchFamily="18" charset="0"/>
                          <a:cs typeface="Times New Roman" pitchFamily="18" charset="0"/>
                        </a:rPr>
                        <a:t>m</a:t>
                      </a:r>
                      <a:endParaRPr lang="en-US" sz="1800" i="1" baseline="-25000" dirty="0" smtClean="0">
                        <a:latin typeface="Times New Roman" pitchFamily="18" charset="0"/>
                        <a:cs typeface="Times New Roman" pitchFamily="18" charset="0"/>
                      </a:endParaRPr>
                    </a:p>
                    <a:p>
                      <a:r>
                        <a:rPr lang="en-US" sz="1800" i="1" baseline="0" dirty="0" err="1" smtClean="0">
                          <a:latin typeface="Times New Roman" pitchFamily="18" charset="0"/>
                          <a:cs typeface="Times New Roman" pitchFamily="18" charset="0"/>
                        </a:rPr>
                        <a:t>i</a:t>
                      </a:r>
                      <a:r>
                        <a:rPr lang="en-US" sz="1800" i="1" baseline="0" dirty="0" smtClean="0">
                          <a:latin typeface="Times New Roman" pitchFamily="18" charset="0"/>
                          <a:cs typeface="Times New Roman" pitchFamily="18" charset="0"/>
                        </a:rPr>
                        <a:t>=0</a:t>
                      </a:r>
                      <a:endParaRPr lang="ru-RU" sz="1800" i="1" baseline="0" dirty="0" smtClean="0">
                        <a:latin typeface="Times New Roman" pitchFamily="18" charset="0"/>
                        <a:cs typeface="Times New Roman" pitchFamily="18" charset="0"/>
                      </a:endParaRPr>
                    </a:p>
                    <a:p>
                      <a:endParaRPr lang="ru-RU" dirty="0"/>
                    </a:p>
                  </a:txBody>
                  <a:tcPr/>
                </a:tc>
                <a:tc>
                  <a:txBody>
                    <a:bodyPr/>
                    <a:lstStyle/>
                    <a:p>
                      <a:endParaRPr lang="ru-RU" dirty="0" smtClean="0"/>
                    </a:p>
                    <a:p>
                      <a:r>
                        <a:rPr lang="en-US" sz="1800" i="1" dirty="0" smtClean="0">
                          <a:latin typeface="Times New Roman" pitchFamily="18" charset="0"/>
                          <a:cs typeface="Times New Roman" pitchFamily="18" charset="0"/>
                        </a:rPr>
                        <a:t>q=0</a:t>
                      </a:r>
                      <a:endParaRPr lang="en-US" sz="1800" i="1" baseline="-25000" dirty="0" smtClean="0">
                        <a:latin typeface="Times New Roman" pitchFamily="18" charset="0"/>
                        <a:cs typeface="Times New Roman" pitchFamily="18" charset="0"/>
                      </a:endParaRPr>
                    </a:p>
                    <a:p>
                      <a:r>
                        <a:rPr lang="en-US" sz="1800" i="1" baseline="0" dirty="0" err="1" smtClean="0">
                          <a:latin typeface="Times New Roman" pitchFamily="18" charset="0"/>
                          <a:cs typeface="Times New Roman" pitchFamily="18" charset="0"/>
                        </a:rPr>
                        <a:t>i</a:t>
                      </a:r>
                      <a:r>
                        <a:rPr lang="en-US" sz="1800" i="1" baseline="0" dirty="0" smtClean="0">
                          <a:latin typeface="Times New Roman" pitchFamily="18" charset="0"/>
                          <a:cs typeface="Times New Roman" pitchFamily="18" charset="0"/>
                        </a:rPr>
                        <a:t>=</a:t>
                      </a:r>
                      <a:r>
                        <a:rPr lang="ru-RU" sz="1800" i="1" baseline="0" dirty="0" smtClean="0">
                          <a:latin typeface="Times New Roman" pitchFamily="18" charset="0"/>
                          <a:cs typeface="Times New Roman" pitchFamily="18" charset="0"/>
                        </a:rPr>
                        <a:t>-</a:t>
                      </a:r>
                      <a:r>
                        <a:rPr lang="en-US" sz="1800" i="1" dirty="0" err="1" smtClean="0">
                          <a:latin typeface="Times New Roman" pitchFamily="18" charset="0"/>
                          <a:cs typeface="Times New Roman" pitchFamily="18" charset="0"/>
                        </a:rPr>
                        <a:t>I</a:t>
                      </a:r>
                      <a:r>
                        <a:rPr lang="en-US" sz="1800" i="1" baseline="-25000" dirty="0" err="1" smtClean="0">
                          <a:latin typeface="Times New Roman" pitchFamily="18" charset="0"/>
                          <a:cs typeface="Times New Roman" pitchFamily="18" charset="0"/>
                        </a:rPr>
                        <a:t>m</a:t>
                      </a:r>
                      <a:endParaRPr lang="ru-RU" dirty="0" smtClean="0"/>
                    </a:p>
                    <a:p>
                      <a:endParaRPr lang="ru-RU" dirty="0"/>
                    </a:p>
                  </a:txBody>
                  <a:tcPr/>
                </a:tc>
                <a:tc>
                  <a:txBody>
                    <a:bodyPr/>
                    <a:lstStyle/>
                    <a:p>
                      <a:endParaRPr lang="ru-RU" dirty="0" smtClean="0"/>
                    </a:p>
                    <a:p>
                      <a:r>
                        <a:rPr lang="en-US" sz="1800" i="1" dirty="0" smtClean="0">
                          <a:latin typeface="Times New Roman" pitchFamily="18" charset="0"/>
                          <a:cs typeface="Times New Roman" pitchFamily="18" charset="0"/>
                        </a:rPr>
                        <a:t>q=</a:t>
                      </a:r>
                      <a:r>
                        <a:rPr lang="en-US" sz="1800" i="1" dirty="0" err="1" smtClean="0">
                          <a:latin typeface="Times New Roman" pitchFamily="18" charset="0"/>
                          <a:cs typeface="Times New Roman" pitchFamily="18" charset="0"/>
                        </a:rPr>
                        <a:t>q</a:t>
                      </a:r>
                      <a:r>
                        <a:rPr lang="en-US" sz="1800" i="1" baseline="-25000" dirty="0" err="1" smtClean="0">
                          <a:latin typeface="Times New Roman" pitchFamily="18" charset="0"/>
                          <a:cs typeface="Times New Roman" pitchFamily="18" charset="0"/>
                        </a:rPr>
                        <a:t>m</a:t>
                      </a:r>
                      <a:endParaRPr lang="en-US" sz="1800" i="1" baseline="-25000" dirty="0" smtClean="0">
                        <a:latin typeface="Times New Roman" pitchFamily="18" charset="0"/>
                        <a:cs typeface="Times New Roman" pitchFamily="18" charset="0"/>
                      </a:endParaRPr>
                    </a:p>
                    <a:p>
                      <a:r>
                        <a:rPr lang="en-US" sz="1800" i="1" baseline="0" dirty="0" err="1" smtClean="0">
                          <a:latin typeface="Times New Roman" pitchFamily="18" charset="0"/>
                          <a:cs typeface="Times New Roman" pitchFamily="18" charset="0"/>
                        </a:rPr>
                        <a:t>i</a:t>
                      </a:r>
                      <a:r>
                        <a:rPr lang="en-US" sz="1800" i="1" baseline="0" dirty="0" smtClean="0">
                          <a:latin typeface="Times New Roman" pitchFamily="18" charset="0"/>
                          <a:cs typeface="Times New Roman" pitchFamily="18" charset="0"/>
                        </a:rPr>
                        <a:t>=0</a:t>
                      </a:r>
                      <a:endParaRPr lang="ru-RU" sz="1800" i="1" baseline="0" dirty="0" smtClean="0">
                        <a:latin typeface="Times New Roman" pitchFamily="18" charset="0"/>
                        <a:cs typeface="Times New Roman" pitchFamily="18" charset="0"/>
                      </a:endParaRPr>
                    </a:p>
                    <a:p>
                      <a:endParaRPr lang="ru-RU" dirty="0"/>
                    </a:p>
                  </a:txBody>
                  <a:tcPr/>
                </a:tc>
              </a:tr>
              <a:tr h="928694">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158406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36925" name="Рисунок 3" descr="10.png"/>
          <p:cNvPicPr>
            <a:picLocks noChangeAspect="1"/>
          </p:cNvPicPr>
          <p:nvPr/>
        </p:nvPicPr>
        <p:blipFill>
          <a:blip r:embed="rId4"/>
          <a:srcRect/>
          <a:stretch>
            <a:fillRect/>
          </a:stretch>
        </p:blipFill>
        <p:spPr bwMode="auto">
          <a:xfrm>
            <a:off x="7215188" y="1214438"/>
            <a:ext cx="1641475" cy="1571625"/>
          </a:xfrm>
          <a:prstGeom prst="rect">
            <a:avLst/>
          </a:prstGeom>
          <a:noFill/>
          <a:ln w="9525">
            <a:noFill/>
            <a:miter lim="800000"/>
            <a:headEnd/>
            <a:tailEnd/>
          </a:ln>
        </p:spPr>
      </p:pic>
      <p:pic>
        <p:nvPicPr>
          <p:cNvPr id="36926" name="Рисунок 4" descr="11.png"/>
          <p:cNvPicPr>
            <a:picLocks noChangeAspect="1"/>
          </p:cNvPicPr>
          <p:nvPr/>
        </p:nvPicPr>
        <p:blipFill>
          <a:blip r:embed="rId5"/>
          <a:srcRect/>
          <a:stretch>
            <a:fillRect/>
          </a:stretch>
        </p:blipFill>
        <p:spPr bwMode="auto">
          <a:xfrm>
            <a:off x="1857375" y="1214438"/>
            <a:ext cx="1643063" cy="1573212"/>
          </a:xfrm>
          <a:prstGeom prst="rect">
            <a:avLst/>
          </a:prstGeom>
          <a:noFill/>
          <a:ln w="9525">
            <a:noFill/>
            <a:miter lim="800000"/>
            <a:headEnd/>
            <a:tailEnd/>
          </a:ln>
        </p:spPr>
      </p:pic>
      <p:pic>
        <p:nvPicPr>
          <p:cNvPr id="36927" name="Рисунок 5" descr="12.png"/>
          <p:cNvPicPr>
            <a:picLocks noChangeAspect="1"/>
          </p:cNvPicPr>
          <p:nvPr/>
        </p:nvPicPr>
        <p:blipFill>
          <a:blip r:embed="rId6"/>
          <a:srcRect/>
          <a:stretch>
            <a:fillRect/>
          </a:stretch>
        </p:blipFill>
        <p:spPr bwMode="auto">
          <a:xfrm>
            <a:off x="3643313" y="1214438"/>
            <a:ext cx="1643062" cy="1573212"/>
          </a:xfrm>
          <a:prstGeom prst="rect">
            <a:avLst/>
          </a:prstGeom>
          <a:noFill/>
          <a:ln w="9525">
            <a:noFill/>
            <a:miter lim="800000"/>
            <a:headEnd/>
            <a:tailEnd/>
          </a:ln>
        </p:spPr>
      </p:pic>
      <p:pic>
        <p:nvPicPr>
          <p:cNvPr id="36928" name="Рисунок 6" descr="13.png"/>
          <p:cNvPicPr>
            <a:picLocks noChangeAspect="1"/>
          </p:cNvPicPr>
          <p:nvPr/>
        </p:nvPicPr>
        <p:blipFill>
          <a:blip r:embed="rId7"/>
          <a:srcRect/>
          <a:stretch>
            <a:fillRect/>
          </a:stretch>
        </p:blipFill>
        <p:spPr bwMode="auto">
          <a:xfrm>
            <a:off x="5435600" y="1214438"/>
            <a:ext cx="1641475" cy="1571625"/>
          </a:xfrm>
          <a:prstGeom prst="rect">
            <a:avLst/>
          </a:prstGeom>
          <a:noFill/>
          <a:ln w="9525">
            <a:noFill/>
            <a:miter lim="800000"/>
            <a:headEnd/>
            <a:tailEnd/>
          </a:ln>
        </p:spPr>
      </p:pic>
      <p:pic>
        <p:nvPicPr>
          <p:cNvPr id="36929" name="Рисунок 7" descr="14.png"/>
          <p:cNvPicPr>
            <a:picLocks noChangeAspect="1"/>
          </p:cNvPicPr>
          <p:nvPr/>
        </p:nvPicPr>
        <p:blipFill>
          <a:blip r:embed="rId4"/>
          <a:srcRect/>
          <a:stretch>
            <a:fillRect/>
          </a:stretch>
        </p:blipFill>
        <p:spPr bwMode="auto">
          <a:xfrm>
            <a:off x="71438" y="1214438"/>
            <a:ext cx="1641475" cy="1571625"/>
          </a:xfrm>
          <a:prstGeom prst="rect">
            <a:avLst/>
          </a:prstGeom>
          <a:noFill/>
          <a:ln w="9525">
            <a:noFill/>
            <a:miter lim="800000"/>
            <a:headEnd/>
            <a:tailEnd/>
          </a:ln>
        </p:spPr>
      </p:pic>
      <p:graphicFrame>
        <p:nvGraphicFramePr>
          <p:cNvPr id="36866" name="Object 4"/>
          <p:cNvGraphicFramePr>
            <a:graphicFrameLocks noChangeAspect="1"/>
          </p:cNvGraphicFramePr>
          <p:nvPr/>
        </p:nvGraphicFramePr>
        <p:xfrm>
          <a:off x="428625" y="500063"/>
          <a:ext cx="765175" cy="428625"/>
        </p:xfrm>
        <a:graphic>
          <a:graphicData uri="http://schemas.openxmlformats.org/presentationml/2006/ole">
            <p:oleObj spid="_x0000_s36866" name="Формула" r:id="rId8" imgW="317160" imgH="177480" progId="Equation.3">
              <p:embed/>
            </p:oleObj>
          </a:graphicData>
        </a:graphic>
      </p:graphicFrame>
      <p:graphicFrame>
        <p:nvGraphicFramePr>
          <p:cNvPr id="36867" name="Object 3"/>
          <p:cNvGraphicFramePr>
            <a:graphicFrameLocks noChangeAspect="1"/>
          </p:cNvGraphicFramePr>
          <p:nvPr/>
        </p:nvGraphicFramePr>
        <p:xfrm>
          <a:off x="7685088" y="500063"/>
          <a:ext cx="827087" cy="428625"/>
        </p:xfrm>
        <a:graphic>
          <a:graphicData uri="http://schemas.openxmlformats.org/presentationml/2006/ole">
            <p:oleObj spid="_x0000_s36867" name="Формула" r:id="rId9" imgW="342720" imgH="177480" progId="Equation.3">
              <p:embed/>
            </p:oleObj>
          </a:graphicData>
        </a:graphic>
      </p:graphicFrame>
      <p:graphicFrame>
        <p:nvGraphicFramePr>
          <p:cNvPr id="36868" name="Object 8"/>
          <p:cNvGraphicFramePr>
            <a:graphicFrameLocks noChangeAspect="1"/>
          </p:cNvGraphicFramePr>
          <p:nvPr/>
        </p:nvGraphicFramePr>
        <p:xfrm>
          <a:off x="2286000" y="357188"/>
          <a:ext cx="788988" cy="714375"/>
        </p:xfrm>
        <a:graphic>
          <a:graphicData uri="http://schemas.openxmlformats.org/presentationml/2006/ole">
            <p:oleObj spid="_x0000_s36868" name="Формула" r:id="rId10" imgW="368280" imgH="393480" progId="Equation.3">
              <p:embed/>
            </p:oleObj>
          </a:graphicData>
        </a:graphic>
      </p:graphicFrame>
      <p:graphicFrame>
        <p:nvGraphicFramePr>
          <p:cNvPr id="36869" name="Object 10"/>
          <p:cNvGraphicFramePr>
            <a:graphicFrameLocks noChangeAspect="1"/>
          </p:cNvGraphicFramePr>
          <p:nvPr/>
        </p:nvGraphicFramePr>
        <p:xfrm>
          <a:off x="4071938" y="357188"/>
          <a:ext cx="788987" cy="714375"/>
        </p:xfrm>
        <a:graphic>
          <a:graphicData uri="http://schemas.openxmlformats.org/presentationml/2006/ole">
            <p:oleObj spid="_x0000_s36869" name="Формула" r:id="rId11" imgW="368280" imgH="393480" progId="Equation.3">
              <p:embed/>
            </p:oleObj>
          </a:graphicData>
        </a:graphic>
      </p:graphicFrame>
      <p:graphicFrame>
        <p:nvGraphicFramePr>
          <p:cNvPr id="36870" name="Object 11"/>
          <p:cNvGraphicFramePr>
            <a:graphicFrameLocks noChangeAspect="1"/>
          </p:cNvGraphicFramePr>
          <p:nvPr/>
        </p:nvGraphicFramePr>
        <p:xfrm>
          <a:off x="5786438" y="357188"/>
          <a:ext cx="925512" cy="714375"/>
        </p:xfrm>
        <a:graphic>
          <a:graphicData uri="http://schemas.openxmlformats.org/presentationml/2006/ole">
            <p:oleObj spid="_x0000_s36870" name="Формула" r:id="rId12" imgW="431640" imgH="393480" progId="Equation.3">
              <p:embed/>
            </p:oleObj>
          </a:graphicData>
        </a:graphic>
      </p:graphicFrame>
      <p:sp>
        <p:nvSpPr>
          <p:cNvPr id="36930" name="TextBox 16"/>
          <p:cNvSpPr txBox="1">
            <a:spLocks noChangeArrowheads="1"/>
          </p:cNvSpPr>
          <p:nvPr/>
        </p:nvSpPr>
        <p:spPr bwMode="auto">
          <a:xfrm>
            <a:off x="214313" y="3071813"/>
            <a:ext cx="8215312" cy="369887"/>
          </a:xfrm>
          <a:prstGeom prst="rect">
            <a:avLst/>
          </a:prstGeom>
          <a:noFill/>
          <a:ln w="9525">
            <a:noFill/>
            <a:miter lim="800000"/>
            <a:headEnd/>
            <a:tailEnd/>
          </a:ln>
        </p:spPr>
        <p:txBody>
          <a:bodyPr>
            <a:spAutoFit/>
          </a:bodyPr>
          <a:lstStyle/>
          <a:p>
            <a:r>
              <a:rPr lang="ru-RU"/>
              <a:t>значения по вертикальной оси в зависимости от времени</a:t>
            </a:r>
          </a:p>
        </p:txBody>
      </p:sp>
      <p:graphicFrame>
        <p:nvGraphicFramePr>
          <p:cNvPr id="36871" name="Object 22"/>
          <p:cNvGraphicFramePr>
            <a:graphicFrameLocks noChangeAspect="1"/>
          </p:cNvGraphicFramePr>
          <p:nvPr/>
        </p:nvGraphicFramePr>
        <p:xfrm>
          <a:off x="1928813" y="4643438"/>
          <a:ext cx="1435100" cy="527050"/>
        </p:xfrm>
        <a:graphic>
          <a:graphicData uri="http://schemas.openxmlformats.org/presentationml/2006/ole">
            <p:oleObj spid="_x0000_s36871" name="Формула" r:id="rId13" imgW="1130040" imgH="419040" progId="Equation.3">
              <p:embed/>
            </p:oleObj>
          </a:graphicData>
        </a:graphic>
      </p:graphicFrame>
      <p:graphicFrame>
        <p:nvGraphicFramePr>
          <p:cNvPr id="36872" name="Object 8"/>
          <p:cNvGraphicFramePr>
            <a:graphicFrameLocks noChangeAspect="1"/>
          </p:cNvGraphicFramePr>
          <p:nvPr/>
        </p:nvGraphicFramePr>
        <p:xfrm>
          <a:off x="2355850" y="4333875"/>
          <a:ext cx="581025" cy="287338"/>
        </p:xfrm>
        <a:graphic>
          <a:graphicData uri="http://schemas.openxmlformats.org/presentationml/2006/ole">
            <p:oleObj spid="_x0000_s36872" name="Формула" r:id="rId14" imgW="457200" imgH="228600" progId="Equation.3">
              <p:embed/>
            </p:oleObj>
          </a:graphicData>
        </a:graphic>
      </p:graphicFrame>
      <p:graphicFrame>
        <p:nvGraphicFramePr>
          <p:cNvPr id="36873" name="Object 14"/>
          <p:cNvGraphicFramePr>
            <a:graphicFrameLocks noChangeAspect="1"/>
          </p:cNvGraphicFramePr>
          <p:nvPr/>
        </p:nvGraphicFramePr>
        <p:xfrm>
          <a:off x="214313" y="4214813"/>
          <a:ext cx="1484312" cy="571500"/>
        </p:xfrm>
        <a:graphic>
          <a:graphicData uri="http://schemas.openxmlformats.org/presentationml/2006/ole">
            <p:oleObj spid="_x0000_s36873" name="Формула" r:id="rId15" imgW="1091880" imgH="419040" progId="Equation.3">
              <p:embed/>
            </p:oleObj>
          </a:graphicData>
        </a:graphic>
      </p:graphicFrame>
      <p:graphicFrame>
        <p:nvGraphicFramePr>
          <p:cNvPr id="36874" name="Object 15"/>
          <p:cNvGraphicFramePr>
            <a:graphicFrameLocks noChangeAspect="1"/>
          </p:cNvGraphicFramePr>
          <p:nvPr/>
        </p:nvGraphicFramePr>
        <p:xfrm>
          <a:off x="142875" y="4857750"/>
          <a:ext cx="581025" cy="287338"/>
        </p:xfrm>
        <a:graphic>
          <a:graphicData uri="http://schemas.openxmlformats.org/presentationml/2006/ole">
            <p:oleObj spid="_x0000_s36874" name="Формула" r:id="rId16" imgW="457200" imgH="228600" progId="Equation.3">
              <p:embed/>
            </p:oleObj>
          </a:graphicData>
        </a:graphic>
      </p:graphicFrame>
      <p:graphicFrame>
        <p:nvGraphicFramePr>
          <p:cNvPr id="36875" name="Object 16"/>
          <p:cNvGraphicFramePr>
            <a:graphicFrameLocks noChangeAspect="1"/>
          </p:cNvGraphicFramePr>
          <p:nvPr/>
        </p:nvGraphicFramePr>
        <p:xfrm>
          <a:off x="3714750" y="4214813"/>
          <a:ext cx="1484313" cy="571500"/>
        </p:xfrm>
        <a:graphic>
          <a:graphicData uri="http://schemas.openxmlformats.org/presentationml/2006/ole">
            <p:oleObj spid="_x0000_s36875" name="Формула" r:id="rId17" imgW="1091880" imgH="419040" progId="Equation.3">
              <p:embed/>
            </p:oleObj>
          </a:graphicData>
        </a:graphic>
      </p:graphicFrame>
      <p:graphicFrame>
        <p:nvGraphicFramePr>
          <p:cNvPr id="36876" name="Object 17"/>
          <p:cNvGraphicFramePr>
            <a:graphicFrameLocks noChangeAspect="1"/>
          </p:cNvGraphicFramePr>
          <p:nvPr/>
        </p:nvGraphicFramePr>
        <p:xfrm>
          <a:off x="3786188" y="4857750"/>
          <a:ext cx="581025" cy="287338"/>
        </p:xfrm>
        <a:graphic>
          <a:graphicData uri="http://schemas.openxmlformats.org/presentationml/2006/ole">
            <p:oleObj spid="_x0000_s36876" name="Формула" r:id="rId18" imgW="457200" imgH="228600" progId="Equation.3">
              <p:embed/>
            </p:oleObj>
          </a:graphicData>
        </a:graphic>
      </p:graphicFrame>
      <p:sp>
        <p:nvSpPr>
          <p:cNvPr id="36931" name="TextBox 32"/>
          <p:cNvSpPr txBox="1">
            <a:spLocks noChangeArrowheads="1"/>
          </p:cNvSpPr>
          <p:nvPr/>
        </p:nvSpPr>
        <p:spPr bwMode="auto">
          <a:xfrm>
            <a:off x="4071938" y="4714875"/>
            <a:ext cx="3000375" cy="369888"/>
          </a:xfrm>
          <a:prstGeom prst="rect">
            <a:avLst/>
          </a:prstGeom>
          <a:noFill/>
          <a:ln w="9525">
            <a:noFill/>
            <a:miter lim="800000"/>
            <a:headEnd/>
            <a:tailEnd/>
          </a:ln>
        </p:spPr>
        <p:txBody>
          <a:bodyPr>
            <a:spAutoFit/>
          </a:bodyPr>
          <a:lstStyle/>
          <a:p>
            <a:r>
              <a:rPr lang="ru-RU"/>
              <a:t>повтор цикла</a:t>
            </a:r>
          </a:p>
        </p:txBody>
      </p:sp>
      <p:pic>
        <p:nvPicPr>
          <p:cNvPr id="36932" name="Picture 16"/>
          <p:cNvPicPr>
            <a:picLocks noChangeAspect="1" noChangeArrowheads="1"/>
          </p:cNvPicPr>
          <p:nvPr/>
        </p:nvPicPr>
        <p:blipFill>
          <a:blip r:embed="rId19"/>
          <a:srcRect l="15625" t="33884" r="60600" b="45000"/>
          <a:stretch>
            <a:fillRect/>
          </a:stretch>
        </p:blipFill>
        <p:spPr bwMode="auto">
          <a:xfrm>
            <a:off x="3786188" y="5214938"/>
            <a:ext cx="1416050" cy="785812"/>
          </a:xfrm>
          <a:prstGeom prst="rect">
            <a:avLst/>
          </a:prstGeom>
          <a:noFill/>
          <a:ln w="9525">
            <a:noFill/>
            <a:miter lim="800000"/>
            <a:headEnd/>
            <a:tailEnd/>
          </a:ln>
        </p:spPr>
      </p:pic>
      <p:pic>
        <p:nvPicPr>
          <p:cNvPr id="36933" name="Picture 3"/>
          <p:cNvPicPr>
            <a:picLocks noChangeAspect="1" noChangeArrowheads="1"/>
          </p:cNvPicPr>
          <p:nvPr/>
        </p:nvPicPr>
        <p:blipFill>
          <a:blip r:embed="rId20"/>
          <a:srcRect l="15234" t="32777" r="58513" b="46284"/>
          <a:stretch>
            <a:fillRect/>
          </a:stretch>
        </p:blipFill>
        <p:spPr bwMode="auto">
          <a:xfrm>
            <a:off x="2214563" y="5214938"/>
            <a:ext cx="1289050" cy="642937"/>
          </a:xfrm>
          <a:prstGeom prst="rect">
            <a:avLst/>
          </a:prstGeom>
          <a:noFill/>
          <a:ln w="9525">
            <a:noFill/>
            <a:miter lim="800000"/>
            <a:headEnd/>
            <a:tailEnd/>
          </a:ln>
        </p:spPr>
      </p:pic>
      <p:pic>
        <p:nvPicPr>
          <p:cNvPr id="36934" name="Picture 14"/>
          <p:cNvPicPr>
            <a:picLocks noChangeAspect="1" noChangeArrowheads="1"/>
          </p:cNvPicPr>
          <p:nvPr/>
        </p:nvPicPr>
        <p:blipFill>
          <a:blip r:embed="rId21"/>
          <a:srcRect l="15625" t="34644" r="58971" b="45000"/>
          <a:stretch>
            <a:fillRect/>
          </a:stretch>
        </p:blipFill>
        <p:spPr bwMode="auto">
          <a:xfrm>
            <a:off x="214313" y="5214938"/>
            <a:ext cx="1500187" cy="739775"/>
          </a:xfrm>
          <a:prstGeom prst="rect">
            <a:avLst/>
          </a:prstGeom>
          <a:noFill/>
          <a:ln w="9525">
            <a:noFill/>
            <a:miter lim="800000"/>
            <a:headEnd/>
            <a:tailEnd/>
          </a:ln>
        </p:spPr>
      </p:pic>
      <p:pic>
        <p:nvPicPr>
          <p:cNvPr id="36935" name="Picture 16"/>
          <p:cNvPicPr>
            <a:picLocks noChangeAspect="1" noChangeArrowheads="1"/>
          </p:cNvPicPr>
          <p:nvPr/>
        </p:nvPicPr>
        <p:blipFill>
          <a:blip r:embed="rId22"/>
          <a:srcRect l="47746" t="28125" r="37500" b="45000"/>
          <a:stretch>
            <a:fillRect/>
          </a:stretch>
        </p:blipFill>
        <p:spPr bwMode="auto">
          <a:xfrm>
            <a:off x="3714750" y="5857875"/>
            <a:ext cx="785813" cy="895350"/>
          </a:xfrm>
          <a:prstGeom prst="rect">
            <a:avLst/>
          </a:prstGeom>
          <a:noFill/>
          <a:ln w="9525">
            <a:noFill/>
            <a:miter lim="800000"/>
            <a:headEnd/>
            <a:tailEnd/>
          </a:ln>
        </p:spPr>
      </p:pic>
      <p:pic>
        <p:nvPicPr>
          <p:cNvPr id="36936" name="Picture 3"/>
          <p:cNvPicPr>
            <a:picLocks noChangeAspect="1" noChangeArrowheads="1"/>
          </p:cNvPicPr>
          <p:nvPr/>
        </p:nvPicPr>
        <p:blipFill>
          <a:blip r:embed="rId23"/>
          <a:srcRect l="47546" t="28125" r="38281" b="44376"/>
          <a:stretch>
            <a:fillRect/>
          </a:stretch>
        </p:blipFill>
        <p:spPr bwMode="auto">
          <a:xfrm>
            <a:off x="2143125" y="5824538"/>
            <a:ext cx="765175" cy="928687"/>
          </a:xfrm>
          <a:prstGeom prst="rect">
            <a:avLst/>
          </a:prstGeom>
          <a:noFill/>
          <a:ln w="9525">
            <a:noFill/>
            <a:miter lim="800000"/>
            <a:headEnd/>
            <a:tailEnd/>
          </a:ln>
        </p:spPr>
      </p:pic>
      <p:pic>
        <p:nvPicPr>
          <p:cNvPr id="36937" name="Picture 14"/>
          <p:cNvPicPr>
            <a:picLocks noChangeAspect="1" noChangeArrowheads="1"/>
          </p:cNvPicPr>
          <p:nvPr/>
        </p:nvPicPr>
        <p:blipFill>
          <a:blip r:embed="rId24"/>
          <a:srcRect l="47957" t="28751" r="36855" b="45000"/>
          <a:stretch>
            <a:fillRect/>
          </a:stretch>
        </p:blipFill>
        <p:spPr bwMode="auto">
          <a:xfrm>
            <a:off x="214313" y="5857875"/>
            <a:ext cx="798512" cy="850900"/>
          </a:xfrm>
          <a:prstGeom prst="rect">
            <a:avLst/>
          </a:prstGeom>
          <a:noFill/>
          <a:ln w="9525">
            <a:noFill/>
            <a:miter lim="800000"/>
            <a:headEnd/>
            <a:tailEnd/>
          </a:ln>
        </p:spPr>
      </p:pic>
      <p:pic>
        <p:nvPicPr>
          <p:cNvPr id="36938" name="Picture 7"/>
          <p:cNvPicPr>
            <a:picLocks noChangeAspect="1" noChangeArrowheads="1"/>
          </p:cNvPicPr>
          <p:nvPr/>
        </p:nvPicPr>
        <p:blipFill>
          <a:blip r:embed="rId25"/>
          <a:srcRect l="25391" t="70567" r="58702" b="16251"/>
          <a:stretch>
            <a:fillRect/>
          </a:stretch>
        </p:blipFill>
        <p:spPr bwMode="auto">
          <a:xfrm>
            <a:off x="5572125" y="5214938"/>
            <a:ext cx="1357313" cy="703262"/>
          </a:xfrm>
          <a:prstGeom prst="rect">
            <a:avLst/>
          </a:prstGeom>
          <a:noFill/>
          <a:ln w="9525">
            <a:noFill/>
            <a:miter lim="800000"/>
            <a:headEnd/>
            <a:tailEnd/>
          </a:ln>
        </p:spPr>
      </p:pic>
      <p:pic>
        <p:nvPicPr>
          <p:cNvPr id="36939" name="Picture 7"/>
          <p:cNvPicPr>
            <a:picLocks noChangeAspect="1" noChangeArrowheads="1"/>
          </p:cNvPicPr>
          <p:nvPr/>
        </p:nvPicPr>
        <p:blipFill>
          <a:blip r:embed="rId25"/>
          <a:srcRect l="44960" t="67273" r="46286" b="16251"/>
          <a:stretch>
            <a:fillRect/>
          </a:stretch>
        </p:blipFill>
        <p:spPr bwMode="auto">
          <a:xfrm>
            <a:off x="5572125" y="5857875"/>
            <a:ext cx="785813" cy="923925"/>
          </a:xfrm>
          <a:prstGeom prst="rect">
            <a:avLst/>
          </a:prstGeom>
          <a:noFill/>
          <a:ln w="9525">
            <a:noFill/>
            <a:miter lim="800000"/>
            <a:headEnd/>
            <a:tailEnd/>
          </a:ln>
        </p:spPr>
      </p:pic>
      <p:sp>
        <p:nvSpPr>
          <p:cNvPr id="36940" name="TextBox 47"/>
          <p:cNvSpPr txBox="1">
            <a:spLocks noChangeArrowheads="1"/>
          </p:cNvSpPr>
          <p:nvPr/>
        </p:nvSpPr>
        <p:spPr bwMode="auto">
          <a:xfrm>
            <a:off x="7286625" y="5429250"/>
            <a:ext cx="1643063" cy="646113"/>
          </a:xfrm>
          <a:prstGeom prst="rect">
            <a:avLst/>
          </a:prstGeom>
          <a:noFill/>
          <a:ln w="9525">
            <a:noFill/>
            <a:miter lim="800000"/>
            <a:headEnd/>
            <a:tailEnd/>
          </a:ln>
        </p:spPr>
        <p:txBody>
          <a:bodyPr>
            <a:spAutoFit/>
          </a:bodyPr>
          <a:lstStyle/>
          <a:p>
            <a:r>
              <a:rPr lang="ru-RU"/>
              <a:t>повтор </a:t>
            </a:r>
          </a:p>
          <a:p>
            <a:r>
              <a:rPr lang="ru-RU"/>
              <a:t>цикла</a:t>
            </a:r>
          </a:p>
        </p:txBody>
      </p:sp>
      <p:graphicFrame>
        <p:nvGraphicFramePr>
          <p:cNvPr id="36877" name="Object 7"/>
          <p:cNvGraphicFramePr>
            <a:graphicFrameLocks noChangeAspect="1"/>
          </p:cNvGraphicFramePr>
          <p:nvPr/>
        </p:nvGraphicFramePr>
        <p:xfrm>
          <a:off x="2928938" y="5857875"/>
          <a:ext cx="627062" cy="352425"/>
        </p:xfrm>
        <a:graphic>
          <a:graphicData uri="http://schemas.openxmlformats.org/presentationml/2006/ole">
            <p:oleObj spid="_x0000_s36877" name="Формула" r:id="rId26" imgW="749160" imgH="419040" progId="Equation.3">
              <p:embed/>
            </p:oleObj>
          </a:graphicData>
        </a:graphic>
      </p:graphicFrame>
      <p:graphicFrame>
        <p:nvGraphicFramePr>
          <p:cNvPr id="36878" name="Object 23"/>
          <p:cNvGraphicFramePr>
            <a:graphicFrameLocks noChangeAspect="1"/>
          </p:cNvGraphicFramePr>
          <p:nvPr/>
        </p:nvGraphicFramePr>
        <p:xfrm>
          <a:off x="3060700" y="6365875"/>
          <a:ext cx="361950" cy="192088"/>
        </p:xfrm>
        <a:graphic>
          <a:graphicData uri="http://schemas.openxmlformats.org/presentationml/2006/ole">
            <p:oleObj spid="_x0000_s36878" name="Формула" r:id="rId27" imgW="431640" imgH="228600" progId="Equation.3">
              <p:embed/>
            </p:oleObj>
          </a:graphicData>
        </a:graphic>
      </p:graphicFrame>
      <p:graphicFrame>
        <p:nvGraphicFramePr>
          <p:cNvPr id="36879" name="Object 24"/>
          <p:cNvGraphicFramePr>
            <a:graphicFrameLocks noChangeAspect="1"/>
          </p:cNvGraphicFramePr>
          <p:nvPr/>
        </p:nvGraphicFramePr>
        <p:xfrm>
          <a:off x="1098550" y="5929313"/>
          <a:ext cx="573088" cy="352425"/>
        </p:xfrm>
        <a:graphic>
          <a:graphicData uri="http://schemas.openxmlformats.org/presentationml/2006/ole">
            <p:oleObj spid="_x0000_s36879" name="Формула" r:id="rId28" imgW="685800" imgH="419040" progId="Equation.3">
              <p:embed/>
            </p:oleObj>
          </a:graphicData>
        </a:graphic>
      </p:graphicFrame>
      <p:graphicFrame>
        <p:nvGraphicFramePr>
          <p:cNvPr id="36880" name="Object 25"/>
          <p:cNvGraphicFramePr>
            <a:graphicFrameLocks noChangeAspect="1"/>
          </p:cNvGraphicFramePr>
          <p:nvPr/>
        </p:nvGraphicFramePr>
        <p:xfrm>
          <a:off x="1143000" y="6434138"/>
          <a:ext cx="361950" cy="180975"/>
        </p:xfrm>
        <a:graphic>
          <a:graphicData uri="http://schemas.openxmlformats.org/presentationml/2006/ole">
            <p:oleObj spid="_x0000_s36880" name="Формула" r:id="rId29" imgW="431640" imgH="215640" progId="Equation.3">
              <p:embed/>
            </p:oleObj>
          </a:graphicData>
        </a:graphic>
      </p:graphicFrame>
      <p:graphicFrame>
        <p:nvGraphicFramePr>
          <p:cNvPr id="36881" name="Object 26"/>
          <p:cNvGraphicFramePr>
            <a:graphicFrameLocks noChangeAspect="1"/>
          </p:cNvGraphicFramePr>
          <p:nvPr/>
        </p:nvGraphicFramePr>
        <p:xfrm>
          <a:off x="4643438" y="5929313"/>
          <a:ext cx="573087" cy="352425"/>
        </p:xfrm>
        <a:graphic>
          <a:graphicData uri="http://schemas.openxmlformats.org/presentationml/2006/ole">
            <p:oleObj spid="_x0000_s36881" name="Формула" r:id="rId30" imgW="685800" imgH="419040" progId="Equation.3">
              <p:embed/>
            </p:oleObj>
          </a:graphicData>
        </a:graphic>
      </p:graphicFrame>
      <p:graphicFrame>
        <p:nvGraphicFramePr>
          <p:cNvPr id="36882" name="Object 27"/>
          <p:cNvGraphicFramePr>
            <a:graphicFrameLocks noChangeAspect="1"/>
          </p:cNvGraphicFramePr>
          <p:nvPr/>
        </p:nvGraphicFramePr>
        <p:xfrm>
          <a:off x="4714875" y="6357938"/>
          <a:ext cx="361950" cy="180975"/>
        </p:xfrm>
        <a:graphic>
          <a:graphicData uri="http://schemas.openxmlformats.org/presentationml/2006/ole">
            <p:oleObj spid="_x0000_s36882" name="Формула" r:id="rId31" imgW="431640" imgH="215640" progId="Equation.3">
              <p:embed/>
            </p:oleObj>
          </a:graphicData>
        </a:graphic>
      </p:graphicFrame>
      <p:graphicFrame>
        <p:nvGraphicFramePr>
          <p:cNvPr id="36883" name="Object 28"/>
          <p:cNvGraphicFramePr>
            <a:graphicFrameLocks noChangeAspect="1"/>
          </p:cNvGraphicFramePr>
          <p:nvPr/>
        </p:nvGraphicFramePr>
        <p:xfrm>
          <a:off x="6500813" y="5857875"/>
          <a:ext cx="627062" cy="352425"/>
        </p:xfrm>
        <a:graphic>
          <a:graphicData uri="http://schemas.openxmlformats.org/presentationml/2006/ole">
            <p:oleObj spid="_x0000_s36883" name="Формула" r:id="rId32" imgW="749160" imgH="419040" progId="Equation.3">
              <p:embed/>
            </p:oleObj>
          </a:graphicData>
        </a:graphic>
      </p:graphicFrame>
      <p:graphicFrame>
        <p:nvGraphicFramePr>
          <p:cNvPr id="36884" name="Object 29"/>
          <p:cNvGraphicFramePr>
            <a:graphicFrameLocks noChangeAspect="1"/>
          </p:cNvGraphicFramePr>
          <p:nvPr/>
        </p:nvGraphicFramePr>
        <p:xfrm>
          <a:off x="6572250" y="6357938"/>
          <a:ext cx="361950" cy="192087"/>
        </p:xfrm>
        <a:graphic>
          <a:graphicData uri="http://schemas.openxmlformats.org/presentationml/2006/ole">
            <p:oleObj spid="_x0000_s36884" name="Формула" r:id="rId33" imgW="431640" imgH="228600" progId="Equation.3">
              <p:embed/>
            </p:oleObj>
          </a:graphicData>
        </a:graphic>
      </p:graphicFrame>
      <p:sp>
        <p:nvSpPr>
          <p:cNvPr id="36941" name="TextBox 56"/>
          <p:cNvSpPr txBox="1">
            <a:spLocks noChangeArrowheads="1"/>
          </p:cNvSpPr>
          <p:nvPr/>
        </p:nvSpPr>
        <p:spPr bwMode="auto">
          <a:xfrm>
            <a:off x="6715125" y="2714625"/>
            <a:ext cx="3000375" cy="369888"/>
          </a:xfrm>
          <a:prstGeom prst="rect">
            <a:avLst/>
          </a:prstGeom>
          <a:noFill/>
          <a:ln w="9525">
            <a:noFill/>
            <a:miter lim="800000"/>
            <a:headEnd/>
            <a:tailEnd/>
          </a:ln>
        </p:spPr>
        <p:txBody>
          <a:bodyPr>
            <a:spAutoFit/>
          </a:bodyPr>
          <a:lstStyle/>
          <a:p>
            <a:r>
              <a:rPr lang="ru-RU"/>
              <a:t>повтор цикла</a:t>
            </a:r>
          </a:p>
        </p:txBody>
      </p:sp>
      <p:graphicFrame>
        <p:nvGraphicFramePr>
          <p:cNvPr id="36885" name="Object 30"/>
          <p:cNvGraphicFramePr>
            <a:graphicFrameLocks noChangeAspect="1"/>
          </p:cNvGraphicFramePr>
          <p:nvPr/>
        </p:nvGraphicFramePr>
        <p:xfrm>
          <a:off x="7715250" y="6000750"/>
          <a:ext cx="573088" cy="352425"/>
        </p:xfrm>
        <a:graphic>
          <a:graphicData uri="http://schemas.openxmlformats.org/presentationml/2006/ole">
            <p:oleObj spid="_x0000_s36885" name="Формула" r:id="rId34" imgW="685800" imgH="419040" progId="Equation.3">
              <p:embed/>
            </p:oleObj>
          </a:graphicData>
        </a:graphic>
      </p:graphicFrame>
      <p:graphicFrame>
        <p:nvGraphicFramePr>
          <p:cNvPr id="36886" name="Object 31"/>
          <p:cNvGraphicFramePr>
            <a:graphicFrameLocks noChangeAspect="1"/>
          </p:cNvGraphicFramePr>
          <p:nvPr/>
        </p:nvGraphicFramePr>
        <p:xfrm>
          <a:off x="7786688" y="6429375"/>
          <a:ext cx="361950" cy="180975"/>
        </p:xfrm>
        <a:graphic>
          <a:graphicData uri="http://schemas.openxmlformats.org/presentationml/2006/ole">
            <p:oleObj spid="_x0000_s36886" name="Формула" r:id="rId35" imgW="431640" imgH="21564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38" y="357188"/>
          <a:ext cx="8929687" cy="6227762"/>
        </p:xfrm>
        <a:graphic>
          <a:graphicData uri="http://schemas.openxmlformats.org/drawingml/2006/table">
            <a:tbl>
              <a:tblPr firstRow="1" bandRow="1">
                <a:tableStyleId>{5940675A-B579-460E-94D1-54222C63F5DA}</a:tableStyleId>
              </a:tblPr>
              <a:tblGrid>
                <a:gridCol w="1785950"/>
                <a:gridCol w="1785950"/>
                <a:gridCol w="1785950"/>
                <a:gridCol w="1785950"/>
                <a:gridCol w="1785950"/>
              </a:tblGrid>
              <a:tr h="71438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r>
              <a:tr h="198784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r>
              <a:tr h="1012556">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r h="928694">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r h="158406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37930" name="Рисунок 3" descr="10.png"/>
          <p:cNvPicPr>
            <a:picLocks noChangeAspect="1"/>
          </p:cNvPicPr>
          <p:nvPr/>
        </p:nvPicPr>
        <p:blipFill>
          <a:blip r:embed="rId3"/>
          <a:srcRect/>
          <a:stretch>
            <a:fillRect/>
          </a:stretch>
        </p:blipFill>
        <p:spPr bwMode="auto">
          <a:xfrm>
            <a:off x="7215188" y="1214438"/>
            <a:ext cx="1641475" cy="1571625"/>
          </a:xfrm>
          <a:prstGeom prst="rect">
            <a:avLst/>
          </a:prstGeom>
          <a:noFill/>
          <a:ln w="9525">
            <a:noFill/>
            <a:miter lim="800000"/>
            <a:headEnd/>
            <a:tailEnd/>
          </a:ln>
        </p:spPr>
      </p:pic>
      <p:pic>
        <p:nvPicPr>
          <p:cNvPr id="37931" name="Рисунок 4" descr="11.png"/>
          <p:cNvPicPr>
            <a:picLocks noChangeAspect="1"/>
          </p:cNvPicPr>
          <p:nvPr/>
        </p:nvPicPr>
        <p:blipFill>
          <a:blip r:embed="rId4"/>
          <a:srcRect/>
          <a:stretch>
            <a:fillRect/>
          </a:stretch>
        </p:blipFill>
        <p:spPr bwMode="auto">
          <a:xfrm>
            <a:off x="1857375" y="1214438"/>
            <a:ext cx="1643063" cy="1573212"/>
          </a:xfrm>
          <a:prstGeom prst="rect">
            <a:avLst/>
          </a:prstGeom>
          <a:noFill/>
          <a:ln w="9525">
            <a:noFill/>
            <a:miter lim="800000"/>
            <a:headEnd/>
            <a:tailEnd/>
          </a:ln>
        </p:spPr>
      </p:pic>
      <p:pic>
        <p:nvPicPr>
          <p:cNvPr id="37932" name="Рисунок 5" descr="12.png"/>
          <p:cNvPicPr>
            <a:picLocks noChangeAspect="1"/>
          </p:cNvPicPr>
          <p:nvPr/>
        </p:nvPicPr>
        <p:blipFill>
          <a:blip r:embed="rId5"/>
          <a:srcRect/>
          <a:stretch>
            <a:fillRect/>
          </a:stretch>
        </p:blipFill>
        <p:spPr bwMode="auto">
          <a:xfrm>
            <a:off x="3643313" y="1214438"/>
            <a:ext cx="1643062" cy="1573212"/>
          </a:xfrm>
          <a:prstGeom prst="rect">
            <a:avLst/>
          </a:prstGeom>
          <a:noFill/>
          <a:ln w="9525">
            <a:noFill/>
            <a:miter lim="800000"/>
            <a:headEnd/>
            <a:tailEnd/>
          </a:ln>
        </p:spPr>
      </p:pic>
      <p:pic>
        <p:nvPicPr>
          <p:cNvPr id="37933" name="Рисунок 6" descr="13.png"/>
          <p:cNvPicPr>
            <a:picLocks noChangeAspect="1"/>
          </p:cNvPicPr>
          <p:nvPr/>
        </p:nvPicPr>
        <p:blipFill>
          <a:blip r:embed="rId6"/>
          <a:srcRect/>
          <a:stretch>
            <a:fillRect/>
          </a:stretch>
        </p:blipFill>
        <p:spPr bwMode="auto">
          <a:xfrm>
            <a:off x="5435600" y="1214438"/>
            <a:ext cx="1641475" cy="1571625"/>
          </a:xfrm>
          <a:prstGeom prst="rect">
            <a:avLst/>
          </a:prstGeom>
          <a:noFill/>
          <a:ln w="9525">
            <a:noFill/>
            <a:miter lim="800000"/>
            <a:headEnd/>
            <a:tailEnd/>
          </a:ln>
        </p:spPr>
      </p:pic>
      <p:pic>
        <p:nvPicPr>
          <p:cNvPr id="37934" name="Рисунок 7" descr="14.png"/>
          <p:cNvPicPr>
            <a:picLocks noChangeAspect="1"/>
          </p:cNvPicPr>
          <p:nvPr/>
        </p:nvPicPr>
        <p:blipFill>
          <a:blip r:embed="rId3"/>
          <a:srcRect/>
          <a:stretch>
            <a:fillRect/>
          </a:stretch>
        </p:blipFill>
        <p:spPr bwMode="auto">
          <a:xfrm>
            <a:off x="71438" y="1214438"/>
            <a:ext cx="1641475" cy="1571625"/>
          </a:xfrm>
          <a:prstGeom prst="rect">
            <a:avLst/>
          </a:prstGeom>
          <a:noFill/>
          <a:ln w="9525">
            <a:noFill/>
            <a:miter lim="800000"/>
            <a:headEnd/>
            <a:tailEnd/>
          </a:ln>
        </p:spPr>
      </p:pic>
      <p:sp>
        <p:nvSpPr>
          <p:cNvPr id="11" name="TextBox 10"/>
          <p:cNvSpPr txBox="1"/>
          <p:nvPr/>
        </p:nvSpPr>
        <p:spPr>
          <a:xfrm>
            <a:off x="1000100" y="4143380"/>
            <a:ext cx="6786610" cy="830997"/>
          </a:xfrm>
          <a:prstGeom prst="rect">
            <a:avLst/>
          </a:prstGeom>
          <a:noFill/>
        </p:spPr>
        <p:txBody>
          <a:bodyPr>
            <a:spAutoFit/>
          </a:bodyPr>
          <a:lstStyle/>
          <a:p>
            <a:pPr>
              <a:defRPr/>
            </a:pP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Энергия (формула)</a:t>
            </a:r>
          </a:p>
        </p:txBody>
      </p:sp>
      <p:sp>
        <p:nvSpPr>
          <p:cNvPr id="12" name="TextBox 11"/>
          <p:cNvSpPr txBox="1"/>
          <p:nvPr/>
        </p:nvSpPr>
        <p:spPr>
          <a:xfrm>
            <a:off x="714348" y="3286124"/>
            <a:ext cx="7786742" cy="830997"/>
          </a:xfrm>
          <a:prstGeom prst="rect">
            <a:avLst/>
          </a:prstGeom>
          <a:noFill/>
        </p:spPr>
        <p:txBody>
          <a:bodyPr>
            <a:spAutoFit/>
          </a:bodyPr>
          <a:lstStyle/>
          <a:p>
            <a:pPr>
              <a:defRPr/>
            </a:pP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Максимальное и 0</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800"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и </a:t>
            </a:r>
            <a:r>
              <a:rPr lang="en-US" sz="4800" i="1" dirty="0">
                <a:ln w="18415" cmpd="sng">
                  <a:solidFill>
                    <a:srgbClr val="FFFFFF"/>
                  </a:solidFill>
                  <a:prstDash val="solid"/>
                </a:ln>
                <a:solidFill>
                  <a:srgbClr val="FFFFFF"/>
                </a:solidFill>
                <a:effectLst>
                  <a:outerShdw blurRad="63500" dir="3600000" algn="tl" rotWithShape="0">
                    <a:srgbClr val="000000">
                      <a:alpha val="70000"/>
                    </a:srgbClr>
                  </a:outerShdw>
                </a:effectLst>
              </a:rPr>
              <a:t>q</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1928794" y="5286388"/>
            <a:ext cx="6786610" cy="830997"/>
          </a:xfrm>
          <a:prstGeom prst="rect">
            <a:avLst/>
          </a:prstGeom>
          <a:noFill/>
        </p:spPr>
        <p:txBody>
          <a:bodyPr>
            <a:spAutoFit/>
          </a:bodyPr>
          <a:lstStyle/>
          <a:p>
            <a:pPr>
              <a:defRPr/>
            </a:pP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Пружинный маятник</a:t>
            </a:r>
          </a:p>
        </p:txBody>
      </p:sp>
      <p:graphicFrame>
        <p:nvGraphicFramePr>
          <p:cNvPr id="37890" name="Object 4"/>
          <p:cNvGraphicFramePr>
            <a:graphicFrameLocks noChangeAspect="1"/>
          </p:cNvGraphicFramePr>
          <p:nvPr/>
        </p:nvGraphicFramePr>
        <p:xfrm>
          <a:off x="428625" y="500063"/>
          <a:ext cx="765175" cy="428625"/>
        </p:xfrm>
        <a:graphic>
          <a:graphicData uri="http://schemas.openxmlformats.org/presentationml/2006/ole">
            <p:oleObj spid="_x0000_s37890" name="Формула" r:id="rId7" imgW="317160" imgH="177480" progId="Equation.3">
              <p:embed/>
            </p:oleObj>
          </a:graphicData>
        </a:graphic>
      </p:graphicFrame>
      <p:graphicFrame>
        <p:nvGraphicFramePr>
          <p:cNvPr id="37891" name="Object 3"/>
          <p:cNvGraphicFramePr>
            <a:graphicFrameLocks noChangeAspect="1"/>
          </p:cNvGraphicFramePr>
          <p:nvPr/>
        </p:nvGraphicFramePr>
        <p:xfrm>
          <a:off x="7685088" y="500063"/>
          <a:ext cx="827087" cy="428625"/>
        </p:xfrm>
        <a:graphic>
          <a:graphicData uri="http://schemas.openxmlformats.org/presentationml/2006/ole">
            <p:oleObj spid="_x0000_s37891" name="Формула" r:id="rId8" imgW="342720" imgH="177480" progId="Equation.3">
              <p:embed/>
            </p:oleObj>
          </a:graphicData>
        </a:graphic>
      </p:graphicFrame>
      <p:sp>
        <p:nvSpPr>
          <p:cNvPr id="16" name="TextBox 15"/>
          <p:cNvSpPr txBox="1"/>
          <p:nvPr/>
        </p:nvSpPr>
        <p:spPr>
          <a:xfrm>
            <a:off x="1142976" y="285728"/>
            <a:ext cx="6786610" cy="830997"/>
          </a:xfrm>
          <a:prstGeom prst="rect">
            <a:avLst/>
          </a:prstGeom>
          <a:noFill/>
        </p:spPr>
        <p:txBody>
          <a:bodyPr>
            <a:spAutoFit/>
          </a:bodyPr>
          <a:lstStyle/>
          <a:p>
            <a:pPr>
              <a:defRPr/>
            </a:pP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В момент периода</a:t>
            </a:r>
          </a:p>
        </p:txBody>
      </p:sp>
      <p:sp>
        <p:nvSpPr>
          <p:cNvPr id="37939" name="TextBox 14"/>
          <p:cNvSpPr txBox="1">
            <a:spLocks noChangeArrowheads="1"/>
          </p:cNvSpPr>
          <p:nvPr/>
        </p:nvSpPr>
        <p:spPr bwMode="auto">
          <a:xfrm>
            <a:off x="357188" y="3071813"/>
            <a:ext cx="8215312" cy="369887"/>
          </a:xfrm>
          <a:prstGeom prst="rect">
            <a:avLst/>
          </a:prstGeom>
          <a:noFill/>
          <a:ln w="9525">
            <a:noFill/>
            <a:miter lim="800000"/>
            <a:headEnd/>
            <a:tailEnd/>
          </a:ln>
        </p:spPr>
        <p:txBody>
          <a:bodyPr>
            <a:spAutoFit/>
          </a:bodyPr>
          <a:lstStyle/>
          <a:p>
            <a:r>
              <a:rPr lang="ru-RU"/>
              <a:t>значения по вертикальной оси в зависимости от времени</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524000" y="428625"/>
          <a:ext cx="6096000" cy="5418138"/>
        </p:xfrm>
        <a:graphic>
          <a:graphicData uri="http://schemas.openxmlformats.org/drawingml/2006/table">
            <a:tbl>
              <a:tblPr firstRow="1" bandRow="1">
                <a:tableStyleId>{5940675A-B579-460E-94D1-54222C63F5DA}</a:tableStyleId>
              </a:tblPr>
              <a:tblGrid>
                <a:gridCol w="3048000"/>
                <a:gridCol w="3048000"/>
              </a:tblGrid>
              <a:tr h="773911">
                <a:tc>
                  <a:txBody>
                    <a:bodyPr/>
                    <a:lstStyle/>
                    <a:p>
                      <a:r>
                        <a:rPr lang="ru-RU" dirty="0" smtClean="0"/>
                        <a:t>Механическая величина</a:t>
                      </a:r>
                      <a:endParaRPr lang="ru-RU" dirty="0"/>
                    </a:p>
                  </a:txBody>
                  <a:tcPr/>
                </a:tc>
                <a:tc>
                  <a:txBody>
                    <a:bodyPr/>
                    <a:lstStyle/>
                    <a:p>
                      <a:r>
                        <a:rPr lang="ru-RU" dirty="0" smtClean="0"/>
                        <a:t>Электрическая величина</a:t>
                      </a:r>
                      <a:endParaRPr lang="ru-RU" dirty="0"/>
                    </a:p>
                  </a:txBody>
                  <a:tcPr/>
                </a:tc>
              </a:tr>
              <a:tr h="773911">
                <a:tc>
                  <a:txBody>
                    <a:bodyPr/>
                    <a:lstStyle/>
                    <a:p>
                      <a:r>
                        <a:rPr lang="ru-RU" dirty="0" smtClean="0"/>
                        <a:t>координата</a:t>
                      </a:r>
                      <a:endParaRPr lang="ru-RU" dirty="0"/>
                    </a:p>
                  </a:txBody>
                  <a:tcPr/>
                </a:tc>
                <a:tc>
                  <a:txBody>
                    <a:bodyPr/>
                    <a:lstStyle/>
                    <a:p>
                      <a:endParaRPr lang="ru-RU" dirty="0"/>
                    </a:p>
                  </a:txBody>
                  <a:tcPr/>
                </a:tc>
              </a:tr>
              <a:tr h="773911">
                <a:tc>
                  <a:txBody>
                    <a:bodyPr/>
                    <a:lstStyle/>
                    <a:p>
                      <a:r>
                        <a:rPr lang="ru-RU" dirty="0" smtClean="0"/>
                        <a:t>скорость</a:t>
                      </a:r>
                      <a:endParaRPr lang="ru-RU" dirty="0"/>
                    </a:p>
                  </a:txBody>
                  <a:tcPr/>
                </a:tc>
                <a:tc>
                  <a:txBody>
                    <a:bodyPr/>
                    <a:lstStyle/>
                    <a:p>
                      <a:endParaRPr lang="ru-RU" dirty="0"/>
                    </a:p>
                  </a:txBody>
                  <a:tcPr/>
                </a:tc>
              </a:tr>
              <a:tr h="773911">
                <a:tc>
                  <a:txBody>
                    <a:bodyPr/>
                    <a:lstStyle/>
                    <a:p>
                      <a:r>
                        <a:rPr lang="ru-RU" dirty="0" smtClean="0"/>
                        <a:t>масса</a:t>
                      </a:r>
                      <a:endParaRPr lang="ru-RU" dirty="0"/>
                    </a:p>
                  </a:txBody>
                  <a:tcPr/>
                </a:tc>
                <a:tc>
                  <a:txBody>
                    <a:bodyPr/>
                    <a:lstStyle/>
                    <a:p>
                      <a:endParaRPr lang="ru-RU" dirty="0"/>
                    </a:p>
                  </a:txBody>
                  <a:tcPr/>
                </a:tc>
              </a:tr>
              <a:tr h="773911">
                <a:tc>
                  <a:txBody>
                    <a:bodyPr/>
                    <a:lstStyle/>
                    <a:p>
                      <a:r>
                        <a:rPr lang="ru-RU" dirty="0" smtClean="0"/>
                        <a:t>жесткость пружины</a:t>
                      </a:r>
                      <a:endParaRPr lang="ru-RU" dirty="0"/>
                    </a:p>
                  </a:txBody>
                  <a:tcPr/>
                </a:tc>
                <a:tc>
                  <a:txBody>
                    <a:bodyPr/>
                    <a:lstStyle/>
                    <a:p>
                      <a:endParaRPr lang="ru-RU" dirty="0"/>
                    </a:p>
                  </a:txBody>
                  <a:tcPr/>
                </a:tc>
              </a:tr>
              <a:tr h="773911">
                <a:tc>
                  <a:txBody>
                    <a:bodyPr/>
                    <a:lstStyle/>
                    <a:p>
                      <a:r>
                        <a:rPr lang="ru-RU" dirty="0" smtClean="0"/>
                        <a:t>потенциальная энергия</a:t>
                      </a:r>
                      <a:endParaRPr lang="ru-RU" dirty="0"/>
                    </a:p>
                  </a:txBody>
                  <a:tcPr/>
                </a:tc>
                <a:tc>
                  <a:txBody>
                    <a:bodyPr/>
                    <a:lstStyle/>
                    <a:p>
                      <a:endParaRPr lang="ru-RU" dirty="0"/>
                    </a:p>
                  </a:txBody>
                  <a:tcPr/>
                </a:tc>
              </a:tr>
              <a:tr h="773911">
                <a:tc>
                  <a:txBody>
                    <a:bodyPr/>
                    <a:lstStyle/>
                    <a:p>
                      <a:r>
                        <a:rPr lang="ru-RU" dirty="0" smtClean="0"/>
                        <a:t>кинетическая энергия</a:t>
                      </a:r>
                      <a:endParaRPr lang="ru-RU" dirty="0"/>
                    </a:p>
                  </a:txBody>
                  <a:tcPr/>
                </a:tc>
                <a:tc>
                  <a:txBody>
                    <a:bodyPr/>
                    <a:lstStyle/>
                    <a:p>
                      <a:endParaRPr lang="ru-RU" sz="1600" dirty="0"/>
                    </a:p>
                  </a:txBody>
                  <a:tcPr/>
                </a:tc>
              </a:tr>
            </a:tbl>
          </a:graphicData>
        </a:graphic>
      </p:graphicFrame>
      <p:sp>
        <p:nvSpPr>
          <p:cNvPr id="78876" name="TextBox 2"/>
          <p:cNvSpPr txBox="1">
            <a:spLocks noChangeArrowheads="1"/>
          </p:cNvSpPr>
          <p:nvPr/>
        </p:nvSpPr>
        <p:spPr bwMode="auto">
          <a:xfrm>
            <a:off x="3286125" y="6072188"/>
            <a:ext cx="1857375" cy="369887"/>
          </a:xfrm>
          <a:prstGeom prst="rect">
            <a:avLst/>
          </a:prstGeom>
          <a:noFill/>
          <a:ln w="9525">
            <a:noFill/>
            <a:miter lim="800000"/>
            <a:headEnd/>
            <a:tailEnd/>
          </a:ln>
        </p:spPr>
        <p:txBody>
          <a:bodyPr>
            <a:spAutoFit/>
          </a:bodyPr>
          <a:lstStyle/>
          <a:p>
            <a:r>
              <a:rPr lang="ru-RU"/>
              <a:t>§ 29</a:t>
            </a:r>
          </a:p>
        </p:txBody>
      </p:sp>
      <p:sp>
        <p:nvSpPr>
          <p:cNvPr id="5" name="TextBox 4"/>
          <p:cNvSpPr txBox="1">
            <a:spLocks noChangeArrowheads="1"/>
          </p:cNvSpPr>
          <p:nvPr/>
        </p:nvSpPr>
        <p:spPr bwMode="auto">
          <a:xfrm>
            <a:off x="4714875" y="1285875"/>
            <a:ext cx="1285875" cy="369888"/>
          </a:xfrm>
          <a:prstGeom prst="rect">
            <a:avLst/>
          </a:prstGeom>
          <a:noFill/>
          <a:ln w="9525">
            <a:noFill/>
            <a:miter lim="800000"/>
            <a:headEnd/>
            <a:tailEnd/>
          </a:ln>
        </p:spPr>
        <p:txBody>
          <a:bodyPr>
            <a:spAutoFit/>
          </a:bodyPr>
          <a:lstStyle/>
          <a:p>
            <a:r>
              <a:rPr lang="ru-RU"/>
              <a:t>заряд</a:t>
            </a:r>
          </a:p>
        </p:txBody>
      </p:sp>
      <p:sp>
        <p:nvSpPr>
          <p:cNvPr id="6" name="TextBox 5"/>
          <p:cNvSpPr txBox="1">
            <a:spLocks noChangeArrowheads="1"/>
          </p:cNvSpPr>
          <p:nvPr/>
        </p:nvSpPr>
        <p:spPr bwMode="auto">
          <a:xfrm>
            <a:off x="4786313" y="2071688"/>
            <a:ext cx="1285875" cy="369887"/>
          </a:xfrm>
          <a:prstGeom prst="rect">
            <a:avLst/>
          </a:prstGeom>
          <a:noFill/>
          <a:ln w="9525">
            <a:noFill/>
            <a:miter lim="800000"/>
            <a:headEnd/>
            <a:tailEnd/>
          </a:ln>
        </p:spPr>
        <p:txBody>
          <a:bodyPr>
            <a:spAutoFit/>
          </a:bodyPr>
          <a:lstStyle/>
          <a:p>
            <a:r>
              <a:rPr lang="ru-RU"/>
              <a:t>сила тока</a:t>
            </a:r>
          </a:p>
        </p:txBody>
      </p:sp>
      <p:sp>
        <p:nvSpPr>
          <p:cNvPr id="7" name="TextBox 6"/>
          <p:cNvSpPr txBox="1">
            <a:spLocks noChangeArrowheads="1"/>
          </p:cNvSpPr>
          <p:nvPr/>
        </p:nvSpPr>
        <p:spPr bwMode="auto">
          <a:xfrm>
            <a:off x="4714875" y="2786063"/>
            <a:ext cx="2143125" cy="369887"/>
          </a:xfrm>
          <a:prstGeom prst="rect">
            <a:avLst/>
          </a:prstGeom>
          <a:noFill/>
          <a:ln w="9525">
            <a:noFill/>
            <a:miter lim="800000"/>
            <a:headEnd/>
            <a:tailEnd/>
          </a:ln>
        </p:spPr>
        <p:txBody>
          <a:bodyPr>
            <a:spAutoFit/>
          </a:bodyPr>
          <a:lstStyle/>
          <a:p>
            <a:r>
              <a:rPr lang="ru-RU"/>
              <a:t>индуктивность</a:t>
            </a:r>
          </a:p>
        </p:txBody>
      </p:sp>
      <p:sp>
        <p:nvSpPr>
          <p:cNvPr id="8" name="TextBox 7"/>
          <p:cNvSpPr txBox="1">
            <a:spLocks noChangeArrowheads="1"/>
          </p:cNvSpPr>
          <p:nvPr/>
        </p:nvSpPr>
        <p:spPr bwMode="auto">
          <a:xfrm>
            <a:off x="4643438" y="3643313"/>
            <a:ext cx="2143125" cy="369887"/>
          </a:xfrm>
          <a:prstGeom prst="rect">
            <a:avLst/>
          </a:prstGeom>
          <a:noFill/>
          <a:ln w="9525">
            <a:noFill/>
            <a:miter lim="800000"/>
            <a:headEnd/>
            <a:tailEnd/>
          </a:ln>
        </p:spPr>
        <p:txBody>
          <a:bodyPr>
            <a:spAutoFit/>
          </a:bodyPr>
          <a:lstStyle/>
          <a:p>
            <a:r>
              <a:rPr lang="ru-RU"/>
              <a:t>электроемкость</a:t>
            </a:r>
          </a:p>
        </p:txBody>
      </p:sp>
      <p:sp>
        <p:nvSpPr>
          <p:cNvPr id="9" name="TextBox 8"/>
          <p:cNvSpPr txBox="1">
            <a:spLocks noChangeArrowheads="1"/>
          </p:cNvSpPr>
          <p:nvPr/>
        </p:nvSpPr>
        <p:spPr bwMode="auto">
          <a:xfrm>
            <a:off x="4714875" y="4429125"/>
            <a:ext cx="2143125" cy="369888"/>
          </a:xfrm>
          <a:prstGeom prst="rect">
            <a:avLst/>
          </a:prstGeom>
          <a:noFill/>
          <a:ln w="9525">
            <a:noFill/>
            <a:miter lim="800000"/>
            <a:headEnd/>
            <a:tailEnd/>
          </a:ln>
        </p:spPr>
        <p:txBody>
          <a:bodyPr>
            <a:spAutoFit/>
          </a:bodyPr>
          <a:lstStyle/>
          <a:p>
            <a:r>
              <a:rPr lang="ru-RU"/>
              <a:t>эл.поля</a:t>
            </a:r>
          </a:p>
        </p:txBody>
      </p:sp>
      <p:sp>
        <p:nvSpPr>
          <p:cNvPr id="10" name="TextBox 9"/>
          <p:cNvSpPr txBox="1">
            <a:spLocks noChangeArrowheads="1"/>
          </p:cNvSpPr>
          <p:nvPr/>
        </p:nvSpPr>
        <p:spPr bwMode="auto">
          <a:xfrm>
            <a:off x="4643438" y="5214938"/>
            <a:ext cx="2143125" cy="369887"/>
          </a:xfrm>
          <a:prstGeom prst="rect">
            <a:avLst/>
          </a:prstGeom>
          <a:noFill/>
          <a:ln w="9525">
            <a:noFill/>
            <a:miter lim="800000"/>
            <a:headEnd/>
            <a:tailEnd/>
          </a:ln>
        </p:spPr>
        <p:txBody>
          <a:bodyPr>
            <a:spAutoFit/>
          </a:bodyPr>
          <a:lstStyle/>
          <a:p>
            <a:r>
              <a:rPr lang="ru-RU"/>
              <a:t>магнитного поля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2"/>
          <p:cNvGraphicFramePr>
            <a:graphicFrameLocks noChangeAspect="1"/>
          </p:cNvGraphicFramePr>
          <p:nvPr/>
        </p:nvGraphicFramePr>
        <p:xfrm>
          <a:off x="857250" y="357188"/>
          <a:ext cx="2643188" cy="1598612"/>
        </p:xfrm>
        <a:graphic>
          <a:graphicData uri="http://schemas.openxmlformats.org/presentationml/2006/ole">
            <p:oleObj spid="_x0000_s38914" name="Формула" r:id="rId3" imgW="685800" imgH="419040" progId="Equation.3">
              <p:embed/>
            </p:oleObj>
          </a:graphicData>
        </a:graphic>
      </p:graphicFrame>
      <p:graphicFrame>
        <p:nvGraphicFramePr>
          <p:cNvPr id="38915" name="Object 3"/>
          <p:cNvGraphicFramePr>
            <a:graphicFrameLocks noChangeAspect="1"/>
          </p:cNvGraphicFramePr>
          <p:nvPr/>
        </p:nvGraphicFramePr>
        <p:xfrm>
          <a:off x="5286375" y="357188"/>
          <a:ext cx="2203450" cy="1598612"/>
        </p:xfrm>
        <a:graphic>
          <a:graphicData uri="http://schemas.openxmlformats.org/presentationml/2006/ole">
            <p:oleObj spid="_x0000_s38915" name="Формула" r:id="rId4" imgW="571320" imgH="419040" progId="Equation.3">
              <p:embed/>
            </p:oleObj>
          </a:graphicData>
        </a:graphic>
      </p:graphicFrame>
      <p:graphicFrame>
        <p:nvGraphicFramePr>
          <p:cNvPr id="38916" name="Object 4"/>
          <p:cNvGraphicFramePr>
            <a:graphicFrameLocks noChangeAspect="1"/>
          </p:cNvGraphicFramePr>
          <p:nvPr/>
        </p:nvGraphicFramePr>
        <p:xfrm>
          <a:off x="1643063" y="2714625"/>
          <a:ext cx="4992687" cy="871538"/>
        </p:xfrm>
        <a:graphic>
          <a:graphicData uri="http://schemas.openxmlformats.org/presentationml/2006/ole">
            <p:oleObj spid="_x0000_s38916" name="Формула" r:id="rId5" imgW="1295280" imgH="228600" progId="Equation.3">
              <p:embed/>
            </p:oleObj>
          </a:graphicData>
        </a:graphic>
      </p:graphicFrame>
      <p:sp>
        <p:nvSpPr>
          <p:cNvPr id="38922" name="TextBox 6"/>
          <p:cNvSpPr txBox="1">
            <a:spLocks noChangeArrowheads="1"/>
          </p:cNvSpPr>
          <p:nvPr/>
        </p:nvSpPr>
        <p:spPr bwMode="auto">
          <a:xfrm>
            <a:off x="214313" y="1857375"/>
            <a:ext cx="4857750" cy="8302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Пусть </a:t>
            </a:r>
            <a:r>
              <a:rPr lang="en-US" sz="2400" b="1">
                <a:latin typeface="Times New Roman" pitchFamily="18" charset="0"/>
                <a:cs typeface="Times New Roman" pitchFamily="18" charset="0"/>
              </a:rPr>
              <a:t>R≈0</a:t>
            </a:r>
            <a:r>
              <a:rPr lang="ru-RU" sz="2400" b="1">
                <a:latin typeface="Times New Roman" pitchFamily="18" charset="0"/>
                <a:cs typeface="Times New Roman" pitchFamily="18" charset="0"/>
              </a:rPr>
              <a:t> – пренебрегаем!</a:t>
            </a:r>
          </a:p>
          <a:p>
            <a:r>
              <a:rPr lang="ru-RU" sz="2400" b="1">
                <a:latin typeface="Times New Roman" pitchFamily="18" charset="0"/>
                <a:cs typeface="Times New Roman" pitchFamily="18" charset="0"/>
              </a:rPr>
              <a:t>идеальный КК</a:t>
            </a:r>
          </a:p>
        </p:txBody>
      </p:sp>
      <p:graphicFrame>
        <p:nvGraphicFramePr>
          <p:cNvPr id="38917" name="Object 5"/>
          <p:cNvGraphicFramePr>
            <a:graphicFrameLocks noChangeAspect="1"/>
          </p:cNvGraphicFramePr>
          <p:nvPr/>
        </p:nvGraphicFramePr>
        <p:xfrm>
          <a:off x="357188" y="3571875"/>
          <a:ext cx="3357562" cy="1423988"/>
        </p:xfrm>
        <a:graphic>
          <a:graphicData uri="http://schemas.openxmlformats.org/presentationml/2006/ole">
            <p:oleObj spid="_x0000_s38917" name="Формула" r:id="rId6" imgW="977760" imgH="419040" progId="Equation.3">
              <p:embed/>
            </p:oleObj>
          </a:graphicData>
        </a:graphic>
      </p:graphicFrame>
      <p:graphicFrame>
        <p:nvGraphicFramePr>
          <p:cNvPr id="38918" name="Object 6"/>
          <p:cNvGraphicFramePr>
            <a:graphicFrameLocks noChangeAspect="1"/>
          </p:cNvGraphicFramePr>
          <p:nvPr/>
        </p:nvGraphicFramePr>
        <p:xfrm>
          <a:off x="4500563" y="3000375"/>
          <a:ext cx="4143375" cy="1876425"/>
        </p:xfrm>
        <a:graphic>
          <a:graphicData uri="http://schemas.openxmlformats.org/presentationml/2006/ole">
            <p:oleObj spid="_x0000_s38918" name="Формула" r:id="rId7" imgW="1193760" imgH="545760" progId="Equation.3">
              <p:embed/>
            </p:oleObj>
          </a:graphicData>
        </a:graphic>
      </p:graphicFrame>
      <p:graphicFrame>
        <p:nvGraphicFramePr>
          <p:cNvPr id="38919" name="Object 7"/>
          <p:cNvGraphicFramePr>
            <a:graphicFrameLocks noChangeAspect="1"/>
          </p:cNvGraphicFramePr>
          <p:nvPr/>
        </p:nvGraphicFramePr>
        <p:xfrm>
          <a:off x="214313" y="4857750"/>
          <a:ext cx="3929062" cy="1535113"/>
        </p:xfrm>
        <a:graphic>
          <a:graphicData uri="http://schemas.openxmlformats.org/presentationml/2006/ole">
            <p:oleObj spid="_x0000_s38919" name="Формула" r:id="rId8" imgW="1384200" imgH="545760" progId="Equation.3">
              <p:embed/>
            </p:oleObj>
          </a:graphicData>
        </a:graphic>
      </p:graphicFrame>
      <p:graphicFrame>
        <p:nvGraphicFramePr>
          <p:cNvPr id="38920" name="Object 8"/>
          <p:cNvGraphicFramePr>
            <a:graphicFrameLocks noChangeAspect="1"/>
          </p:cNvGraphicFramePr>
          <p:nvPr/>
        </p:nvGraphicFramePr>
        <p:xfrm>
          <a:off x="4714875" y="5143500"/>
          <a:ext cx="3346450" cy="1071563"/>
        </p:xfrm>
        <a:graphic>
          <a:graphicData uri="http://schemas.openxmlformats.org/presentationml/2006/ole">
            <p:oleObj spid="_x0000_s38920" name="Формула" r:id="rId9" imgW="1295280" imgH="419040" progId="Equation.3">
              <p:embed/>
            </p:oleObj>
          </a:graphicData>
        </a:graphic>
      </p:graphicFrame>
      <p:graphicFrame>
        <p:nvGraphicFramePr>
          <p:cNvPr id="38921" name="Object 10"/>
          <p:cNvGraphicFramePr>
            <a:graphicFrameLocks noChangeAspect="1"/>
          </p:cNvGraphicFramePr>
          <p:nvPr/>
        </p:nvGraphicFramePr>
        <p:xfrm>
          <a:off x="5286375" y="2000250"/>
          <a:ext cx="3133725" cy="642938"/>
        </p:xfrm>
        <a:graphic>
          <a:graphicData uri="http://schemas.openxmlformats.org/presentationml/2006/ole">
            <p:oleObj spid="_x0000_s38921" name="Формула" r:id="rId10" imgW="990360" imgH="203040" progId="Equation.3">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2"/>
          <p:cNvGraphicFramePr>
            <a:graphicFrameLocks noChangeAspect="1"/>
          </p:cNvGraphicFramePr>
          <p:nvPr/>
        </p:nvGraphicFramePr>
        <p:xfrm>
          <a:off x="427038" y="603250"/>
          <a:ext cx="2919412" cy="1006475"/>
        </p:xfrm>
        <a:graphic>
          <a:graphicData uri="http://schemas.openxmlformats.org/presentationml/2006/ole">
            <p:oleObj spid="_x0000_s39938" name="Формула" r:id="rId4" imgW="1130040" imgH="393480" progId="Equation.3">
              <p:embed/>
            </p:oleObj>
          </a:graphicData>
        </a:graphic>
      </p:graphicFrame>
      <p:graphicFrame>
        <p:nvGraphicFramePr>
          <p:cNvPr id="39939" name="Object 3"/>
          <p:cNvGraphicFramePr>
            <a:graphicFrameLocks noChangeAspect="1"/>
          </p:cNvGraphicFramePr>
          <p:nvPr/>
        </p:nvGraphicFramePr>
        <p:xfrm>
          <a:off x="4302125" y="571500"/>
          <a:ext cx="2459038" cy="1006475"/>
        </p:xfrm>
        <a:graphic>
          <a:graphicData uri="http://schemas.openxmlformats.org/presentationml/2006/ole">
            <p:oleObj spid="_x0000_s39939" name="Формула" r:id="rId5" imgW="952200" imgH="393480" progId="Equation.3">
              <p:embed/>
            </p:oleObj>
          </a:graphicData>
        </a:graphic>
      </p:graphicFrame>
      <p:graphicFrame>
        <p:nvGraphicFramePr>
          <p:cNvPr id="39940" name="Object 4"/>
          <p:cNvGraphicFramePr>
            <a:graphicFrameLocks noChangeAspect="1"/>
          </p:cNvGraphicFramePr>
          <p:nvPr/>
        </p:nvGraphicFramePr>
        <p:xfrm>
          <a:off x="784225" y="2143125"/>
          <a:ext cx="2032000" cy="1006475"/>
        </p:xfrm>
        <a:graphic>
          <a:graphicData uri="http://schemas.openxmlformats.org/presentationml/2006/ole">
            <p:oleObj spid="_x0000_s39940" name="Формула" r:id="rId6" imgW="787320" imgH="393480" progId="Equation.3">
              <p:embed/>
            </p:oleObj>
          </a:graphicData>
        </a:graphic>
      </p:graphicFrame>
      <p:graphicFrame>
        <p:nvGraphicFramePr>
          <p:cNvPr id="39941" name="Object 5"/>
          <p:cNvGraphicFramePr>
            <a:graphicFrameLocks noChangeAspect="1"/>
          </p:cNvGraphicFramePr>
          <p:nvPr/>
        </p:nvGraphicFramePr>
        <p:xfrm>
          <a:off x="3143250" y="1857375"/>
          <a:ext cx="2781300" cy="1571625"/>
        </p:xfrm>
        <a:graphic>
          <a:graphicData uri="http://schemas.openxmlformats.org/presentationml/2006/ole">
            <p:oleObj spid="_x0000_s39941" name="Формула" r:id="rId7" imgW="355320" imgH="203040" progId="Equation.3">
              <p:embed/>
            </p:oleObj>
          </a:graphicData>
        </a:graphic>
      </p:graphicFrame>
      <p:graphicFrame>
        <p:nvGraphicFramePr>
          <p:cNvPr id="39942" name="Object 6"/>
          <p:cNvGraphicFramePr>
            <a:graphicFrameLocks noChangeAspect="1"/>
          </p:cNvGraphicFramePr>
          <p:nvPr/>
        </p:nvGraphicFramePr>
        <p:xfrm>
          <a:off x="622300" y="3500438"/>
          <a:ext cx="2360613" cy="1006475"/>
        </p:xfrm>
        <a:graphic>
          <a:graphicData uri="http://schemas.openxmlformats.org/presentationml/2006/ole">
            <p:oleObj spid="_x0000_s39942" name="Формула" r:id="rId8" imgW="914400" imgH="393480" progId="Equation.3">
              <p:embed/>
            </p:oleObj>
          </a:graphicData>
        </a:graphic>
      </p:graphicFrame>
      <p:graphicFrame>
        <p:nvGraphicFramePr>
          <p:cNvPr id="39943" name="Object 7"/>
          <p:cNvGraphicFramePr>
            <a:graphicFrameLocks noChangeAspect="1"/>
          </p:cNvGraphicFramePr>
          <p:nvPr/>
        </p:nvGraphicFramePr>
        <p:xfrm>
          <a:off x="3698875" y="3468688"/>
          <a:ext cx="2195513" cy="1071562"/>
        </p:xfrm>
        <a:graphic>
          <a:graphicData uri="http://schemas.openxmlformats.org/presentationml/2006/ole">
            <p:oleObj spid="_x0000_s39943" name="Формула" r:id="rId9" imgW="850680" imgH="419040" progId="Equation.3">
              <p:embed/>
            </p:oleObj>
          </a:graphicData>
        </a:graphic>
      </p:graphicFrame>
      <p:graphicFrame>
        <p:nvGraphicFramePr>
          <p:cNvPr id="39944" name="Object 8"/>
          <p:cNvGraphicFramePr>
            <a:graphicFrameLocks noChangeAspect="1"/>
          </p:cNvGraphicFramePr>
          <p:nvPr/>
        </p:nvGraphicFramePr>
        <p:xfrm>
          <a:off x="6375400" y="3500438"/>
          <a:ext cx="2097088" cy="1006475"/>
        </p:xfrm>
        <a:graphic>
          <a:graphicData uri="http://schemas.openxmlformats.org/presentationml/2006/ole">
            <p:oleObj spid="_x0000_s39944" name="Формула" r:id="rId10" imgW="812520" imgH="393480" progId="Equation.3">
              <p:embed/>
            </p:oleObj>
          </a:graphicData>
        </a:graphic>
      </p:graphicFrame>
      <p:graphicFrame>
        <p:nvGraphicFramePr>
          <p:cNvPr id="39945" name="Object 9"/>
          <p:cNvGraphicFramePr>
            <a:graphicFrameLocks noChangeAspect="1"/>
          </p:cNvGraphicFramePr>
          <p:nvPr/>
        </p:nvGraphicFramePr>
        <p:xfrm>
          <a:off x="642938" y="4643438"/>
          <a:ext cx="2097087" cy="1006475"/>
        </p:xfrm>
        <a:graphic>
          <a:graphicData uri="http://schemas.openxmlformats.org/presentationml/2006/ole">
            <p:oleObj spid="_x0000_s39945" name="Формула" r:id="rId11" imgW="812520" imgH="393480" progId="Equation.3">
              <p:embed/>
            </p:oleObj>
          </a:graphicData>
        </a:graphic>
      </p:graphicFrame>
      <p:sp>
        <p:nvSpPr>
          <p:cNvPr id="39947" name="Прямоугольник 11"/>
          <p:cNvSpPr>
            <a:spLocks noChangeArrowheads="1"/>
          </p:cNvSpPr>
          <p:nvPr/>
        </p:nvSpPr>
        <p:spPr bwMode="auto">
          <a:xfrm>
            <a:off x="3071813" y="4857750"/>
            <a:ext cx="5572125" cy="830263"/>
          </a:xfrm>
          <a:prstGeom prst="rect">
            <a:avLst/>
          </a:prstGeom>
          <a:noFill/>
          <a:ln w="9525">
            <a:noFill/>
            <a:miter lim="800000"/>
            <a:headEnd/>
            <a:tailEnd/>
          </a:ln>
        </p:spPr>
        <p:txBody>
          <a:bodyPr>
            <a:spAutoFit/>
          </a:bodyPr>
          <a:lstStyle/>
          <a:p>
            <a:pPr algn="l"/>
            <a:r>
              <a:rPr lang="ru-RU" sz="2400"/>
              <a:t>- дифференциальное уравнение гармонических колебаний</a:t>
            </a:r>
          </a:p>
        </p:txBody>
      </p:sp>
      <p:sp>
        <p:nvSpPr>
          <p:cNvPr id="39948" name="Rectangle 5"/>
          <p:cNvSpPr>
            <a:spLocks noChangeArrowheads="1"/>
          </p:cNvSpPr>
          <p:nvPr/>
        </p:nvSpPr>
        <p:spPr bwMode="auto">
          <a:xfrm>
            <a:off x="2214563" y="5786438"/>
            <a:ext cx="3786187"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n-US" sz="3600" i="1">
                <a:latin typeface="Times New Roman" pitchFamily="18" charset="0"/>
                <a:cs typeface="Times New Roman" pitchFamily="18" charset="0"/>
              </a:rPr>
              <a:t>q</a:t>
            </a:r>
            <a:r>
              <a:rPr lang="ru-RU" sz="3600">
                <a:latin typeface="Times New Roman" pitchFamily="18" charset="0"/>
                <a:cs typeface="Times New Roman" pitchFamily="18" charset="0"/>
              </a:rPr>
              <a:t> = </a:t>
            </a:r>
            <a:r>
              <a:rPr lang="en-US" sz="3600" i="1">
                <a:latin typeface="Times New Roman" pitchFamily="18" charset="0"/>
                <a:cs typeface="Times New Roman" pitchFamily="18" charset="0"/>
              </a:rPr>
              <a:t>q</a:t>
            </a:r>
            <a:r>
              <a:rPr lang="ru-RU" sz="3600" i="1" baseline="-25000">
                <a:latin typeface="Times New Roman" pitchFamily="18" charset="0"/>
                <a:cs typeface="Times New Roman" pitchFamily="18" charset="0"/>
              </a:rPr>
              <a:t>m</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 φ</a:t>
            </a:r>
            <a:r>
              <a:rPr lang="ru-RU" sz="3600" baseline="-25000">
                <a:latin typeface="Times New Roman" pitchFamily="18" charset="0"/>
                <a:cs typeface="Times New Roman" pitchFamily="18" charset="0"/>
              </a:rPr>
              <a:t>0</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39949" name="Прямоугольник 13"/>
          <p:cNvSpPr>
            <a:spLocks noChangeArrowheads="1"/>
          </p:cNvSpPr>
          <p:nvPr/>
        </p:nvSpPr>
        <p:spPr bwMode="auto">
          <a:xfrm>
            <a:off x="6000750" y="5929313"/>
            <a:ext cx="1714500" cy="461962"/>
          </a:xfrm>
          <a:prstGeom prst="rect">
            <a:avLst/>
          </a:prstGeom>
          <a:noFill/>
          <a:ln w="9525">
            <a:noFill/>
            <a:miter lim="800000"/>
            <a:headEnd/>
            <a:tailEnd/>
          </a:ln>
        </p:spPr>
        <p:txBody>
          <a:bodyPr>
            <a:spAutoFit/>
          </a:bodyPr>
          <a:lstStyle/>
          <a:p>
            <a:pPr algn="l"/>
            <a:r>
              <a:rPr lang="ru-RU" sz="2400"/>
              <a:t>- решение</a:t>
            </a:r>
          </a:p>
        </p:txBody>
      </p:sp>
      <p:graphicFrame>
        <p:nvGraphicFramePr>
          <p:cNvPr id="39946" name="Object 13"/>
          <p:cNvGraphicFramePr>
            <a:graphicFrameLocks noChangeAspect="1"/>
          </p:cNvGraphicFramePr>
          <p:nvPr/>
        </p:nvGraphicFramePr>
        <p:xfrm>
          <a:off x="5786438" y="2071688"/>
          <a:ext cx="3244850" cy="1362075"/>
        </p:xfrm>
        <a:graphic>
          <a:graphicData uri="http://schemas.openxmlformats.org/presentationml/2006/ole">
            <p:oleObj spid="_x0000_s39946" name="Формула" r:id="rId12" imgW="927000" imgH="393480" progId="Equation.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5"/>
          <p:cNvSpPr>
            <a:spLocks noChangeArrowheads="1"/>
          </p:cNvSpPr>
          <p:nvPr/>
        </p:nvSpPr>
        <p:spPr bwMode="auto">
          <a:xfrm>
            <a:off x="661988" y="214313"/>
            <a:ext cx="4464050"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n-US" sz="3600" i="1">
                <a:latin typeface="Times New Roman" pitchFamily="18" charset="0"/>
                <a:cs typeface="Times New Roman" pitchFamily="18" charset="0"/>
              </a:rPr>
              <a:t>q</a:t>
            </a:r>
            <a:r>
              <a:rPr lang="ru-RU" sz="3600">
                <a:latin typeface="Times New Roman" pitchFamily="18" charset="0"/>
                <a:cs typeface="Times New Roman" pitchFamily="18" charset="0"/>
              </a:rPr>
              <a:t> = </a:t>
            </a:r>
            <a:r>
              <a:rPr lang="en-US" sz="3600" i="1">
                <a:latin typeface="Times New Roman" pitchFamily="18" charset="0"/>
                <a:cs typeface="Times New Roman" pitchFamily="18" charset="0"/>
              </a:rPr>
              <a:t>q</a:t>
            </a:r>
            <a:r>
              <a:rPr lang="ru-RU" sz="3600" i="1" baseline="-25000">
                <a:latin typeface="Times New Roman" pitchFamily="18" charset="0"/>
                <a:cs typeface="Times New Roman" pitchFamily="18" charset="0"/>
              </a:rPr>
              <a:t>m</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(ω</a:t>
            </a:r>
            <a:r>
              <a:rPr lang="ru-RU" sz="3600" i="1">
                <a:latin typeface="Times New Roman" pitchFamily="18" charset="0"/>
                <a:cs typeface="Times New Roman" pitchFamily="18" charset="0"/>
              </a:rPr>
              <a:t>t</a:t>
            </a:r>
            <a:r>
              <a:rPr lang="ru-RU" sz="3600">
                <a:latin typeface="Times New Roman" pitchFamily="18" charset="0"/>
                <a:cs typeface="Times New Roman" pitchFamily="18" charset="0"/>
              </a:rPr>
              <a:t> + φ</a:t>
            </a:r>
            <a:r>
              <a:rPr lang="ru-RU" sz="3600" baseline="-25000">
                <a:latin typeface="Times New Roman" pitchFamily="18" charset="0"/>
                <a:cs typeface="Times New Roman" pitchFamily="18" charset="0"/>
              </a:rPr>
              <a:t>0</a:t>
            </a:r>
            <a:r>
              <a:rPr lang="ru-RU" sz="3600">
                <a:latin typeface="Times New Roman" pitchFamily="18" charset="0"/>
                <a:cs typeface="Times New Roman" pitchFamily="18" charset="0"/>
              </a:rPr>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40962" name="Object 7"/>
          <p:cNvGraphicFramePr>
            <a:graphicFrameLocks noChangeAspect="1"/>
          </p:cNvGraphicFramePr>
          <p:nvPr/>
        </p:nvGraphicFramePr>
        <p:xfrm>
          <a:off x="804863" y="3214688"/>
          <a:ext cx="3143250" cy="1108075"/>
        </p:xfrm>
        <a:graphic>
          <a:graphicData uri="http://schemas.openxmlformats.org/presentationml/2006/ole">
            <p:oleObj spid="_x0000_s40962" name="Формула" r:id="rId3" imgW="1117440" imgH="393480" progId="Equation.3">
              <p:embed/>
            </p:oleObj>
          </a:graphicData>
        </a:graphic>
      </p:graphicFrame>
      <p:graphicFrame>
        <p:nvGraphicFramePr>
          <p:cNvPr id="40963" name="Object 6"/>
          <p:cNvGraphicFramePr>
            <a:graphicFrameLocks noChangeAspect="1"/>
          </p:cNvGraphicFramePr>
          <p:nvPr/>
        </p:nvGraphicFramePr>
        <p:xfrm>
          <a:off x="5448300" y="1143000"/>
          <a:ext cx="3695700" cy="1111250"/>
        </p:xfrm>
        <a:graphic>
          <a:graphicData uri="http://schemas.openxmlformats.org/presentationml/2006/ole">
            <p:oleObj spid="_x0000_s40963" name="Формула" r:id="rId4" imgW="1396800" imgH="419040" progId="Equation.3">
              <p:embed/>
            </p:oleObj>
          </a:graphicData>
        </a:graphic>
      </p:graphicFrame>
      <p:graphicFrame>
        <p:nvGraphicFramePr>
          <p:cNvPr id="40964" name="Object 4"/>
          <p:cNvGraphicFramePr>
            <a:graphicFrameLocks noChangeAspect="1"/>
          </p:cNvGraphicFramePr>
          <p:nvPr/>
        </p:nvGraphicFramePr>
        <p:xfrm>
          <a:off x="661988" y="2143125"/>
          <a:ext cx="2097087" cy="1006475"/>
        </p:xfrm>
        <a:graphic>
          <a:graphicData uri="http://schemas.openxmlformats.org/presentationml/2006/ole">
            <p:oleObj spid="_x0000_s40964" name="Формула" r:id="rId5" imgW="812520" imgH="393480" progId="Equation.3">
              <p:embed/>
            </p:oleObj>
          </a:graphicData>
        </a:graphic>
      </p:graphicFrame>
      <p:graphicFrame>
        <p:nvGraphicFramePr>
          <p:cNvPr id="40965" name="Object 5"/>
          <p:cNvGraphicFramePr>
            <a:graphicFrameLocks noChangeAspect="1"/>
          </p:cNvGraphicFramePr>
          <p:nvPr/>
        </p:nvGraphicFramePr>
        <p:xfrm>
          <a:off x="661988" y="1285875"/>
          <a:ext cx="4406900" cy="719138"/>
        </p:xfrm>
        <a:graphic>
          <a:graphicData uri="http://schemas.openxmlformats.org/presentationml/2006/ole">
            <p:oleObj spid="_x0000_s40965" name="Формула" r:id="rId6" imgW="1485720" imgH="241200" progId="Equation.3">
              <p:embed/>
            </p:oleObj>
          </a:graphicData>
        </a:graphic>
      </p:graphicFrame>
      <p:sp>
        <p:nvSpPr>
          <p:cNvPr id="11" name="Скругленный прямоугольник 10"/>
          <p:cNvSpPr/>
          <p:nvPr/>
        </p:nvSpPr>
        <p:spPr>
          <a:xfrm>
            <a:off x="2289175" y="1357313"/>
            <a:ext cx="2857500"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2" name="Скругленный прямоугольник 11"/>
          <p:cNvSpPr/>
          <p:nvPr/>
        </p:nvSpPr>
        <p:spPr>
          <a:xfrm>
            <a:off x="2447925" y="2286000"/>
            <a:ext cx="428625"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кругленный прямоугольник 12"/>
          <p:cNvSpPr/>
          <p:nvPr/>
        </p:nvSpPr>
        <p:spPr>
          <a:xfrm>
            <a:off x="661988" y="285750"/>
            <a:ext cx="3857625"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4" name="Двойная стрелка вверх/вниз 13"/>
          <p:cNvSpPr/>
          <p:nvPr/>
        </p:nvSpPr>
        <p:spPr>
          <a:xfrm>
            <a:off x="2590800" y="2071688"/>
            <a:ext cx="142875" cy="2143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5" name="Скругленный прямоугольник 14"/>
          <p:cNvSpPr/>
          <p:nvPr/>
        </p:nvSpPr>
        <p:spPr>
          <a:xfrm>
            <a:off x="1804988" y="1357313"/>
            <a:ext cx="500062" cy="57150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defRPr/>
            </a:pPr>
            <a:endParaRPr lang="ru-RU"/>
          </a:p>
        </p:txBody>
      </p:sp>
      <p:sp>
        <p:nvSpPr>
          <p:cNvPr id="16" name="Скругленный прямоугольник 15"/>
          <p:cNvSpPr/>
          <p:nvPr/>
        </p:nvSpPr>
        <p:spPr>
          <a:xfrm>
            <a:off x="1662113" y="2214563"/>
            <a:ext cx="642937" cy="85725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defRPr/>
            </a:pPr>
            <a:endParaRPr lang="ru-RU"/>
          </a:p>
        </p:txBody>
      </p:sp>
      <p:sp>
        <p:nvSpPr>
          <p:cNvPr id="17" name="Двойная стрелка вверх/вниз 16"/>
          <p:cNvSpPr/>
          <p:nvPr/>
        </p:nvSpPr>
        <p:spPr>
          <a:xfrm>
            <a:off x="1804988" y="1928813"/>
            <a:ext cx="142875" cy="285750"/>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0974" name="Прямоугольник 17"/>
          <p:cNvSpPr>
            <a:spLocks noChangeArrowheads="1"/>
          </p:cNvSpPr>
          <p:nvPr/>
        </p:nvSpPr>
        <p:spPr bwMode="auto">
          <a:xfrm>
            <a:off x="3948113" y="3500438"/>
            <a:ext cx="3429000" cy="461962"/>
          </a:xfrm>
          <a:prstGeom prst="rect">
            <a:avLst/>
          </a:prstGeom>
          <a:noFill/>
          <a:ln w="9525">
            <a:noFill/>
            <a:miter lim="800000"/>
            <a:headEnd/>
            <a:tailEnd/>
          </a:ln>
        </p:spPr>
        <p:txBody>
          <a:bodyPr>
            <a:spAutoFit/>
          </a:bodyPr>
          <a:lstStyle/>
          <a:p>
            <a:pPr algn="l"/>
            <a:r>
              <a:rPr lang="ru-RU" sz="2400" b="1"/>
              <a:t>- Формула Томсона</a:t>
            </a:r>
          </a:p>
        </p:txBody>
      </p:sp>
      <p:sp>
        <p:nvSpPr>
          <p:cNvPr id="40975" name="Прямоугольник 18"/>
          <p:cNvSpPr>
            <a:spLocks noChangeArrowheads="1"/>
          </p:cNvSpPr>
          <p:nvPr/>
        </p:nvSpPr>
        <p:spPr bwMode="auto">
          <a:xfrm>
            <a:off x="1071563" y="4286250"/>
            <a:ext cx="7858125" cy="1200150"/>
          </a:xfrm>
          <a:prstGeom prst="rect">
            <a:avLst/>
          </a:prstGeom>
          <a:noFill/>
          <a:ln w="9525">
            <a:noFill/>
            <a:miter lim="800000"/>
            <a:headEnd/>
            <a:tailEnd/>
          </a:ln>
        </p:spPr>
        <p:txBody>
          <a:bodyPr>
            <a:spAutoFit/>
          </a:bodyPr>
          <a:lstStyle/>
          <a:p>
            <a:pPr algn="l"/>
            <a:r>
              <a:rPr lang="ru-RU" sz="2400"/>
              <a:t>Чем больше индуктивность, тем медленнее нарастает ток и падает до нуля =&gt; больше времени длится перезарядка конденсатора</a:t>
            </a:r>
          </a:p>
        </p:txBody>
      </p:sp>
      <p:sp>
        <p:nvSpPr>
          <p:cNvPr id="40976" name="Прямоугольник 19"/>
          <p:cNvSpPr>
            <a:spLocks noChangeArrowheads="1"/>
          </p:cNvSpPr>
          <p:nvPr/>
        </p:nvSpPr>
        <p:spPr bwMode="auto">
          <a:xfrm>
            <a:off x="1143000" y="5572125"/>
            <a:ext cx="7572375" cy="830263"/>
          </a:xfrm>
          <a:prstGeom prst="rect">
            <a:avLst/>
          </a:prstGeom>
          <a:noFill/>
          <a:ln w="9525">
            <a:noFill/>
            <a:miter lim="800000"/>
            <a:headEnd/>
            <a:tailEnd/>
          </a:ln>
        </p:spPr>
        <p:txBody>
          <a:bodyPr>
            <a:spAutoFit/>
          </a:bodyPr>
          <a:lstStyle/>
          <a:p>
            <a:pPr algn="l"/>
            <a:r>
              <a:rPr lang="ru-RU" sz="2400"/>
              <a:t>Чем больше емкость, тем  больше времени требуется на перезарядку конденсатора.</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5"/>
          <p:cNvSpPr>
            <a:spLocks noChangeArrowheads="1"/>
          </p:cNvSpPr>
          <p:nvPr/>
        </p:nvSpPr>
        <p:spPr bwMode="auto">
          <a:xfrm>
            <a:off x="2857500" y="1285875"/>
            <a:ext cx="6500813"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en-US" sz="3600" i="1">
                <a:latin typeface="Times New Roman" pitchFamily="18" charset="0"/>
                <a:cs typeface="Times New Roman" pitchFamily="18" charset="0"/>
              </a:rPr>
              <a:t>q</a:t>
            </a:r>
            <a:r>
              <a:rPr lang="ru-RU" sz="3600">
                <a:latin typeface="Times New Roman" pitchFamily="18" charset="0"/>
                <a:cs typeface="Times New Roman" pitchFamily="18" charset="0"/>
              </a:rPr>
              <a:t> = </a:t>
            </a:r>
            <a:r>
              <a:rPr lang="en-US" sz="3600" i="1">
                <a:latin typeface="Times New Roman" pitchFamily="18" charset="0"/>
                <a:cs typeface="Times New Roman" pitchFamily="18" charset="0"/>
              </a:rPr>
              <a:t>q</a:t>
            </a:r>
            <a:r>
              <a:rPr lang="ru-RU" sz="3600" baseline="-25000">
                <a:latin typeface="Times New Roman" pitchFamily="18" charset="0"/>
                <a:cs typeface="Times New Roman" pitchFamily="18" charset="0"/>
              </a:rPr>
              <a:t>m</a:t>
            </a:r>
            <a:r>
              <a:rPr lang="ru-RU" sz="3600">
                <a:latin typeface="Times New Roman" pitchFamily="18" charset="0"/>
                <a:cs typeface="Times New Roman" pitchFamily="18" charset="0"/>
              </a:rPr>
              <a:t> </a:t>
            </a:r>
            <a:r>
              <a:rPr lang="en-US" sz="3600">
                <a:latin typeface="Times New Roman" pitchFamily="18" charset="0"/>
                <a:cs typeface="Times New Roman" pitchFamily="18" charset="0"/>
              </a:rPr>
              <a:t>cos</a:t>
            </a:r>
            <a:r>
              <a:rPr lang="ru-RU" sz="3600">
                <a:latin typeface="Times New Roman" pitchFamily="18" charset="0"/>
                <a:cs typeface="Times New Roman" pitchFamily="18" charset="0"/>
              </a:rPr>
              <a:t> ω</a:t>
            </a:r>
            <a:r>
              <a:rPr lang="ru-RU" sz="3600" i="1">
                <a:latin typeface="Times New Roman" pitchFamily="18" charset="0"/>
                <a:cs typeface="Times New Roman" pitchFamily="18" charset="0"/>
              </a:rPr>
              <a:t>t</a:t>
            </a:r>
            <a:r>
              <a:rPr lang="ru-RU" sz="3600" i="1"/>
              <a:t>, </a:t>
            </a:r>
            <a:r>
              <a:rPr lang="ru-RU" i="1"/>
              <a:t>при максимальной зарядке С</a:t>
            </a:r>
            <a:r>
              <a:rPr lang="ru-RU"/>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sp>
        <p:nvSpPr>
          <p:cNvPr id="9" name="TextBox 8"/>
          <p:cNvSpPr txBox="1"/>
          <p:nvPr/>
        </p:nvSpPr>
        <p:spPr>
          <a:xfrm>
            <a:off x="642910"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Колебательный контур</a:t>
            </a:r>
          </a:p>
        </p:txBody>
      </p:sp>
      <p:grpSp>
        <p:nvGrpSpPr>
          <p:cNvPr id="41992" name="Группа 13"/>
          <p:cNvGrpSpPr>
            <a:grpSpLocks/>
          </p:cNvGrpSpPr>
          <p:nvPr/>
        </p:nvGrpSpPr>
        <p:grpSpPr bwMode="auto">
          <a:xfrm>
            <a:off x="571500" y="4643438"/>
            <a:ext cx="8143875" cy="1949450"/>
            <a:chOff x="1000100" y="3122610"/>
            <a:chExt cx="7215238" cy="1949464"/>
          </a:xfrm>
        </p:grpSpPr>
        <p:sp>
          <p:nvSpPr>
            <p:cNvPr id="12" name="Прямоугольник 11"/>
            <p:cNvSpPr/>
            <p:nvPr/>
          </p:nvSpPr>
          <p:spPr>
            <a:xfrm>
              <a:off x="1000100" y="3500438"/>
              <a:ext cx="7215238" cy="15716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998" name="TextBox 12"/>
            <p:cNvSpPr txBox="1">
              <a:spLocks noChangeArrowheads="1"/>
            </p:cNvSpPr>
            <p:nvPr/>
          </p:nvSpPr>
          <p:spPr bwMode="auto">
            <a:xfrm>
              <a:off x="5357818" y="3122610"/>
              <a:ext cx="2857520" cy="400110"/>
            </a:xfrm>
            <a:prstGeom prst="rect">
              <a:avLst/>
            </a:prstGeom>
            <a:noFill/>
            <a:ln w="9525">
              <a:solidFill>
                <a:srgbClr val="C00000"/>
              </a:solidFill>
              <a:miter lim="800000"/>
              <a:headEnd/>
              <a:tailEnd/>
            </a:ln>
          </p:spPr>
          <p:txBody>
            <a:bodyPr>
              <a:spAutoFit/>
            </a:bodyPr>
            <a:lstStyle/>
            <a:p>
              <a:r>
                <a:rPr lang="ru-RU" sz="2000"/>
                <a:t>в отсутствии </a:t>
              </a:r>
              <a:r>
                <a:rPr lang="en-US" sz="2000"/>
                <a:t>R</a:t>
              </a:r>
              <a:endParaRPr lang="ru-RU" sz="2000"/>
            </a:p>
          </p:txBody>
        </p:sp>
      </p:grpSp>
      <p:graphicFrame>
        <p:nvGraphicFramePr>
          <p:cNvPr id="41986" name="Object 7"/>
          <p:cNvGraphicFramePr>
            <a:graphicFrameLocks noChangeAspect="1"/>
          </p:cNvGraphicFramePr>
          <p:nvPr/>
        </p:nvGraphicFramePr>
        <p:xfrm>
          <a:off x="1082675" y="5143500"/>
          <a:ext cx="7386638" cy="1358900"/>
        </p:xfrm>
        <a:graphic>
          <a:graphicData uri="http://schemas.openxmlformats.org/presentationml/2006/ole">
            <p:oleObj spid="_x0000_s41986" name="Формула" r:id="rId3" imgW="2286000" imgH="419040" progId="Equation.3">
              <p:embed/>
            </p:oleObj>
          </a:graphicData>
        </a:graphic>
      </p:graphicFrame>
      <p:sp>
        <p:nvSpPr>
          <p:cNvPr id="41993" name="TextBox 12"/>
          <p:cNvSpPr txBox="1">
            <a:spLocks noChangeArrowheads="1"/>
          </p:cNvSpPr>
          <p:nvPr/>
        </p:nvSpPr>
        <p:spPr bwMode="auto">
          <a:xfrm>
            <a:off x="2786063" y="3792538"/>
            <a:ext cx="6072187" cy="708025"/>
          </a:xfrm>
          <a:prstGeom prst="rect">
            <a:avLst/>
          </a:prstGeom>
          <a:noFill/>
          <a:ln w="9525">
            <a:noFill/>
            <a:miter lim="800000"/>
            <a:headEnd/>
            <a:tailEnd/>
          </a:ln>
        </p:spPr>
        <p:txBody>
          <a:bodyPr>
            <a:spAutoFit/>
          </a:bodyPr>
          <a:lstStyle/>
          <a:p>
            <a:r>
              <a:rPr lang="ru-RU" sz="2000"/>
              <a:t>колебания будут незатухающими только в случае отсутствия </a:t>
            </a:r>
            <a:r>
              <a:rPr lang="en-US" sz="2000"/>
              <a:t>R(</a:t>
            </a:r>
            <a:r>
              <a:rPr lang="ru-RU" sz="2000"/>
              <a:t>идеальный КК)</a:t>
            </a:r>
          </a:p>
        </p:txBody>
      </p:sp>
      <p:sp>
        <p:nvSpPr>
          <p:cNvPr id="41994" name="Прямоугольник 13"/>
          <p:cNvSpPr>
            <a:spLocks noChangeArrowheads="1"/>
          </p:cNvSpPr>
          <p:nvPr/>
        </p:nvSpPr>
        <p:spPr bwMode="auto">
          <a:xfrm>
            <a:off x="2714625" y="785813"/>
            <a:ext cx="5643563" cy="646112"/>
          </a:xfrm>
          <a:prstGeom prst="rect">
            <a:avLst/>
          </a:prstGeom>
          <a:noFill/>
          <a:ln w="9525">
            <a:noFill/>
            <a:miter lim="800000"/>
            <a:headEnd/>
            <a:tailEnd/>
          </a:ln>
        </p:spPr>
        <p:txBody>
          <a:bodyPr>
            <a:spAutoFit/>
          </a:bodyPr>
          <a:lstStyle/>
          <a:p>
            <a:r>
              <a:rPr lang="ru-RU"/>
              <a:t>-это конденсатор и катушка , присоединенная к обкладкам конденсатора</a:t>
            </a:r>
          </a:p>
        </p:txBody>
      </p:sp>
      <p:pic>
        <p:nvPicPr>
          <p:cNvPr id="41995" name="Picture 8" descr="&amp;Lcy;&amp;IEcy;&amp;Kcy;&amp;TScy;&amp;Icy;&amp;YAcy; 6"/>
          <p:cNvPicPr>
            <a:picLocks noChangeAspect="1" noChangeArrowheads="1"/>
          </p:cNvPicPr>
          <p:nvPr/>
        </p:nvPicPr>
        <p:blipFill>
          <a:blip r:embed="rId4"/>
          <a:srcRect/>
          <a:stretch>
            <a:fillRect/>
          </a:stretch>
        </p:blipFill>
        <p:spPr bwMode="auto">
          <a:xfrm>
            <a:off x="142875" y="1285875"/>
            <a:ext cx="2468563" cy="1928813"/>
          </a:xfrm>
          <a:prstGeom prst="rect">
            <a:avLst/>
          </a:prstGeom>
          <a:noFill/>
          <a:ln w="9525">
            <a:noFill/>
            <a:miter lim="800000"/>
            <a:headEnd/>
            <a:tailEnd/>
          </a:ln>
        </p:spPr>
      </p:pic>
      <p:graphicFrame>
        <p:nvGraphicFramePr>
          <p:cNvPr id="41987" name="Object 5"/>
          <p:cNvGraphicFramePr>
            <a:graphicFrameLocks noChangeAspect="1"/>
          </p:cNvGraphicFramePr>
          <p:nvPr/>
        </p:nvGraphicFramePr>
        <p:xfrm>
          <a:off x="2786063" y="2649538"/>
          <a:ext cx="3143250" cy="1108075"/>
        </p:xfrm>
        <a:graphic>
          <a:graphicData uri="http://schemas.openxmlformats.org/presentationml/2006/ole">
            <p:oleObj spid="_x0000_s41987" name="Формула" r:id="rId5" imgW="1117440" imgH="393480" progId="Equation.3">
              <p:embed/>
            </p:oleObj>
          </a:graphicData>
        </a:graphic>
      </p:graphicFrame>
      <p:sp>
        <p:nvSpPr>
          <p:cNvPr id="41996" name="Прямоугольник 17"/>
          <p:cNvSpPr>
            <a:spLocks noChangeArrowheads="1"/>
          </p:cNvSpPr>
          <p:nvPr/>
        </p:nvSpPr>
        <p:spPr bwMode="auto">
          <a:xfrm>
            <a:off x="5929313" y="2935288"/>
            <a:ext cx="3429000" cy="461962"/>
          </a:xfrm>
          <a:prstGeom prst="rect">
            <a:avLst/>
          </a:prstGeom>
          <a:noFill/>
          <a:ln w="9525">
            <a:noFill/>
            <a:miter lim="800000"/>
            <a:headEnd/>
            <a:tailEnd/>
          </a:ln>
        </p:spPr>
        <p:txBody>
          <a:bodyPr>
            <a:spAutoFit/>
          </a:bodyPr>
          <a:lstStyle/>
          <a:p>
            <a:pPr algn="l"/>
            <a:r>
              <a:rPr lang="ru-RU" sz="2400" b="1"/>
              <a:t>- Формула Томсона</a:t>
            </a:r>
          </a:p>
        </p:txBody>
      </p:sp>
      <p:graphicFrame>
        <p:nvGraphicFramePr>
          <p:cNvPr id="41988" name="Object 6"/>
          <p:cNvGraphicFramePr>
            <a:graphicFrameLocks noChangeAspect="1"/>
          </p:cNvGraphicFramePr>
          <p:nvPr/>
        </p:nvGraphicFramePr>
        <p:xfrm>
          <a:off x="500063" y="3500438"/>
          <a:ext cx="1679575" cy="1111250"/>
        </p:xfrm>
        <a:graphic>
          <a:graphicData uri="http://schemas.openxmlformats.org/presentationml/2006/ole">
            <p:oleObj spid="_x0000_s41988" name="Формула" r:id="rId6" imgW="634680" imgH="419040" progId="Equation.3">
              <p:embed/>
            </p:oleObj>
          </a:graphicData>
        </a:graphic>
      </p:graphicFrame>
      <p:graphicFrame>
        <p:nvGraphicFramePr>
          <p:cNvPr id="41989" name="Object 5"/>
          <p:cNvGraphicFramePr>
            <a:graphicFrameLocks noChangeAspect="1"/>
          </p:cNvGraphicFramePr>
          <p:nvPr/>
        </p:nvGraphicFramePr>
        <p:xfrm>
          <a:off x="3071813" y="1643063"/>
          <a:ext cx="4397375" cy="1285875"/>
        </p:xfrm>
        <a:graphic>
          <a:graphicData uri="http://schemas.openxmlformats.org/presentationml/2006/ole">
            <p:oleObj spid="_x0000_s41989" name="Формула" r:id="rId7" imgW="1346040" imgH="39348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142875" y="214313"/>
            <a:ext cx="8858250" cy="1200150"/>
          </a:xfrm>
          <a:prstGeom prst="rect">
            <a:avLst/>
          </a:prstGeom>
          <a:noFill/>
          <a:ln w="9525">
            <a:noFill/>
            <a:miter lim="800000"/>
            <a:headEnd/>
            <a:tailEnd/>
          </a:ln>
        </p:spPr>
        <p:txBody>
          <a:bodyPr>
            <a:spAutoFit/>
          </a:bodyPr>
          <a:lstStyle/>
          <a:p>
            <a:r>
              <a:rPr lang="ru-RU" sz="2400" b="1">
                <a:solidFill>
                  <a:srgbClr val="FF0000"/>
                </a:solidFill>
              </a:rPr>
              <a:t>Колеблющиеся величины </a:t>
            </a:r>
            <a:r>
              <a:rPr lang="ru-RU" sz="2400"/>
              <a:t>(или сами описывают процесс повторяющийся при колебаниях, или сами испытывают повторяющиеся изменения)</a:t>
            </a:r>
          </a:p>
        </p:txBody>
      </p:sp>
      <p:sp>
        <p:nvSpPr>
          <p:cNvPr id="66563" name="TextBox 4"/>
          <p:cNvSpPr txBox="1">
            <a:spLocks noChangeArrowheads="1"/>
          </p:cNvSpPr>
          <p:nvPr/>
        </p:nvSpPr>
        <p:spPr bwMode="auto">
          <a:xfrm>
            <a:off x="500063" y="1571625"/>
            <a:ext cx="3071812" cy="1570038"/>
          </a:xfrm>
          <a:prstGeom prst="rect">
            <a:avLst/>
          </a:prstGeom>
          <a:noFill/>
          <a:ln w="9525">
            <a:noFill/>
            <a:miter lim="800000"/>
            <a:headEnd/>
            <a:tailEnd/>
          </a:ln>
        </p:spPr>
        <p:txBody>
          <a:bodyPr>
            <a:spAutoFit/>
          </a:bodyPr>
          <a:lstStyle/>
          <a:p>
            <a:r>
              <a:rPr lang="ru-RU" sz="2400"/>
              <a:t>координата</a:t>
            </a:r>
          </a:p>
          <a:p>
            <a:r>
              <a:rPr lang="ru-RU" sz="2400"/>
              <a:t>скорость</a:t>
            </a:r>
          </a:p>
          <a:p>
            <a:r>
              <a:rPr lang="ru-RU" sz="2400"/>
              <a:t>ускорение</a:t>
            </a:r>
          </a:p>
          <a:p>
            <a:r>
              <a:rPr lang="ru-RU" sz="2400"/>
              <a:t>…</a:t>
            </a:r>
          </a:p>
        </p:txBody>
      </p:sp>
      <p:sp>
        <p:nvSpPr>
          <p:cNvPr id="66564" name="TextBox 5"/>
          <p:cNvSpPr txBox="1">
            <a:spLocks noChangeArrowheads="1"/>
          </p:cNvSpPr>
          <p:nvPr/>
        </p:nvSpPr>
        <p:spPr bwMode="auto">
          <a:xfrm>
            <a:off x="5072063" y="1643063"/>
            <a:ext cx="3071812" cy="1570037"/>
          </a:xfrm>
          <a:prstGeom prst="rect">
            <a:avLst/>
          </a:prstGeom>
          <a:noFill/>
          <a:ln w="9525">
            <a:noFill/>
            <a:miter lim="800000"/>
            <a:headEnd/>
            <a:tailEnd/>
          </a:ln>
        </p:spPr>
        <p:txBody>
          <a:bodyPr>
            <a:spAutoFit/>
          </a:bodyPr>
          <a:lstStyle/>
          <a:p>
            <a:r>
              <a:rPr lang="ru-RU" sz="2400"/>
              <a:t>сила тока</a:t>
            </a:r>
          </a:p>
          <a:p>
            <a:r>
              <a:rPr lang="ru-RU" sz="2400"/>
              <a:t>напряжение</a:t>
            </a:r>
          </a:p>
          <a:p>
            <a:r>
              <a:rPr lang="ru-RU" sz="2400"/>
              <a:t>заряд конденсатора</a:t>
            </a:r>
          </a:p>
          <a:p>
            <a:r>
              <a:rPr lang="ru-RU" sz="2400"/>
              <a:t>…</a:t>
            </a:r>
          </a:p>
        </p:txBody>
      </p:sp>
      <p:sp>
        <p:nvSpPr>
          <p:cNvPr id="66565" name="TextBox 6"/>
          <p:cNvSpPr txBox="1">
            <a:spLocks noChangeArrowheads="1"/>
          </p:cNvSpPr>
          <p:nvPr/>
        </p:nvSpPr>
        <p:spPr bwMode="auto">
          <a:xfrm>
            <a:off x="142875" y="4071938"/>
            <a:ext cx="8858250" cy="1200150"/>
          </a:xfrm>
          <a:prstGeom prst="rect">
            <a:avLst/>
          </a:prstGeom>
          <a:noFill/>
          <a:ln w="9525">
            <a:noFill/>
            <a:miter lim="800000"/>
            <a:headEnd/>
            <a:tailEnd/>
          </a:ln>
        </p:spPr>
        <p:txBody>
          <a:bodyPr>
            <a:spAutoFit/>
          </a:bodyPr>
          <a:lstStyle/>
          <a:p>
            <a:r>
              <a:rPr lang="ru-RU" sz="2400" b="1">
                <a:solidFill>
                  <a:srgbClr val="FF0000"/>
                </a:solidFill>
              </a:rPr>
              <a:t>Периодическими </a:t>
            </a:r>
            <a:r>
              <a:rPr lang="ru-RU" sz="2400"/>
              <a:t>называются колебания, при которых происходит точное повторение процесса через равные промежутки времени.</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21429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Переменный ток</a:t>
            </a:r>
          </a:p>
        </p:txBody>
      </p:sp>
      <p:sp>
        <p:nvSpPr>
          <p:cNvPr id="79875" name="TextBox 4"/>
          <p:cNvSpPr txBox="1">
            <a:spLocks noChangeArrowheads="1"/>
          </p:cNvSpPr>
          <p:nvPr/>
        </p:nvSpPr>
        <p:spPr bwMode="auto">
          <a:xfrm>
            <a:off x="1143000" y="1428750"/>
            <a:ext cx="7215188" cy="369888"/>
          </a:xfrm>
          <a:prstGeom prst="rect">
            <a:avLst/>
          </a:prstGeom>
          <a:noFill/>
          <a:ln w="9525">
            <a:noFill/>
            <a:miter lim="800000"/>
            <a:headEnd/>
            <a:tailEnd/>
          </a:ln>
        </p:spPr>
        <p:txBody>
          <a:bodyPr>
            <a:spAutoFit/>
          </a:bodyPr>
          <a:lstStyle/>
          <a:p>
            <a:endParaRPr lang="ru-RU"/>
          </a:p>
        </p:txBody>
      </p:sp>
      <p:sp>
        <p:nvSpPr>
          <p:cNvPr id="79876" name="Прямоугольник 4"/>
          <p:cNvSpPr>
            <a:spLocks noChangeArrowheads="1"/>
          </p:cNvSpPr>
          <p:nvPr/>
        </p:nvSpPr>
        <p:spPr bwMode="auto">
          <a:xfrm>
            <a:off x="1000125" y="1071563"/>
            <a:ext cx="8143875" cy="3108325"/>
          </a:xfrm>
          <a:prstGeom prst="rect">
            <a:avLst/>
          </a:prstGeom>
          <a:noFill/>
          <a:ln w="9525">
            <a:noFill/>
            <a:miter lim="800000"/>
            <a:headEnd/>
            <a:tailEnd/>
          </a:ln>
        </p:spPr>
        <p:txBody>
          <a:bodyPr>
            <a:spAutoFit/>
          </a:bodyPr>
          <a:lstStyle/>
          <a:p>
            <a:pPr algn="l"/>
            <a:r>
              <a:rPr lang="ru-RU" sz="2800" b="1"/>
              <a:t>Переменный</a:t>
            </a:r>
            <a:r>
              <a:rPr lang="ru-RU" sz="2800"/>
              <a:t> </a:t>
            </a:r>
            <a:r>
              <a:rPr lang="ru-RU" sz="2800" b="1"/>
              <a:t>ток</a:t>
            </a:r>
            <a:r>
              <a:rPr lang="ru-RU" sz="2800"/>
              <a:t>, в отличие от </a:t>
            </a:r>
            <a:r>
              <a:rPr lang="ru-RU" sz="2800" b="1"/>
              <a:t>тока</a:t>
            </a:r>
            <a:r>
              <a:rPr lang="ru-RU" sz="2800"/>
              <a:t> постоянного, непрерывно изменяется как по величине, так и по направлению в каждом сечении проводника, причем изменения </a:t>
            </a:r>
            <a:r>
              <a:rPr lang="ru-RU" sz="2800" b="1"/>
              <a:t>эти</a:t>
            </a:r>
            <a:r>
              <a:rPr lang="ru-RU" sz="2800"/>
              <a:t> происходят периодически, т. е. точно повторяются через равные промежутки времени.</a:t>
            </a:r>
          </a:p>
        </p:txBody>
      </p:sp>
      <p:sp>
        <p:nvSpPr>
          <p:cNvPr id="79877" name="Прямоугольник 5"/>
          <p:cNvSpPr>
            <a:spLocks noChangeArrowheads="1"/>
          </p:cNvSpPr>
          <p:nvPr/>
        </p:nvSpPr>
        <p:spPr bwMode="auto">
          <a:xfrm>
            <a:off x="928688" y="4179888"/>
            <a:ext cx="7715250" cy="2678112"/>
          </a:xfrm>
          <a:prstGeom prst="rect">
            <a:avLst/>
          </a:prstGeom>
          <a:noFill/>
          <a:ln w="9525">
            <a:noFill/>
            <a:miter lim="800000"/>
            <a:headEnd/>
            <a:tailEnd/>
          </a:ln>
        </p:spPr>
        <p:txBody>
          <a:bodyPr>
            <a:spAutoFit/>
          </a:bodyPr>
          <a:lstStyle/>
          <a:p>
            <a:pPr algn="l"/>
            <a:r>
              <a:rPr lang="ru-RU" sz="2800"/>
              <a:t>Устройство, предназначенное для превращения механической энергии в энергию переменного тока, называется </a:t>
            </a:r>
            <a:r>
              <a:rPr lang="ru-RU" sz="2800" b="1"/>
              <a:t>генератором переменного тока</a:t>
            </a:r>
            <a:r>
              <a:rPr lang="ru-RU" sz="2800"/>
              <a:t>. В основу работы генератора положено </a:t>
            </a:r>
            <a:r>
              <a:rPr lang="ru-RU" sz="2800">
                <a:hlinkClick r:id="rId2"/>
              </a:rPr>
              <a:t>явление электромагнитной индукции</a:t>
            </a:r>
            <a:r>
              <a:rPr lang="ru-RU" sz="280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2" descr="E:\Rabota\МоиДокуменеты\FIZIKA\Колебания\pt1.gif"/>
          <p:cNvPicPr>
            <a:picLocks noChangeAspect="1" noChangeArrowheads="1" noCrop="1"/>
          </p:cNvPicPr>
          <p:nvPr/>
        </p:nvPicPr>
        <p:blipFill>
          <a:blip r:embed="rId3"/>
          <a:srcRect/>
          <a:stretch>
            <a:fillRect/>
          </a:stretch>
        </p:blipFill>
        <p:spPr bwMode="auto">
          <a:xfrm>
            <a:off x="1571625" y="357188"/>
            <a:ext cx="7204075" cy="2214562"/>
          </a:xfrm>
          <a:prstGeom prst="rect">
            <a:avLst/>
          </a:prstGeom>
          <a:noFill/>
          <a:ln w="9525">
            <a:noFill/>
            <a:miter lim="800000"/>
            <a:headEnd/>
            <a:tailEnd/>
          </a:ln>
        </p:spPr>
      </p:pic>
      <p:sp>
        <p:nvSpPr>
          <p:cNvPr id="43017" name="Прямоугольник 4"/>
          <p:cNvSpPr>
            <a:spLocks noChangeArrowheads="1"/>
          </p:cNvSpPr>
          <p:nvPr/>
        </p:nvSpPr>
        <p:spPr bwMode="auto">
          <a:xfrm>
            <a:off x="1285875" y="2786063"/>
            <a:ext cx="7858125" cy="1570037"/>
          </a:xfrm>
          <a:prstGeom prst="rect">
            <a:avLst/>
          </a:prstGeom>
          <a:noFill/>
          <a:ln w="9525">
            <a:noFill/>
            <a:miter lim="800000"/>
            <a:headEnd/>
            <a:tailEnd/>
          </a:ln>
        </p:spPr>
        <p:txBody>
          <a:bodyPr>
            <a:spAutoFit/>
          </a:bodyPr>
          <a:lstStyle/>
          <a:p>
            <a:pPr algn="l"/>
            <a:r>
              <a:rPr lang="ru-RU" sz="2400"/>
              <a:t>Рамка вращается в магнитном поле. Поскольку магнитный поток, пронизывающий рамку, изменяется с течением времени, то в ней возникает индуцированная ЭДС:</a:t>
            </a:r>
          </a:p>
        </p:txBody>
      </p:sp>
      <p:graphicFrame>
        <p:nvGraphicFramePr>
          <p:cNvPr id="43010" name="Object 2"/>
          <p:cNvGraphicFramePr>
            <a:graphicFrameLocks noChangeAspect="1"/>
          </p:cNvGraphicFramePr>
          <p:nvPr/>
        </p:nvGraphicFramePr>
        <p:xfrm>
          <a:off x="1643063" y="4714875"/>
          <a:ext cx="2357437" cy="500063"/>
        </p:xfrm>
        <a:graphic>
          <a:graphicData uri="http://schemas.openxmlformats.org/presentationml/2006/ole">
            <p:oleObj spid="_x0000_s43010" name="Формула" r:id="rId4" imgW="838080" imgH="177480" progId="Equation.3">
              <p:embed/>
            </p:oleObj>
          </a:graphicData>
        </a:graphic>
      </p:graphicFrame>
      <p:pic>
        <p:nvPicPr>
          <p:cNvPr id="43018" name="Picture 4" descr="E:\Rabota\МоиДокуменеты\FIZIKA\Электродинамика\Магнетизм\7.jpg"/>
          <p:cNvPicPr>
            <a:picLocks noChangeAspect="1" noChangeArrowheads="1"/>
          </p:cNvPicPr>
          <p:nvPr/>
        </p:nvPicPr>
        <p:blipFill>
          <a:blip r:embed="rId5"/>
          <a:srcRect/>
          <a:stretch>
            <a:fillRect/>
          </a:stretch>
        </p:blipFill>
        <p:spPr bwMode="auto">
          <a:xfrm>
            <a:off x="5857875" y="4214813"/>
            <a:ext cx="2978150" cy="1571625"/>
          </a:xfrm>
          <a:prstGeom prst="rect">
            <a:avLst/>
          </a:prstGeom>
          <a:noFill/>
          <a:ln w="9525">
            <a:noFill/>
            <a:miter lim="800000"/>
            <a:headEnd/>
            <a:tailEnd/>
          </a:ln>
        </p:spPr>
      </p:pic>
      <p:sp>
        <p:nvSpPr>
          <p:cNvPr id="43019" name="TextBox 15"/>
          <p:cNvSpPr txBox="1">
            <a:spLocks noChangeArrowheads="1"/>
          </p:cNvSpPr>
          <p:nvPr/>
        </p:nvSpPr>
        <p:spPr bwMode="auto">
          <a:xfrm>
            <a:off x="7715250" y="4786313"/>
            <a:ext cx="328613" cy="400050"/>
          </a:xfrm>
          <a:prstGeom prst="rect">
            <a:avLst/>
          </a:prstGeom>
          <a:noFill/>
          <a:ln w="9525">
            <a:noFill/>
            <a:miter lim="800000"/>
            <a:headEnd/>
            <a:tailEnd/>
          </a:ln>
        </p:spPr>
        <p:txBody>
          <a:bodyPr>
            <a:spAutoFit/>
          </a:bodyPr>
          <a:lstStyle/>
          <a:p>
            <a:r>
              <a:rPr lang="el-GR" sz="2000"/>
              <a:t>α</a:t>
            </a:r>
            <a:endParaRPr lang="ru-RU" sz="2000"/>
          </a:p>
        </p:txBody>
      </p:sp>
      <p:graphicFrame>
        <p:nvGraphicFramePr>
          <p:cNvPr id="43011" name="Object 4"/>
          <p:cNvGraphicFramePr>
            <a:graphicFrameLocks noChangeAspect="1"/>
          </p:cNvGraphicFramePr>
          <p:nvPr/>
        </p:nvGraphicFramePr>
        <p:xfrm>
          <a:off x="1714500" y="5429250"/>
          <a:ext cx="1285875" cy="428625"/>
        </p:xfrm>
        <a:graphic>
          <a:graphicData uri="http://schemas.openxmlformats.org/presentationml/2006/ole">
            <p:oleObj spid="_x0000_s43011" name="Формула" r:id="rId6" imgW="457200" imgH="152280" progId="Equation.3">
              <p:embed/>
            </p:oleObj>
          </a:graphicData>
        </a:graphic>
      </p:graphicFrame>
      <p:graphicFrame>
        <p:nvGraphicFramePr>
          <p:cNvPr id="43012" name="Object 5"/>
          <p:cNvGraphicFramePr>
            <a:graphicFrameLocks noChangeAspect="1"/>
          </p:cNvGraphicFramePr>
          <p:nvPr/>
        </p:nvGraphicFramePr>
        <p:xfrm>
          <a:off x="1357313" y="6143625"/>
          <a:ext cx="2500312" cy="500063"/>
        </p:xfrm>
        <a:graphic>
          <a:graphicData uri="http://schemas.openxmlformats.org/presentationml/2006/ole">
            <p:oleObj spid="_x0000_s43012" name="Формула" r:id="rId7" imgW="888840" imgH="177480" progId="Equation.3">
              <p:embed/>
            </p:oleObj>
          </a:graphicData>
        </a:graphic>
      </p:graphicFrame>
      <p:sp>
        <p:nvSpPr>
          <p:cNvPr id="11" name="Стрелка вниз 10"/>
          <p:cNvSpPr/>
          <p:nvPr/>
        </p:nvSpPr>
        <p:spPr>
          <a:xfrm>
            <a:off x="2286000" y="5786438"/>
            <a:ext cx="285750" cy="214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3857625" y="6357938"/>
            <a:ext cx="28575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43013" name="Object 16"/>
          <p:cNvGraphicFramePr>
            <a:graphicFrameLocks noChangeAspect="1"/>
          </p:cNvGraphicFramePr>
          <p:nvPr/>
        </p:nvGraphicFramePr>
        <p:xfrm>
          <a:off x="4357688" y="6215063"/>
          <a:ext cx="1436687" cy="446087"/>
        </p:xfrm>
        <a:graphic>
          <a:graphicData uri="http://schemas.openxmlformats.org/presentationml/2006/ole">
            <p:oleObj spid="_x0000_s43013" name="Формула" r:id="rId8" imgW="736560" imgH="228600" progId="Equation.3">
              <p:embed/>
            </p:oleObj>
          </a:graphicData>
        </a:graphic>
      </p:graphicFrame>
      <p:graphicFrame>
        <p:nvGraphicFramePr>
          <p:cNvPr id="43014" name="Object 7"/>
          <p:cNvGraphicFramePr>
            <a:graphicFrameLocks noChangeAspect="1"/>
          </p:cNvGraphicFramePr>
          <p:nvPr/>
        </p:nvGraphicFramePr>
        <p:xfrm>
          <a:off x="6180138" y="6156325"/>
          <a:ext cx="2963862" cy="642938"/>
        </p:xfrm>
        <a:graphic>
          <a:graphicData uri="http://schemas.openxmlformats.org/presentationml/2006/ole">
            <p:oleObj spid="_x0000_s43014" name="Формула" r:id="rId9" imgW="1054080" imgH="228600" progId="Equation.3">
              <p:embed/>
            </p:oleObj>
          </a:graphicData>
        </a:graphic>
      </p:graphicFrame>
      <p:sp>
        <p:nvSpPr>
          <p:cNvPr id="16" name="Стрелка вправо 15"/>
          <p:cNvSpPr/>
          <p:nvPr/>
        </p:nvSpPr>
        <p:spPr>
          <a:xfrm>
            <a:off x="5857875" y="6357938"/>
            <a:ext cx="285750"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Овал 16"/>
          <p:cNvSpPr/>
          <p:nvPr/>
        </p:nvSpPr>
        <p:spPr>
          <a:xfrm>
            <a:off x="7072313" y="6215063"/>
            <a:ext cx="857250" cy="500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43015" name="Object 8"/>
          <p:cNvGraphicFramePr>
            <a:graphicFrameLocks noChangeAspect="1"/>
          </p:cNvGraphicFramePr>
          <p:nvPr/>
        </p:nvGraphicFramePr>
        <p:xfrm>
          <a:off x="8001000" y="5715000"/>
          <a:ext cx="481013" cy="481013"/>
        </p:xfrm>
        <a:graphic>
          <a:graphicData uri="http://schemas.openxmlformats.org/presentationml/2006/ole">
            <p:oleObj spid="_x0000_s43015" name="Формула" r:id="rId10" imgW="228600" imgH="228600" progId="Equation.3">
              <p:embed/>
            </p:oleObj>
          </a:graphicData>
        </a:graphic>
      </p:graphicFrame>
      <p:cxnSp>
        <p:nvCxnSpPr>
          <p:cNvPr id="20" name="Прямая со стрелкой 19"/>
          <p:cNvCxnSpPr>
            <a:endCxn id="17" idx="7"/>
          </p:cNvCxnSpPr>
          <p:nvPr/>
        </p:nvCxnSpPr>
        <p:spPr>
          <a:xfrm rot="5400000">
            <a:off x="7794625" y="6010275"/>
            <a:ext cx="287338" cy="268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Прямоугольник 3"/>
          <p:cNvSpPr>
            <a:spLocks noChangeArrowheads="1"/>
          </p:cNvSpPr>
          <p:nvPr/>
        </p:nvSpPr>
        <p:spPr bwMode="auto">
          <a:xfrm>
            <a:off x="1214438" y="285750"/>
            <a:ext cx="7429500" cy="2062163"/>
          </a:xfrm>
          <a:prstGeom prst="rect">
            <a:avLst/>
          </a:prstGeom>
          <a:noFill/>
          <a:ln w="9525">
            <a:noFill/>
            <a:miter lim="800000"/>
            <a:headEnd/>
            <a:tailEnd/>
          </a:ln>
        </p:spPr>
        <p:txBody>
          <a:bodyPr>
            <a:spAutoFit/>
          </a:bodyPr>
          <a:lstStyle/>
          <a:p>
            <a:pPr algn="l"/>
            <a:r>
              <a:rPr lang="ru-RU" sz="3200"/>
              <a:t>Ток в цепи проходит в одном направлении в течение полуоборота рамки, а затем меняет направление на противоположное.</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38" y="357188"/>
          <a:ext cx="8929687" cy="6261100"/>
        </p:xfrm>
        <a:graphic>
          <a:graphicData uri="http://schemas.openxmlformats.org/drawingml/2006/table">
            <a:tbl>
              <a:tblPr firstRow="1" bandRow="1">
                <a:tableStyleId>{5940675A-B579-460E-94D1-54222C63F5DA}</a:tableStyleId>
              </a:tblPr>
              <a:tblGrid>
                <a:gridCol w="1488292"/>
                <a:gridCol w="1488292"/>
                <a:gridCol w="1488292"/>
                <a:gridCol w="1488292"/>
                <a:gridCol w="1488292"/>
                <a:gridCol w="1488292"/>
              </a:tblGrid>
              <a:tr h="692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ym typeface="Symbol"/>
                        </a:rPr>
                        <a:t></a:t>
                      </a:r>
                      <a:r>
                        <a:rPr lang="ru-RU" sz="1800" baseline="-25000" dirty="0" smtClean="0">
                          <a:sym typeface="Symbol"/>
                        </a:rPr>
                        <a:t>0</a:t>
                      </a:r>
                      <a:r>
                        <a:rPr lang="ru-RU" sz="1800" dirty="0" smtClean="0">
                          <a:sym typeface="Symbol"/>
                        </a:rPr>
                        <a:t>=0</a:t>
                      </a:r>
                      <a:endParaRPr lang="ru-RU" sz="1800" dirty="0" smtClean="0"/>
                    </a:p>
                    <a:p>
                      <a:endParaRPr lang="ru-RU" dirty="0"/>
                    </a:p>
                  </a:txBody>
                  <a:tcPr/>
                </a:tc>
                <a:tc gridSpan="5">
                  <a:txBody>
                    <a:bodyPr/>
                    <a:lstStyle/>
                    <a:p>
                      <a:pPr algn="ctr"/>
                      <a:r>
                        <a:rPr lang="ru-RU" sz="3200" b="1" dirty="0" smtClean="0"/>
                        <a:t>Угол</a:t>
                      </a:r>
                      <a:endParaRPr lang="ru-RU" sz="3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pPr algn="ctr"/>
                      <a:endParaRPr lang="ru-RU" sz="3200" b="1" dirty="0"/>
                    </a:p>
                  </a:txBody>
                  <a:tcPr/>
                </a:tc>
              </a:tr>
              <a:tr h="520102">
                <a:tc>
                  <a:txBody>
                    <a:bodyPr/>
                    <a:lstStyle/>
                    <a:p>
                      <a:endParaRPr lang="ru-RU" dirty="0"/>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=0</a:t>
                      </a:r>
                      <a:endParaRPr lang="ru-RU" sz="2400" b="0" i="0" u="none" strike="noStrike" kern="1200" dirty="0">
                        <a:solidFill>
                          <a:schemeClr val="tx1"/>
                        </a:solidFill>
                        <a:latin typeface="Times New Roman"/>
                        <a:cs typeface="Times New Roman"/>
                      </a:endParaRPr>
                    </a:p>
                  </a:txBody>
                  <a:tcPr/>
                </a:tc>
                <a:tc>
                  <a:txBody>
                    <a:bodyPr/>
                    <a:lstStyle/>
                    <a:p>
                      <a:pPr marL="0" marR="0" indent="0" algn="ctr" rtl="0" eaLnBrk="1" fontAlgn="auto"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π/</a:t>
                      </a:r>
                      <a:r>
                        <a:rPr lang="ru-RU" sz="2400" b="0" i="0" u="none" strike="noStrike" kern="1200" dirty="0" smtClean="0">
                          <a:solidFill>
                            <a:schemeClr val="tx1"/>
                          </a:solidFill>
                          <a:latin typeface="Times New Roman"/>
                          <a:cs typeface="Times New Roman"/>
                        </a:rPr>
                        <a:t>2</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π</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3π/2</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2π</a:t>
                      </a:r>
                      <a:endParaRPr lang="el-GR" sz="2400" b="0" i="0" u="none" strike="noStrike" kern="1200" dirty="0">
                        <a:solidFill>
                          <a:schemeClr val="tx1"/>
                        </a:solidFill>
                        <a:latin typeface="Times New Roman"/>
                        <a:cs typeface="Times New Roman"/>
                      </a:endParaRPr>
                    </a:p>
                  </a:txBody>
                  <a:tcPr/>
                </a:tc>
              </a:tr>
              <a:tr h="930316">
                <a:tc>
                  <a:txBody>
                    <a:bodyPr/>
                    <a:lstStyle/>
                    <a:p>
                      <a:r>
                        <a:rPr lang="ru-RU" sz="2400" dirty="0" smtClean="0"/>
                        <a:t>Время</a:t>
                      </a:r>
                      <a:endParaRPr lang="ru-RU" sz="2400"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2223507">
                <a:tc>
                  <a:txBody>
                    <a:bodyPr/>
                    <a:lstStyle/>
                    <a:p>
                      <a:r>
                        <a:rPr lang="ru-RU" sz="2400" dirty="0" smtClean="0"/>
                        <a:t>Расположение рамки в</a:t>
                      </a:r>
                      <a:r>
                        <a:rPr lang="ru-RU" sz="2400" baseline="0" dirty="0" smtClean="0"/>
                        <a:t> магнитном поле</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параллельно линиям магнитной</a:t>
                      </a:r>
                      <a:r>
                        <a:rPr lang="ru-RU" baseline="0" dirty="0" smtClean="0"/>
                        <a:t> индукции</a:t>
                      </a:r>
                      <a:endParaRPr lang="ru-RU" dirty="0" smtClean="0"/>
                    </a:p>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1894732">
                <a:tc>
                  <a:txBody>
                    <a:bodyPr/>
                    <a:lstStyle/>
                    <a:p>
                      <a:r>
                        <a:rPr lang="ru-RU" sz="2400" dirty="0" smtClean="0"/>
                        <a:t>Магнитный поток</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0</a:t>
                      </a:r>
                    </a:p>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graphicFrame>
        <p:nvGraphicFramePr>
          <p:cNvPr id="44034" name="Object 4"/>
          <p:cNvGraphicFramePr>
            <a:graphicFrameLocks noChangeAspect="1"/>
          </p:cNvGraphicFramePr>
          <p:nvPr/>
        </p:nvGraphicFramePr>
        <p:xfrm>
          <a:off x="1857375" y="1785938"/>
          <a:ext cx="765175" cy="428625"/>
        </p:xfrm>
        <a:graphic>
          <a:graphicData uri="http://schemas.openxmlformats.org/presentationml/2006/ole">
            <p:oleObj spid="_x0000_s44034" name="Формула" r:id="rId3" imgW="317160" imgH="177480" progId="Equation.3">
              <p:embed/>
            </p:oleObj>
          </a:graphicData>
        </a:graphic>
      </p:graphicFrame>
      <p:graphicFrame>
        <p:nvGraphicFramePr>
          <p:cNvPr id="44035" name="Object 3"/>
          <p:cNvGraphicFramePr>
            <a:graphicFrameLocks noChangeAspect="1"/>
          </p:cNvGraphicFramePr>
          <p:nvPr/>
        </p:nvGraphicFramePr>
        <p:xfrm>
          <a:off x="3357563" y="1643063"/>
          <a:ext cx="777875" cy="831850"/>
        </p:xfrm>
        <a:graphic>
          <a:graphicData uri="http://schemas.openxmlformats.org/presentationml/2006/ole">
            <p:oleObj spid="_x0000_s44035" name="Формула" r:id="rId4" imgW="368280" imgH="39348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38" y="357188"/>
          <a:ext cx="8929687" cy="6261100"/>
        </p:xfrm>
        <a:graphic>
          <a:graphicData uri="http://schemas.openxmlformats.org/drawingml/2006/table">
            <a:tbl>
              <a:tblPr firstRow="1" bandRow="1">
                <a:tableStyleId>{5940675A-B579-460E-94D1-54222C63F5DA}</a:tableStyleId>
              </a:tblPr>
              <a:tblGrid>
                <a:gridCol w="1488292"/>
                <a:gridCol w="1488292"/>
                <a:gridCol w="1488292"/>
                <a:gridCol w="1488292"/>
                <a:gridCol w="1488292"/>
                <a:gridCol w="1488292"/>
              </a:tblGrid>
              <a:tr h="692699">
                <a:tc>
                  <a:txBody>
                    <a:bodyPr/>
                    <a:lstStyle/>
                    <a:p>
                      <a:r>
                        <a:rPr lang="ru-RU" sz="3200" dirty="0" smtClean="0">
                          <a:sym typeface="Symbol"/>
                        </a:rPr>
                        <a:t></a:t>
                      </a:r>
                      <a:r>
                        <a:rPr lang="ru-RU" sz="3200" baseline="-25000" dirty="0" smtClean="0">
                          <a:sym typeface="Symbol"/>
                        </a:rPr>
                        <a:t>0</a:t>
                      </a:r>
                      <a:r>
                        <a:rPr lang="ru-RU" sz="3200" dirty="0" smtClean="0">
                          <a:sym typeface="Symbol"/>
                        </a:rPr>
                        <a:t>=0</a:t>
                      </a:r>
                      <a:endParaRPr lang="ru-RU" sz="3200" dirty="0"/>
                    </a:p>
                  </a:txBody>
                  <a:tcPr/>
                </a:tc>
                <a:tc gridSpan="5">
                  <a:txBody>
                    <a:bodyPr/>
                    <a:lstStyle/>
                    <a:p>
                      <a:pPr algn="ctr"/>
                      <a:r>
                        <a:rPr lang="ru-RU" sz="3200" b="1" dirty="0" smtClean="0"/>
                        <a:t>Угол</a:t>
                      </a:r>
                      <a:endParaRPr lang="ru-RU" sz="3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pPr algn="ctr"/>
                      <a:endParaRPr lang="ru-RU" sz="3200" b="1" dirty="0"/>
                    </a:p>
                  </a:txBody>
                  <a:tcPr/>
                </a:tc>
              </a:tr>
              <a:tr h="520102">
                <a:tc>
                  <a:txBody>
                    <a:bodyPr/>
                    <a:lstStyle/>
                    <a:p>
                      <a:endParaRPr lang="ru-RU" dirty="0"/>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=0</a:t>
                      </a:r>
                      <a:endParaRPr lang="ru-RU" sz="2400" b="0" i="0" u="none" strike="noStrike" kern="1200" dirty="0">
                        <a:solidFill>
                          <a:schemeClr val="tx1"/>
                        </a:solidFill>
                        <a:latin typeface="Times New Roman"/>
                        <a:cs typeface="Times New Roman"/>
                      </a:endParaRPr>
                    </a:p>
                  </a:txBody>
                  <a:tcPr/>
                </a:tc>
                <a:tc>
                  <a:txBody>
                    <a:bodyPr/>
                    <a:lstStyle/>
                    <a:p>
                      <a:pPr marL="0" marR="0" indent="0" algn="ctr" rtl="0" eaLnBrk="1" fontAlgn="auto"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π/</a:t>
                      </a:r>
                      <a:r>
                        <a:rPr lang="ru-RU" sz="2400" b="0" i="0" u="none" strike="noStrike" kern="1200" dirty="0" smtClean="0">
                          <a:solidFill>
                            <a:schemeClr val="tx1"/>
                          </a:solidFill>
                          <a:latin typeface="Times New Roman"/>
                          <a:cs typeface="Times New Roman"/>
                        </a:rPr>
                        <a:t>2</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π</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3π/2</a:t>
                      </a:r>
                      <a:endParaRPr lang="el-GR" sz="2400" b="0" i="0" u="none" strike="noStrike" kern="1200" dirty="0">
                        <a:solidFill>
                          <a:schemeClr val="tx1"/>
                        </a:solidFill>
                        <a:latin typeface="Times New Roman"/>
                        <a:cs typeface="Times New Roman"/>
                      </a:endParaRPr>
                    </a:p>
                  </a:txBody>
                  <a:tcPr/>
                </a:tc>
                <a:tc>
                  <a:txBody>
                    <a:bodyPr/>
                    <a:lstStyle/>
                    <a:p>
                      <a:pPr marL="0" algn="ctr" rtl="0" eaLnBrk="1" fontAlgn="t" latinLnBrk="0" hangingPunct="1">
                        <a:spcBef>
                          <a:spcPts val="0"/>
                        </a:spcBef>
                        <a:spcAft>
                          <a:spcPts val="0"/>
                        </a:spcAft>
                      </a:pPr>
                      <a:r>
                        <a:rPr lang="el-GR" sz="2400" b="0" i="0" u="none" strike="noStrike" kern="1200" dirty="0" smtClean="0">
                          <a:solidFill>
                            <a:schemeClr val="tx1"/>
                          </a:solidFill>
                          <a:latin typeface="Times New Roman"/>
                          <a:cs typeface="Times New Roman"/>
                        </a:rPr>
                        <a:t>α</a:t>
                      </a:r>
                      <a:r>
                        <a:rPr lang="ru-RU" sz="2400" b="0" i="0" u="none" strike="noStrike" kern="1200" dirty="0" smtClean="0">
                          <a:solidFill>
                            <a:schemeClr val="tx1"/>
                          </a:solidFill>
                          <a:latin typeface="Times New Roman"/>
                          <a:cs typeface="Times New Roman"/>
                        </a:rPr>
                        <a:t>=</a:t>
                      </a:r>
                      <a:r>
                        <a:rPr lang="el-GR" sz="2400" b="0" i="0" u="none" strike="noStrike" kern="1200" dirty="0" smtClean="0">
                          <a:solidFill>
                            <a:schemeClr val="tx1"/>
                          </a:solidFill>
                          <a:latin typeface="Times New Roman"/>
                          <a:cs typeface="Times New Roman"/>
                        </a:rPr>
                        <a:t>2π</a:t>
                      </a:r>
                      <a:endParaRPr lang="el-GR" sz="2400" b="0" i="0" u="none" strike="noStrike" kern="1200" dirty="0">
                        <a:solidFill>
                          <a:schemeClr val="tx1"/>
                        </a:solidFill>
                        <a:latin typeface="Times New Roman"/>
                        <a:cs typeface="Times New Roman"/>
                      </a:endParaRPr>
                    </a:p>
                  </a:txBody>
                  <a:tcPr/>
                </a:tc>
              </a:tr>
              <a:tr h="930316">
                <a:tc>
                  <a:txBody>
                    <a:bodyPr/>
                    <a:lstStyle/>
                    <a:p>
                      <a:r>
                        <a:rPr lang="ru-RU" sz="2400" dirty="0" smtClean="0"/>
                        <a:t>Время</a:t>
                      </a:r>
                      <a:endParaRPr lang="ru-RU" sz="2400"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2223507">
                <a:tc>
                  <a:txBody>
                    <a:bodyPr/>
                    <a:lstStyle/>
                    <a:p>
                      <a:r>
                        <a:rPr lang="ru-RU" sz="2400" dirty="0" smtClean="0"/>
                        <a:t>Расположение рамки в</a:t>
                      </a:r>
                      <a:r>
                        <a:rPr lang="ru-RU" sz="2400" baseline="0" dirty="0" smtClean="0"/>
                        <a:t> магнитном поле</a:t>
                      </a:r>
                      <a:endParaRPr lang="ru-R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параллельно линиям магнитной</a:t>
                      </a:r>
                      <a:r>
                        <a:rPr lang="ru-RU" baseline="0" dirty="0" smtClean="0"/>
                        <a:t> индукции</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перпендикулярно линиям магнитной</a:t>
                      </a:r>
                      <a:r>
                        <a:rPr lang="ru-RU" baseline="0" dirty="0" smtClean="0"/>
                        <a:t> индукции</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параллельно линиям магнитной</a:t>
                      </a:r>
                      <a:r>
                        <a:rPr lang="ru-RU" baseline="0" dirty="0" smtClean="0"/>
                        <a:t> индукции</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перпендикулярно линиям магнитной</a:t>
                      </a:r>
                      <a:r>
                        <a:rPr lang="ru-RU" baseline="0" dirty="0" smtClean="0"/>
                        <a:t> индукции</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параллельно линиям магнитной</a:t>
                      </a:r>
                      <a:r>
                        <a:rPr lang="ru-RU" baseline="0" dirty="0" smtClean="0"/>
                        <a:t> индукции</a:t>
                      </a:r>
                      <a:endParaRPr lang="ru-RU" dirty="0" smtClean="0"/>
                    </a:p>
                  </a:txBody>
                  <a:tcPr/>
                </a:tc>
              </a:tr>
              <a:tr h="1894732">
                <a:tc>
                  <a:txBody>
                    <a:bodyPr/>
                    <a:lstStyle/>
                    <a:p>
                      <a:r>
                        <a:rPr lang="ru-RU" sz="2400" dirty="0" smtClean="0"/>
                        <a:t>Магнитный поток</a:t>
                      </a:r>
                      <a:endParaRPr lang="ru-RU" sz="2400" dirty="0"/>
                    </a:p>
                  </a:txBody>
                  <a:tcPr/>
                </a:tc>
                <a:tc>
                  <a:txBody>
                    <a:bodyPr/>
                    <a:lstStyle/>
                    <a:p>
                      <a:r>
                        <a:rPr lang="ru-RU" dirty="0" smtClean="0"/>
                        <a:t>0</a:t>
                      </a:r>
                      <a:endParaRPr lang="ru-RU" dirty="0"/>
                    </a:p>
                  </a:txBody>
                  <a:tcPr/>
                </a:tc>
                <a:tc>
                  <a:txBody>
                    <a:bodyPr/>
                    <a:lstStyle/>
                    <a:p>
                      <a:r>
                        <a:rPr lang="ru-RU" dirty="0" smtClean="0"/>
                        <a:t>максимальный</a:t>
                      </a:r>
                      <a:endParaRPr lang="ru-RU" dirty="0"/>
                    </a:p>
                  </a:txBody>
                  <a:tcPr/>
                </a:tc>
                <a:tc>
                  <a:txBody>
                    <a:bodyPr/>
                    <a:lstStyle/>
                    <a:p>
                      <a:r>
                        <a:rPr lang="ru-RU" dirty="0" smtClean="0"/>
                        <a:t>0</a:t>
                      </a:r>
                      <a:endParaRPr lang="ru-RU" dirty="0"/>
                    </a:p>
                  </a:txBody>
                  <a:tcPr/>
                </a:tc>
                <a:tc>
                  <a:txBody>
                    <a:bodyPr/>
                    <a:lstStyle/>
                    <a:p>
                      <a:r>
                        <a:rPr lang="ru-RU" dirty="0" smtClean="0"/>
                        <a:t>максимальный</a:t>
                      </a:r>
                      <a:endParaRPr lang="ru-RU" dirty="0"/>
                    </a:p>
                  </a:txBody>
                  <a:tcPr/>
                </a:tc>
                <a:tc>
                  <a:txBody>
                    <a:bodyPr/>
                    <a:lstStyle/>
                    <a:p>
                      <a:r>
                        <a:rPr lang="ru-RU" dirty="0" smtClean="0"/>
                        <a:t>0</a:t>
                      </a:r>
                      <a:endParaRPr lang="ru-RU" dirty="0"/>
                    </a:p>
                  </a:txBody>
                  <a:tcPr/>
                </a:tc>
              </a:tr>
            </a:tbl>
          </a:graphicData>
        </a:graphic>
      </p:graphicFrame>
      <p:graphicFrame>
        <p:nvGraphicFramePr>
          <p:cNvPr id="45058" name="Object 4"/>
          <p:cNvGraphicFramePr>
            <a:graphicFrameLocks noChangeAspect="1"/>
          </p:cNvGraphicFramePr>
          <p:nvPr/>
        </p:nvGraphicFramePr>
        <p:xfrm>
          <a:off x="1857375" y="1785938"/>
          <a:ext cx="765175" cy="428625"/>
        </p:xfrm>
        <a:graphic>
          <a:graphicData uri="http://schemas.openxmlformats.org/presentationml/2006/ole">
            <p:oleObj spid="_x0000_s45058" name="Формула" r:id="rId3" imgW="317160" imgH="177480" progId="Equation.3">
              <p:embed/>
            </p:oleObj>
          </a:graphicData>
        </a:graphic>
      </p:graphicFrame>
      <p:graphicFrame>
        <p:nvGraphicFramePr>
          <p:cNvPr id="45059" name="Object 3"/>
          <p:cNvGraphicFramePr>
            <a:graphicFrameLocks noChangeAspect="1"/>
          </p:cNvGraphicFramePr>
          <p:nvPr/>
        </p:nvGraphicFramePr>
        <p:xfrm>
          <a:off x="3357563" y="1643063"/>
          <a:ext cx="777875" cy="831850"/>
        </p:xfrm>
        <a:graphic>
          <a:graphicData uri="http://schemas.openxmlformats.org/presentationml/2006/ole">
            <p:oleObj spid="_x0000_s45059" name="Формула" r:id="rId4" imgW="368280" imgH="393480" progId="Equation.3">
              <p:embed/>
            </p:oleObj>
          </a:graphicData>
        </a:graphic>
      </p:graphicFrame>
      <p:graphicFrame>
        <p:nvGraphicFramePr>
          <p:cNvPr id="45060" name="Object 44"/>
          <p:cNvGraphicFramePr>
            <a:graphicFrameLocks noChangeAspect="1"/>
          </p:cNvGraphicFramePr>
          <p:nvPr/>
        </p:nvGraphicFramePr>
        <p:xfrm>
          <a:off x="4857750" y="1643063"/>
          <a:ext cx="777875" cy="831850"/>
        </p:xfrm>
        <a:graphic>
          <a:graphicData uri="http://schemas.openxmlformats.org/presentationml/2006/ole">
            <p:oleObj spid="_x0000_s45060" name="Формула" r:id="rId5" imgW="368280" imgH="393480" progId="Equation.3">
              <p:embed/>
            </p:oleObj>
          </a:graphicData>
        </a:graphic>
      </p:graphicFrame>
      <p:graphicFrame>
        <p:nvGraphicFramePr>
          <p:cNvPr id="45061" name="Object 45"/>
          <p:cNvGraphicFramePr>
            <a:graphicFrameLocks noChangeAspect="1"/>
          </p:cNvGraphicFramePr>
          <p:nvPr/>
        </p:nvGraphicFramePr>
        <p:xfrm>
          <a:off x="6291263" y="1643063"/>
          <a:ext cx="911225" cy="831850"/>
        </p:xfrm>
        <a:graphic>
          <a:graphicData uri="http://schemas.openxmlformats.org/presentationml/2006/ole">
            <p:oleObj spid="_x0000_s45061" name="Формула" r:id="rId6" imgW="431640" imgH="393480" progId="Equation.3">
              <p:embed/>
            </p:oleObj>
          </a:graphicData>
        </a:graphic>
      </p:graphicFrame>
      <p:graphicFrame>
        <p:nvGraphicFramePr>
          <p:cNvPr id="45062" name="Object 46"/>
          <p:cNvGraphicFramePr>
            <a:graphicFrameLocks noChangeAspect="1"/>
          </p:cNvGraphicFramePr>
          <p:nvPr/>
        </p:nvGraphicFramePr>
        <p:xfrm>
          <a:off x="7829550" y="1857375"/>
          <a:ext cx="825500" cy="428625"/>
        </p:xfrm>
        <a:graphic>
          <a:graphicData uri="http://schemas.openxmlformats.org/presentationml/2006/ole">
            <p:oleObj spid="_x0000_s45062" name="Формула" r:id="rId7" imgW="342720" imgH="17748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3"/>
          <p:cNvSpPr txBox="1">
            <a:spLocks noChangeArrowheads="1"/>
          </p:cNvSpPr>
          <p:nvPr/>
        </p:nvSpPr>
        <p:spPr bwMode="auto">
          <a:xfrm>
            <a:off x="785813" y="357188"/>
            <a:ext cx="8286750" cy="3108325"/>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Найдите амплитуду ЭДС, наводимой при вращении прямоугольной рамки с частотой 50 Гц в однородном магнитном поле, индукция которого 0,2 Тл. Площадь рамки 100 см</a:t>
            </a:r>
            <a:r>
              <a:rPr lang="ru-RU" sz="2800" baseline="30000">
                <a:latin typeface="Times New Roman" pitchFamily="18" charset="0"/>
                <a:cs typeface="Times New Roman" pitchFamily="18" charset="0"/>
              </a:rPr>
              <a:t>2</a:t>
            </a:r>
            <a:r>
              <a:rPr lang="ru-RU" sz="2800">
                <a:latin typeface="Times New Roman" pitchFamily="18" charset="0"/>
                <a:cs typeface="Times New Roman" pitchFamily="18" charset="0"/>
              </a:rPr>
              <a:t>. Вектор магнитной индукции перпендикулярен оси вращения рамки. В начальный момент времени угол между нормалью к плоскости рамки и вектором В равен а) 0°, б) 180°</a:t>
            </a:r>
          </a:p>
        </p:txBody>
      </p:sp>
      <p:cxnSp>
        <p:nvCxnSpPr>
          <p:cNvPr id="7" name="Прямая соединительная линия 6"/>
          <p:cNvCxnSpPr/>
          <p:nvPr/>
        </p:nvCxnSpPr>
        <p:spPr>
          <a:xfrm>
            <a:off x="928688" y="5643563"/>
            <a:ext cx="264318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6082" name="Object 2"/>
          <p:cNvGraphicFramePr>
            <a:graphicFrameLocks noChangeAspect="1"/>
          </p:cNvGraphicFramePr>
          <p:nvPr/>
        </p:nvGraphicFramePr>
        <p:xfrm>
          <a:off x="1000125" y="5715000"/>
          <a:ext cx="854075" cy="481013"/>
        </p:xfrm>
        <a:graphic>
          <a:graphicData uri="http://schemas.openxmlformats.org/presentationml/2006/ole">
            <p:oleObj spid="_x0000_s46082" name="Формула" r:id="rId3" imgW="406080" imgH="228600" progId="Equation.3">
              <p:embed/>
            </p:oleObj>
          </a:graphicData>
        </a:graphic>
      </p:graphicFrame>
      <p:sp>
        <p:nvSpPr>
          <p:cNvPr id="46086" name="TextBox 8"/>
          <p:cNvSpPr txBox="1">
            <a:spLocks noChangeArrowheads="1"/>
          </p:cNvSpPr>
          <p:nvPr/>
        </p:nvSpPr>
        <p:spPr bwMode="auto">
          <a:xfrm>
            <a:off x="928688" y="3643313"/>
            <a:ext cx="2786062" cy="2678112"/>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ru-RU" sz="2400">
                <a:latin typeface="Times New Roman" pitchFamily="18" charset="0"/>
                <a:cs typeface="Times New Roman" pitchFamily="18" charset="0"/>
              </a:rPr>
              <a:t>ν =</a:t>
            </a:r>
            <a:r>
              <a:rPr lang="en-US" sz="2400">
                <a:latin typeface="Times New Roman" pitchFamily="18" charset="0"/>
                <a:cs typeface="Times New Roman" pitchFamily="18" charset="0"/>
              </a:rPr>
              <a:t>50 </a:t>
            </a:r>
            <a:r>
              <a:rPr lang="ru-RU" sz="2400">
                <a:latin typeface="Times New Roman" pitchFamily="18" charset="0"/>
                <a:cs typeface="Times New Roman" pitchFamily="18" charset="0"/>
              </a:rPr>
              <a:t>Гц</a:t>
            </a:r>
          </a:p>
          <a:p>
            <a:pPr algn="l"/>
            <a:r>
              <a:rPr lang="en-US" sz="2400">
                <a:latin typeface="Times New Roman" pitchFamily="18" charset="0"/>
                <a:cs typeface="Times New Roman" pitchFamily="18" charset="0"/>
              </a:rPr>
              <a:t>S=100 </a:t>
            </a:r>
            <a:r>
              <a:rPr lang="ru-RU" sz="2400">
                <a:latin typeface="Times New Roman" pitchFamily="18" charset="0"/>
                <a:cs typeface="Times New Roman" pitchFamily="18" charset="0"/>
              </a:rPr>
              <a:t>см</a:t>
            </a:r>
            <a:r>
              <a:rPr lang="ru-RU" sz="2400" baseline="30000">
                <a:latin typeface="Times New Roman" pitchFamily="18" charset="0"/>
                <a:cs typeface="Times New Roman" pitchFamily="18" charset="0"/>
              </a:rPr>
              <a:t>2</a:t>
            </a:r>
            <a:r>
              <a:rPr lang="ru-RU" sz="2400">
                <a:latin typeface="Times New Roman" pitchFamily="18" charset="0"/>
                <a:cs typeface="Times New Roman" pitchFamily="18" charset="0"/>
              </a:rPr>
              <a:t>= 10</a:t>
            </a:r>
            <a:r>
              <a:rPr lang="ru-RU" sz="2400" baseline="30000">
                <a:latin typeface="Times New Roman" pitchFamily="18" charset="0"/>
                <a:cs typeface="Times New Roman" pitchFamily="18" charset="0"/>
              </a:rPr>
              <a:t>-2</a:t>
            </a:r>
            <a:r>
              <a:rPr lang="ru-RU" sz="2400">
                <a:latin typeface="Times New Roman" pitchFamily="18" charset="0"/>
                <a:cs typeface="Times New Roman" pitchFamily="18" charset="0"/>
              </a:rPr>
              <a:t> м</a:t>
            </a:r>
            <a:r>
              <a:rPr lang="ru-RU" sz="2400" baseline="30000">
                <a:latin typeface="Times New Roman" pitchFamily="18" charset="0"/>
                <a:cs typeface="Times New Roman" pitchFamily="18" charset="0"/>
              </a:rPr>
              <a:t>2</a:t>
            </a:r>
            <a:endParaRPr lang="en-US" sz="2400" baseline="30000">
              <a:latin typeface="Times New Roman" pitchFamily="18" charset="0"/>
              <a:cs typeface="Times New Roman" pitchFamily="18" charset="0"/>
            </a:endParaRPr>
          </a:p>
          <a:p>
            <a:pPr algn="l"/>
            <a:r>
              <a:rPr lang="en-US" sz="2400">
                <a:latin typeface="Times New Roman" pitchFamily="18" charset="0"/>
                <a:cs typeface="Times New Roman" pitchFamily="18" charset="0"/>
              </a:rPr>
              <a:t>B=</a:t>
            </a:r>
            <a:r>
              <a:rPr lang="ru-RU" sz="2400">
                <a:latin typeface="Times New Roman" pitchFamily="18" charset="0"/>
                <a:cs typeface="Times New Roman" pitchFamily="18" charset="0"/>
              </a:rPr>
              <a:t> 0,2 Тл</a:t>
            </a:r>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φ</a:t>
            </a:r>
            <a:r>
              <a:rPr lang="en-US" sz="2400" baseline="-25000">
                <a:latin typeface="Times New Roman" pitchFamily="18" charset="0"/>
                <a:cs typeface="Times New Roman" pitchFamily="18" charset="0"/>
              </a:rPr>
              <a:t>0</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 0</a:t>
            </a:r>
            <a:endParaRPr lang="en-US" sz="24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11" name="Прямая соединительная линия 10"/>
          <p:cNvCxnSpPr/>
          <p:nvPr/>
        </p:nvCxnSpPr>
        <p:spPr>
          <a:xfrm rot="5400000">
            <a:off x="2464593" y="4964907"/>
            <a:ext cx="2500313" cy="0"/>
          </a:xfrm>
          <a:prstGeom prst="line">
            <a:avLst/>
          </a:prstGeom>
        </p:spPr>
        <p:style>
          <a:lnRef idx="1">
            <a:schemeClr val="accent1"/>
          </a:lnRef>
          <a:fillRef idx="0">
            <a:schemeClr val="accent1"/>
          </a:fillRef>
          <a:effectRef idx="0">
            <a:schemeClr val="accent1"/>
          </a:effectRef>
          <a:fontRef idx="minor">
            <a:schemeClr val="tx1"/>
          </a:fontRef>
        </p:style>
      </p:cxnSp>
      <p:sp>
        <p:nvSpPr>
          <p:cNvPr id="46087" name="TextBox 12"/>
          <p:cNvSpPr txBox="1">
            <a:spLocks noChangeArrowheads="1"/>
          </p:cNvSpPr>
          <p:nvPr/>
        </p:nvSpPr>
        <p:spPr bwMode="auto">
          <a:xfrm>
            <a:off x="3929063" y="3714750"/>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20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fade">
                                      <p:cBhvr>
                                        <p:cTn id="12"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3"/>
          <p:cNvSpPr txBox="1">
            <a:spLocks noChangeArrowheads="1"/>
          </p:cNvSpPr>
          <p:nvPr/>
        </p:nvSpPr>
        <p:spPr bwMode="auto">
          <a:xfrm>
            <a:off x="1714500" y="357188"/>
            <a:ext cx="7000875" cy="22463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При увеличении емкости конденсатора  колебательного контура на 0,06 мкФ частота колебаний уменьшилась в 2 раза. Найти первоначальную емкость конденсатора. Индуктивность катушки осталась прежней.</a:t>
            </a:r>
          </a:p>
        </p:txBody>
      </p:sp>
      <p:sp>
        <p:nvSpPr>
          <p:cNvPr id="81923" name="TextBox 8"/>
          <p:cNvSpPr txBox="1">
            <a:spLocks noChangeArrowheads="1"/>
          </p:cNvSpPr>
          <p:nvPr/>
        </p:nvSpPr>
        <p:spPr bwMode="auto">
          <a:xfrm>
            <a:off x="1785938" y="2643188"/>
            <a:ext cx="3643312" cy="2554287"/>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ru-RU" sz="2400">
                <a:latin typeface="Times New Roman" pitchFamily="18" charset="0"/>
                <a:cs typeface="Times New Roman" pitchFamily="18" charset="0"/>
              </a:rPr>
              <a:t>∆С = 0,06 мкФ </a:t>
            </a:r>
          </a:p>
          <a:p>
            <a:pPr algn="l"/>
            <a:r>
              <a:rPr lang="el-GR" sz="2400">
                <a:latin typeface="Times New Roman" pitchFamily="18" charset="0"/>
                <a:cs typeface="Times New Roman" pitchFamily="18" charset="0"/>
              </a:rPr>
              <a:t>ν</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r>
              <a:rPr lang="el-GR" sz="2400">
                <a:latin typeface="Times New Roman" pitchFamily="18" charset="0"/>
                <a:cs typeface="Times New Roman" pitchFamily="18" charset="0"/>
              </a:rPr>
              <a:t>ν</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=2(</a:t>
            </a:r>
            <a:r>
              <a:rPr lang="ru-RU" sz="2400">
                <a:latin typeface="Times New Roman" pitchFamily="18" charset="0"/>
                <a:cs typeface="Times New Roman" pitchFamily="18" charset="0"/>
              </a:rPr>
              <a:t>или </a:t>
            </a:r>
            <a:r>
              <a:rPr lang="el-GR" sz="2400">
                <a:latin typeface="Times New Roman" pitchFamily="18" charset="0"/>
                <a:cs typeface="Times New Roman" pitchFamily="18" charset="0"/>
              </a:rPr>
              <a:t>ν</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a:t>
            </a:r>
            <a:r>
              <a:rPr lang="el-GR" sz="2400">
                <a:latin typeface="Times New Roman" pitchFamily="18" charset="0"/>
                <a:cs typeface="Times New Roman" pitchFamily="18" charset="0"/>
              </a:rPr>
              <a:t>ν</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1</a:t>
            </a:r>
            <a:r>
              <a:rPr lang="en-US" sz="2400">
                <a:latin typeface="Times New Roman" pitchFamily="18" charset="0"/>
                <a:cs typeface="Times New Roman" pitchFamily="18" charset="0"/>
              </a:rPr>
              <a:t>/2)</a:t>
            </a:r>
            <a:endParaRPr lang="en-US" sz="2400" baseline="-25000">
              <a:latin typeface="Times New Roman" pitchFamily="18" charset="0"/>
              <a:cs typeface="Times New Roman" pitchFamily="18" charset="0"/>
            </a:endParaRPr>
          </a:p>
          <a:p>
            <a:pPr algn="l"/>
            <a:endParaRPr lang="en-US" sz="2400" baseline="-25000">
              <a:latin typeface="Times New Roman" pitchFamily="18" charset="0"/>
              <a:cs typeface="Times New Roman" pitchFamily="18" charset="0"/>
            </a:endParaRPr>
          </a:p>
          <a:p>
            <a:pPr algn="l"/>
            <a:r>
              <a:rPr lang="en-US" sz="2400">
                <a:latin typeface="Times New Roman" pitchFamily="18" charset="0"/>
                <a:cs typeface="Times New Roman" pitchFamily="18" charset="0"/>
              </a:rPr>
              <a:t>L</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=L</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=L=const</a:t>
            </a:r>
          </a:p>
          <a:p>
            <a:pPr algn="l"/>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C</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a:t>
            </a:r>
          </a:p>
        </p:txBody>
      </p:sp>
      <p:cxnSp>
        <p:nvCxnSpPr>
          <p:cNvPr id="7" name="Прямая соединительная линия 6"/>
          <p:cNvCxnSpPr/>
          <p:nvPr/>
        </p:nvCxnSpPr>
        <p:spPr>
          <a:xfrm>
            <a:off x="1857375" y="4357688"/>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81925" name="TextBox 12"/>
          <p:cNvSpPr txBox="1">
            <a:spLocks noChangeArrowheads="1"/>
          </p:cNvSpPr>
          <p:nvPr/>
        </p:nvSpPr>
        <p:spPr bwMode="auto">
          <a:xfrm>
            <a:off x="4643438" y="2714625"/>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10" name="Прямая соединительная линия 9"/>
          <p:cNvCxnSpPr/>
          <p:nvPr/>
        </p:nvCxnSpPr>
        <p:spPr>
          <a:xfrm rot="5400000">
            <a:off x="3464718" y="4107657"/>
            <a:ext cx="250031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1714500" y="357188"/>
            <a:ext cx="7000875" cy="22463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Во сколько раз изменится частота собственных колебаний в колебательном контуре, если емкость конденсатора увеличить в 40 раз, а индуктивность катушки уменьшить в 10 раз.</a:t>
            </a:r>
          </a:p>
        </p:txBody>
      </p:sp>
      <p:sp>
        <p:nvSpPr>
          <p:cNvPr id="3" name="TextBox 2"/>
          <p:cNvSpPr txBox="1">
            <a:spLocks noChangeArrowheads="1"/>
          </p:cNvSpPr>
          <p:nvPr/>
        </p:nvSpPr>
        <p:spPr bwMode="auto">
          <a:xfrm>
            <a:off x="1000125" y="3071813"/>
            <a:ext cx="7643813" cy="523875"/>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Ответ: Уменьшится в 2 раза.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3"/>
          <p:cNvSpPr txBox="1">
            <a:spLocks noChangeArrowheads="1"/>
          </p:cNvSpPr>
          <p:nvPr/>
        </p:nvSpPr>
        <p:spPr bwMode="auto">
          <a:xfrm>
            <a:off x="857250" y="357188"/>
            <a:ext cx="8286750" cy="26781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Электродвижущая сила индукции, возникающая при вращении рамки в однородном магнитном поле, изменяется по закону                                 . Определите амплитуду ЭДС, частоту и период изменения ЭДС, мгновенное значение ЭДС в момент времени  </a:t>
            </a:r>
            <a:r>
              <a:rPr lang="en-US" sz="2800" i="1">
                <a:latin typeface="Times New Roman" pitchFamily="18" charset="0"/>
                <a:cs typeface="Times New Roman" pitchFamily="18" charset="0"/>
              </a:rPr>
              <a:t>t </a:t>
            </a:r>
            <a:r>
              <a:rPr lang="en-US" sz="2800">
                <a:latin typeface="Times New Roman" pitchFamily="18" charset="0"/>
                <a:cs typeface="Times New Roman" pitchFamily="18" charset="0"/>
              </a:rPr>
              <a:t>= 0</a:t>
            </a:r>
            <a:r>
              <a:rPr lang="ru-RU" sz="2800">
                <a:latin typeface="Times New Roman" pitchFamily="18" charset="0"/>
                <a:cs typeface="Times New Roman" pitchFamily="18" charset="0"/>
              </a:rPr>
              <a:t>,01 с.</a:t>
            </a:r>
          </a:p>
        </p:txBody>
      </p:sp>
      <p:sp>
        <p:nvSpPr>
          <p:cNvPr id="47110" name="TextBox 8"/>
          <p:cNvSpPr txBox="1">
            <a:spLocks noChangeArrowheads="1"/>
          </p:cNvSpPr>
          <p:nvPr/>
        </p:nvSpPr>
        <p:spPr bwMode="auto">
          <a:xfrm>
            <a:off x="1428750" y="3071813"/>
            <a:ext cx="2786063" cy="3046412"/>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endParaRPr lang="ru-RU" sz="2400" b="1">
              <a:latin typeface="Times New Roman" pitchFamily="18" charset="0"/>
              <a:cs typeface="Times New Roman" pitchFamily="18" charset="0"/>
            </a:endParaRPr>
          </a:p>
          <a:p>
            <a:pPr algn="l"/>
            <a:r>
              <a:rPr lang="en-US" sz="2400" i="1">
                <a:latin typeface="Times New Roman" pitchFamily="18" charset="0"/>
                <a:cs typeface="Times New Roman" pitchFamily="18" charset="0"/>
              </a:rPr>
              <a:t>t </a:t>
            </a:r>
            <a:r>
              <a:rPr lang="en-US" sz="2400">
                <a:latin typeface="Times New Roman" pitchFamily="18" charset="0"/>
                <a:cs typeface="Times New Roman" pitchFamily="18" charset="0"/>
              </a:rPr>
              <a:t>= 0</a:t>
            </a:r>
            <a:r>
              <a:rPr lang="ru-RU" sz="2400">
                <a:latin typeface="Times New Roman" pitchFamily="18" charset="0"/>
                <a:cs typeface="Times New Roman" pitchFamily="18" charset="0"/>
              </a:rPr>
              <a:t>,01 с</a:t>
            </a:r>
            <a:endParaRPr lang="en-US" sz="2400" b="1" baseline="-250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a:p>
            <a:pPr algn="l"/>
            <a:endParaRPr lang="en-US" sz="2400">
              <a:latin typeface="Times New Roman" pitchFamily="18" charset="0"/>
              <a:cs typeface="Times New Roman" pitchFamily="18" charset="0"/>
            </a:endParaRPr>
          </a:p>
        </p:txBody>
      </p:sp>
      <p:cxnSp>
        <p:nvCxnSpPr>
          <p:cNvPr id="7" name="Прямая соединительная линия 6"/>
          <p:cNvCxnSpPr/>
          <p:nvPr/>
        </p:nvCxnSpPr>
        <p:spPr>
          <a:xfrm>
            <a:off x="1500188" y="4286250"/>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47112" name="TextBox 12"/>
          <p:cNvSpPr txBox="1">
            <a:spLocks noChangeArrowheads="1"/>
          </p:cNvSpPr>
          <p:nvPr/>
        </p:nvSpPr>
        <p:spPr bwMode="auto">
          <a:xfrm>
            <a:off x="4286250" y="3071813"/>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10" name="Прямая соединительная линия 9"/>
          <p:cNvCxnSpPr/>
          <p:nvPr/>
        </p:nvCxnSpPr>
        <p:spPr>
          <a:xfrm rot="5400000">
            <a:off x="2393156" y="4964907"/>
            <a:ext cx="321468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7106" name="Object 7"/>
          <p:cNvGraphicFramePr>
            <a:graphicFrameLocks noChangeAspect="1"/>
          </p:cNvGraphicFramePr>
          <p:nvPr/>
        </p:nvGraphicFramePr>
        <p:xfrm>
          <a:off x="4286250" y="1214438"/>
          <a:ext cx="2857500" cy="547687"/>
        </p:xfrm>
        <a:graphic>
          <a:graphicData uri="http://schemas.openxmlformats.org/presentationml/2006/ole">
            <p:oleObj spid="_x0000_s47106" name="Формула" r:id="rId3" imgW="1193760" imgH="228600" progId="Equation.3">
              <p:embed/>
            </p:oleObj>
          </a:graphicData>
        </a:graphic>
      </p:graphicFrame>
      <p:graphicFrame>
        <p:nvGraphicFramePr>
          <p:cNvPr id="47107" name="Object 3"/>
          <p:cNvGraphicFramePr>
            <a:graphicFrameLocks noChangeAspect="1"/>
          </p:cNvGraphicFramePr>
          <p:nvPr/>
        </p:nvGraphicFramePr>
        <p:xfrm>
          <a:off x="1428750" y="3429000"/>
          <a:ext cx="2428875" cy="465138"/>
        </p:xfrm>
        <a:graphic>
          <a:graphicData uri="http://schemas.openxmlformats.org/presentationml/2006/ole">
            <p:oleObj spid="_x0000_s47107" name="Формула" r:id="rId4" imgW="1193760" imgH="228600" progId="Equation.3">
              <p:embed/>
            </p:oleObj>
          </a:graphicData>
        </a:graphic>
      </p:graphicFrame>
      <p:graphicFrame>
        <p:nvGraphicFramePr>
          <p:cNvPr id="47108" name="Object 4"/>
          <p:cNvGraphicFramePr>
            <a:graphicFrameLocks noChangeAspect="1"/>
          </p:cNvGraphicFramePr>
          <p:nvPr/>
        </p:nvGraphicFramePr>
        <p:xfrm>
          <a:off x="1714500" y="4286250"/>
          <a:ext cx="877888" cy="1862138"/>
        </p:xfrm>
        <a:graphic>
          <a:graphicData uri="http://schemas.openxmlformats.org/presentationml/2006/ole">
            <p:oleObj spid="_x0000_s47108" name="Формула" r:id="rId5" imgW="431640" imgH="914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2000"/>
                                        <p:tgtEl>
                                          <p:spTgt spid="47110"/>
                                        </p:tgtEl>
                                      </p:cBhvr>
                                    </p:animEffect>
                                  </p:childTnLst>
                                </p:cTn>
                              </p:par>
                              <p:par>
                                <p:cTn id="8" presetID="10" presetClass="entr" presetSubtype="0" fill="hold" nodeType="withEffect">
                                  <p:stCondLst>
                                    <p:cond delay="0"/>
                                  </p:stCondLst>
                                  <p:childTnLst>
                                    <p:set>
                                      <p:cBhvr>
                                        <p:cTn id="9" dur="1" fill="hold">
                                          <p:stCondLst>
                                            <p:cond delay="0"/>
                                          </p:stCondLst>
                                        </p:cTn>
                                        <p:tgtEl>
                                          <p:spTgt spid="47107"/>
                                        </p:tgtEl>
                                        <p:attrNameLst>
                                          <p:attrName>style.visibility</p:attrName>
                                        </p:attrNameLst>
                                      </p:cBhvr>
                                      <p:to>
                                        <p:strVal val="visible"/>
                                      </p:to>
                                    </p:set>
                                    <p:animEffect transition="in" filter="fade">
                                      <p:cBhvr>
                                        <p:cTn id="10" dur="2000"/>
                                        <p:tgtEl>
                                          <p:spTgt spid="47107"/>
                                        </p:tgtEl>
                                      </p:cBhvr>
                                    </p:animEffect>
                                  </p:childTnLst>
                                </p:cTn>
                              </p:par>
                              <p:par>
                                <p:cTn id="11" presetID="10" presetClass="entr" presetSubtype="0" fill="hold" nodeType="withEffect">
                                  <p:stCondLst>
                                    <p:cond delay="0"/>
                                  </p:stCondLst>
                                  <p:childTnLst>
                                    <p:set>
                                      <p:cBhvr>
                                        <p:cTn id="12" dur="1" fill="hold">
                                          <p:stCondLst>
                                            <p:cond delay="0"/>
                                          </p:stCondLst>
                                        </p:cTn>
                                        <p:tgtEl>
                                          <p:spTgt spid="47108"/>
                                        </p:tgtEl>
                                        <p:attrNameLst>
                                          <p:attrName>style.visibility</p:attrName>
                                        </p:attrNameLst>
                                      </p:cBhvr>
                                      <p:to>
                                        <p:strVal val="visible"/>
                                      </p:to>
                                    </p:set>
                                    <p:animEffect transition="in" filter="fade">
                                      <p:cBhvr>
                                        <p:cTn id="13"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3"/>
          <p:cNvSpPr txBox="1">
            <a:spLocks noChangeArrowheads="1"/>
          </p:cNvSpPr>
          <p:nvPr/>
        </p:nvSpPr>
        <p:spPr bwMode="auto">
          <a:xfrm>
            <a:off x="857250" y="357188"/>
            <a:ext cx="8286750" cy="1816100"/>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Каков диапазон частот собственных колебаний в контуре, если его индуктивность можно изменять в пределах от 0,1 до 10 мкГн, а емкость в пределах от 10 до 2000 пФ.</a:t>
            </a:r>
          </a:p>
        </p:txBody>
      </p:sp>
      <p:sp>
        <p:nvSpPr>
          <p:cNvPr id="83971" name="TextBox 8"/>
          <p:cNvSpPr txBox="1">
            <a:spLocks noChangeArrowheads="1"/>
          </p:cNvSpPr>
          <p:nvPr/>
        </p:nvSpPr>
        <p:spPr bwMode="auto">
          <a:xfrm>
            <a:off x="1285875" y="2428875"/>
            <a:ext cx="2786063" cy="3046413"/>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ru-RU" sz="2400">
                <a:latin typeface="Times New Roman" pitchFamily="18" charset="0"/>
                <a:cs typeface="Times New Roman" pitchFamily="18" charset="0"/>
              </a:rPr>
              <a:t>С</a:t>
            </a:r>
            <a:r>
              <a:rPr lang="en-US" sz="2400" baseline="-25000">
                <a:latin typeface="Times New Roman" pitchFamily="18" charset="0"/>
                <a:cs typeface="Times New Roman" pitchFamily="18" charset="0"/>
              </a:rPr>
              <a:t>1</a:t>
            </a:r>
            <a:r>
              <a:rPr lang="ru-RU" sz="2400">
                <a:latin typeface="Times New Roman" pitchFamily="18" charset="0"/>
                <a:cs typeface="Times New Roman" pitchFamily="18" charset="0"/>
              </a:rPr>
              <a:t> = 10 пФ</a:t>
            </a:r>
          </a:p>
          <a:p>
            <a:pPr algn="l"/>
            <a:r>
              <a:rPr lang="ru-RU" sz="2400">
                <a:latin typeface="Times New Roman" pitchFamily="18" charset="0"/>
                <a:cs typeface="Times New Roman" pitchFamily="18" charset="0"/>
              </a:rPr>
              <a:t>С</a:t>
            </a:r>
            <a:r>
              <a:rPr lang="ru-RU" sz="2400" baseline="-25000">
                <a:latin typeface="Times New Roman" pitchFamily="18" charset="0"/>
                <a:cs typeface="Times New Roman" pitchFamily="18" charset="0"/>
              </a:rPr>
              <a:t>2</a:t>
            </a:r>
            <a:r>
              <a:rPr lang="ru-RU" sz="2400">
                <a:latin typeface="Times New Roman" pitchFamily="18" charset="0"/>
                <a:cs typeface="Times New Roman" pitchFamily="18" charset="0"/>
              </a:rPr>
              <a:t> = 2000 пФ</a:t>
            </a:r>
          </a:p>
          <a:p>
            <a:pPr algn="l"/>
            <a:r>
              <a:rPr lang="en-US" sz="2400">
                <a:latin typeface="Times New Roman" pitchFamily="18" charset="0"/>
                <a:cs typeface="Times New Roman" pitchFamily="18" charset="0"/>
              </a:rPr>
              <a:t>L</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 0,1 мкГн</a:t>
            </a:r>
          </a:p>
          <a:p>
            <a:pPr algn="l"/>
            <a:r>
              <a:rPr lang="en-US" sz="2400">
                <a:latin typeface="Times New Roman" pitchFamily="18" charset="0"/>
                <a:cs typeface="Times New Roman" pitchFamily="18" charset="0"/>
              </a:rPr>
              <a:t>L</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a:t>
            </a:r>
            <a:r>
              <a:rPr lang="ru-RU" sz="2400">
                <a:latin typeface="Times New Roman" pitchFamily="18" charset="0"/>
                <a:cs typeface="Times New Roman" pitchFamily="18" charset="0"/>
              </a:rPr>
              <a:t> 10 мкГн</a:t>
            </a:r>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a:p>
            <a:pPr algn="l"/>
            <a:r>
              <a:rPr lang="el-GR" sz="2400">
                <a:latin typeface="Times New Roman" pitchFamily="18" charset="0"/>
                <a:cs typeface="Times New Roman" pitchFamily="18" charset="0"/>
              </a:rPr>
              <a:t>ν</a:t>
            </a:r>
            <a:r>
              <a:rPr lang="ru-RU" sz="2400" baseline="-25000">
                <a:latin typeface="Times New Roman" pitchFamily="18" charset="0"/>
                <a:cs typeface="Times New Roman" pitchFamily="18" charset="0"/>
              </a:rPr>
              <a:t>1</a:t>
            </a:r>
            <a:r>
              <a:rPr lang="ru-RU" sz="2400">
                <a:latin typeface="Times New Roman" pitchFamily="18" charset="0"/>
                <a:cs typeface="Times New Roman" pitchFamily="18" charset="0"/>
              </a:rPr>
              <a:t>-</a:t>
            </a:r>
            <a:r>
              <a:rPr lang="en-US" sz="2400">
                <a:latin typeface="Times New Roman" pitchFamily="18" charset="0"/>
                <a:cs typeface="Times New Roman" pitchFamily="18" charset="0"/>
              </a:rPr>
              <a:t>?</a:t>
            </a:r>
            <a:endParaRPr lang="ru-RU" sz="2400">
              <a:latin typeface="Times New Roman" pitchFamily="18" charset="0"/>
              <a:cs typeface="Times New Roman" pitchFamily="18" charset="0"/>
            </a:endParaRPr>
          </a:p>
          <a:p>
            <a:pPr algn="l"/>
            <a:r>
              <a:rPr lang="el-GR" sz="2400">
                <a:latin typeface="Times New Roman" pitchFamily="18" charset="0"/>
                <a:cs typeface="Times New Roman" pitchFamily="18" charset="0"/>
              </a:rPr>
              <a:t>ν</a:t>
            </a:r>
            <a:r>
              <a:rPr lang="ru-RU" sz="2400" baseline="-25000">
                <a:latin typeface="Times New Roman" pitchFamily="18" charset="0"/>
                <a:cs typeface="Times New Roman" pitchFamily="18" charset="0"/>
              </a:rPr>
              <a:t>2</a:t>
            </a:r>
            <a:r>
              <a:rPr lang="ru-RU" sz="2400">
                <a:latin typeface="Times New Roman" pitchFamily="18" charset="0"/>
                <a:cs typeface="Times New Roman" pitchFamily="18" charset="0"/>
              </a:rPr>
              <a:t>-</a:t>
            </a:r>
            <a:r>
              <a:rPr lang="en-US" sz="2400">
                <a:latin typeface="Times New Roman" pitchFamily="18" charset="0"/>
                <a:cs typeface="Times New Roman" pitchFamily="18" charset="0"/>
              </a:rPr>
              <a:t>?</a:t>
            </a:r>
          </a:p>
        </p:txBody>
      </p:sp>
      <p:cxnSp>
        <p:nvCxnSpPr>
          <p:cNvPr id="10" name="Прямая соединительная линия 9"/>
          <p:cNvCxnSpPr/>
          <p:nvPr/>
        </p:nvCxnSpPr>
        <p:spPr>
          <a:xfrm>
            <a:off x="1285875" y="4500563"/>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83973" name="TextBox 12"/>
          <p:cNvSpPr txBox="1">
            <a:spLocks noChangeArrowheads="1"/>
          </p:cNvSpPr>
          <p:nvPr/>
        </p:nvSpPr>
        <p:spPr bwMode="auto">
          <a:xfrm>
            <a:off x="4143375" y="2428875"/>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12" name="Прямая соединительная линия 11"/>
          <p:cNvCxnSpPr/>
          <p:nvPr/>
        </p:nvCxnSpPr>
        <p:spPr>
          <a:xfrm rot="5400000">
            <a:off x="2321719" y="3893344"/>
            <a:ext cx="25003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2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142875" y="357188"/>
            <a:ext cx="8858250" cy="1570037"/>
          </a:xfrm>
          <a:prstGeom prst="rect">
            <a:avLst/>
          </a:prstGeom>
          <a:noFill/>
          <a:ln w="9525">
            <a:noFill/>
            <a:miter lim="800000"/>
            <a:headEnd/>
            <a:tailEnd/>
          </a:ln>
        </p:spPr>
        <p:txBody>
          <a:bodyPr>
            <a:spAutoFit/>
          </a:bodyPr>
          <a:lstStyle/>
          <a:p>
            <a:r>
              <a:rPr lang="ru-RU" sz="2400" b="1">
                <a:solidFill>
                  <a:srgbClr val="FF0000"/>
                </a:solidFill>
              </a:rPr>
              <a:t>Периодом ПК </a:t>
            </a:r>
            <a:r>
              <a:rPr lang="ru-RU" sz="2400"/>
              <a:t>называется минимальное время, через которое система возвращается в первоначальное состояние и начинается повторение процесса.</a:t>
            </a:r>
          </a:p>
          <a:p>
            <a:r>
              <a:rPr lang="ru-RU" sz="2400"/>
              <a:t>За один период происходит одно полное колебание.</a:t>
            </a:r>
          </a:p>
        </p:txBody>
      </p:sp>
      <p:pic>
        <p:nvPicPr>
          <p:cNvPr id="67587" name="Picture 3"/>
          <p:cNvPicPr>
            <a:picLocks noChangeAspect="1" noChangeArrowheads="1"/>
          </p:cNvPicPr>
          <p:nvPr/>
        </p:nvPicPr>
        <p:blipFill>
          <a:blip r:embed="rId2"/>
          <a:srcRect/>
          <a:stretch>
            <a:fillRect/>
          </a:stretch>
        </p:blipFill>
        <p:spPr bwMode="auto">
          <a:xfrm>
            <a:off x="785813" y="2286000"/>
            <a:ext cx="75723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3"/>
          <p:cNvSpPr txBox="1">
            <a:spLocks noChangeArrowheads="1"/>
          </p:cNvSpPr>
          <p:nvPr/>
        </p:nvSpPr>
        <p:spPr bwMode="auto">
          <a:xfrm>
            <a:off x="857250" y="357188"/>
            <a:ext cx="8286750" cy="1384300"/>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Катушку какой индуктивности надо включить в колебательный контур, чтобы при емкости 40 пФ получить частоту свободных колебаний 8 МГц.</a:t>
            </a:r>
          </a:p>
        </p:txBody>
      </p:sp>
      <p:sp>
        <p:nvSpPr>
          <p:cNvPr id="84995" name="TextBox 4"/>
          <p:cNvSpPr txBox="1">
            <a:spLocks noChangeArrowheads="1"/>
          </p:cNvSpPr>
          <p:nvPr/>
        </p:nvSpPr>
        <p:spPr bwMode="auto">
          <a:xfrm>
            <a:off x="1285875" y="2428875"/>
            <a:ext cx="2786063" cy="2308225"/>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ru-RU" sz="2400">
                <a:latin typeface="Times New Roman" pitchFamily="18" charset="0"/>
                <a:cs typeface="Times New Roman" pitchFamily="18" charset="0"/>
              </a:rPr>
              <a:t>С = 40 пФ</a:t>
            </a:r>
          </a:p>
          <a:p>
            <a:pPr algn="l"/>
            <a:r>
              <a:rPr lang="el-GR" sz="2400">
                <a:latin typeface="Times New Roman" pitchFamily="18" charset="0"/>
                <a:cs typeface="Times New Roman" pitchFamily="18" charset="0"/>
              </a:rPr>
              <a:t>ν</a:t>
            </a:r>
            <a:r>
              <a:rPr lang="ru-RU" sz="2400" baseline="-25000">
                <a:latin typeface="Times New Roman" pitchFamily="18" charset="0"/>
                <a:cs typeface="Times New Roman" pitchFamily="18" charset="0"/>
              </a:rPr>
              <a:t>2</a:t>
            </a:r>
            <a:r>
              <a:rPr lang="ru-RU" sz="2400">
                <a:latin typeface="Times New Roman" pitchFamily="18" charset="0"/>
                <a:cs typeface="Times New Roman" pitchFamily="18" charset="0"/>
              </a:rPr>
              <a:t>=8 МГц</a:t>
            </a:r>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a:p>
            <a:pPr algn="l"/>
            <a:r>
              <a:rPr lang="en-US" sz="2400">
                <a:latin typeface="Times New Roman" pitchFamily="18" charset="0"/>
                <a:cs typeface="Times New Roman" pitchFamily="18" charset="0"/>
              </a:rPr>
              <a:t>L</a:t>
            </a:r>
            <a:r>
              <a:rPr lang="ru-RU" sz="2400">
                <a:latin typeface="Times New Roman" pitchFamily="18" charset="0"/>
                <a:cs typeface="Times New Roman" pitchFamily="18" charset="0"/>
              </a:rPr>
              <a:t>- ?</a:t>
            </a:r>
          </a:p>
          <a:p>
            <a:pPr algn="l"/>
            <a:endParaRPr lang="ru-RU" sz="2400">
              <a:latin typeface="Times New Roman" pitchFamily="18" charset="0"/>
              <a:cs typeface="Times New Roman" pitchFamily="18" charset="0"/>
            </a:endParaRPr>
          </a:p>
        </p:txBody>
      </p:sp>
      <p:cxnSp>
        <p:nvCxnSpPr>
          <p:cNvPr id="6" name="Прямая соединительная линия 5"/>
          <p:cNvCxnSpPr/>
          <p:nvPr/>
        </p:nvCxnSpPr>
        <p:spPr>
          <a:xfrm>
            <a:off x="1357313" y="3714750"/>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84997" name="TextBox 12"/>
          <p:cNvSpPr txBox="1">
            <a:spLocks noChangeArrowheads="1"/>
          </p:cNvSpPr>
          <p:nvPr/>
        </p:nvSpPr>
        <p:spPr bwMode="auto">
          <a:xfrm>
            <a:off x="4143375" y="2428875"/>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8" name="Прямая соединительная линия 7"/>
          <p:cNvCxnSpPr/>
          <p:nvPr/>
        </p:nvCxnSpPr>
        <p:spPr>
          <a:xfrm rot="16200000" flipH="1">
            <a:off x="2678906" y="3536157"/>
            <a:ext cx="17859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Box 3"/>
          <p:cNvSpPr txBox="1">
            <a:spLocks noChangeArrowheads="1"/>
          </p:cNvSpPr>
          <p:nvPr/>
        </p:nvSpPr>
        <p:spPr bwMode="auto">
          <a:xfrm>
            <a:off x="857250" y="357188"/>
            <a:ext cx="8286750" cy="2678112"/>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В колебательном контуре индуктивность катушки равна 0,8 Гн, а амплитуда колебаний силы тока 80 мА. Найти энергию электрического поля конденсатора в тот момент, когда мгновенное значение силы тока в 2 раза меньше амплитудного значения .</a:t>
            </a:r>
          </a:p>
        </p:txBody>
      </p:sp>
      <p:sp>
        <p:nvSpPr>
          <p:cNvPr id="48135" name="TextBox 4"/>
          <p:cNvSpPr txBox="1">
            <a:spLocks noChangeArrowheads="1"/>
          </p:cNvSpPr>
          <p:nvPr/>
        </p:nvSpPr>
        <p:spPr bwMode="auto">
          <a:xfrm>
            <a:off x="928688" y="3214688"/>
            <a:ext cx="2786062" cy="2678112"/>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en-US" sz="2400">
                <a:latin typeface="Times New Roman" pitchFamily="18" charset="0"/>
                <a:cs typeface="Times New Roman" pitchFamily="18" charset="0"/>
              </a:rPr>
              <a:t>L</a:t>
            </a:r>
            <a:r>
              <a:rPr lang="ru-RU" sz="2400">
                <a:latin typeface="Times New Roman" pitchFamily="18" charset="0"/>
                <a:cs typeface="Times New Roman" pitchFamily="18" charset="0"/>
              </a:rPr>
              <a:t> = </a:t>
            </a:r>
            <a:r>
              <a:rPr lang="en-US" sz="2400">
                <a:latin typeface="Times New Roman" pitchFamily="18" charset="0"/>
                <a:cs typeface="Times New Roman" pitchFamily="18" charset="0"/>
              </a:rPr>
              <a:t>0</a:t>
            </a:r>
            <a:r>
              <a:rPr lang="ru-RU" sz="2400">
                <a:latin typeface="Times New Roman" pitchFamily="18" charset="0"/>
                <a:cs typeface="Times New Roman" pitchFamily="18" charset="0"/>
              </a:rPr>
              <a:t>,8 Гн</a:t>
            </a:r>
          </a:p>
          <a:p>
            <a:pPr algn="l"/>
            <a:r>
              <a:rPr lang="en-US" sz="2400" i="1">
                <a:latin typeface="Times New Roman" pitchFamily="18" charset="0"/>
                <a:cs typeface="Times New Roman" pitchFamily="18" charset="0"/>
              </a:rPr>
              <a:t>I</a:t>
            </a:r>
            <a:r>
              <a:rPr lang="ru-RU" sz="2400" i="1" baseline="-25000">
                <a:latin typeface="Times New Roman" pitchFamily="18" charset="0"/>
                <a:cs typeface="Times New Roman" pitchFamily="18" charset="0"/>
              </a:rPr>
              <a:t>мах</a:t>
            </a:r>
            <a:r>
              <a:rPr lang="en-US" sz="2400">
                <a:latin typeface="Times New Roman" pitchFamily="18" charset="0"/>
                <a:cs typeface="Times New Roman" pitchFamily="18" charset="0"/>
              </a:rPr>
              <a:t> = </a:t>
            </a:r>
            <a:r>
              <a:rPr lang="ru-RU" sz="2400">
                <a:latin typeface="Times New Roman" pitchFamily="18" charset="0"/>
                <a:cs typeface="Times New Roman" pitchFamily="18" charset="0"/>
              </a:rPr>
              <a:t>80</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мА</a:t>
            </a:r>
            <a:endParaRPr lang="en-US" sz="2400">
              <a:latin typeface="Times New Roman" pitchFamily="18" charset="0"/>
              <a:cs typeface="Times New Roman" pitchFamily="18" charset="0"/>
            </a:endParaRPr>
          </a:p>
          <a:p>
            <a:pPr algn="l"/>
            <a:r>
              <a:rPr lang="en-US" sz="2400" i="1">
                <a:latin typeface="Times New Roman" pitchFamily="18" charset="0"/>
                <a:cs typeface="Times New Roman" pitchFamily="18" charset="0"/>
              </a:rPr>
              <a:t>i</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t</a:t>
            </a:r>
            <a:r>
              <a:rPr lang="en-US" sz="2400" i="1" baseline="-25000">
                <a:latin typeface="Times New Roman" pitchFamily="18" charset="0"/>
                <a:cs typeface="Times New Roman" pitchFamily="18" charset="0"/>
              </a:rPr>
              <a:t>1</a:t>
            </a:r>
            <a:r>
              <a:rPr lang="en-US" sz="2400">
                <a:latin typeface="Times New Roman" pitchFamily="18" charset="0"/>
                <a:cs typeface="Times New Roman" pitchFamily="18" charset="0"/>
              </a:rPr>
              <a:t>) = 0,5</a:t>
            </a:r>
            <a:r>
              <a:rPr lang="en-US" sz="2400" i="1">
                <a:latin typeface="Times New Roman" pitchFamily="18" charset="0"/>
                <a:cs typeface="Times New Roman" pitchFamily="18" charset="0"/>
              </a:rPr>
              <a:t>I</a:t>
            </a:r>
            <a:r>
              <a:rPr lang="ru-RU" sz="2400" i="1" baseline="-25000">
                <a:latin typeface="Times New Roman" pitchFamily="18" charset="0"/>
                <a:cs typeface="Times New Roman" pitchFamily="18" charset="0"/>
              </a:rPr>
              <a:t>мах</a:t>
            </a:r>
            <a:r>
              <a:rPr lang="en-US" sz="2400">
                <a:latin typeface="Times New Roman" pitchFamily="18" charset="0"/>
                <a:cs typeface="Times New Roman" pitchFamily="18" charset="0"/>
              </a:rPr>
              <a:t> </a:t>
            </a:r>
          </a:p>
          <a:p>
            <a:pPr algn="l"/>
            <a:endParaRPr lang="en-US" sz="2400">
              <a:latin typeface="Times New Roman" pitchFamily="18" charset="0"/>
              <a:cs typeface="Times New Roman" pitchFamily="18" charset="0"/>
            </a:endParaRPr>
          </a:p>
          <a:p>
            <a:pPr algn="l"/>
            <a:r>
              <a:rPr lang="en-US" sz="2400">
                <a:latin typeface="Times New Roman" pitchFamily="18" charset="0"/>
                <a:cs typeface="Times New Roman" pitchFamily="18" charset="0"/>
              </a:rPr>
              <a:t>W</a:t>
            </a:r>
            <a:r>
              <a:rPr lang="en-US" sz="2400" baseline="-25000">
                <a:latin typeface="Times New Roman" pitchFamily="18" charset="0"/>
                <a:cs typeface="Times New Roman" pitchFamily="18" charset="0"/>
              </a:rPr>
              <a:t>c</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t</a:t>
            </a:r>
            <a:r>
              <a:rPr lang="en-US" sz="2400" i="1" baseline="-25000">
                <a:latin typeface="Times New Roman" pitchFamily="18" charset="0"/>
                <a:cs typeface="Times New Roman" pitchFamily="18" charset="0"/>
              </a:rPr>
              <a:t>1</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a:t>
            </a:r>
            <a:endParaRPr lang="ru-RU" sz="2400" baseline="-250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6" name="Прямая соединительная линия 5"/>
          <p:cNvCxnSpPr/>
          <p:nvPr/>
        </p:nvCxnSpPr>
        <p:spPr>
          <a:xfrm>
            <a:off x="1071563" y="5000625"/>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48137" name="TextBox 12"/>
          <p:cNvSpPr txBox="1">
            <a:spLocks noChangeArrowheads="1"/>
          </p:cNvSpPr>
          <p:nvPr/>
        </p:nvSpPr>
        <p:spPr bwMode="auto">
          <a:xfrm>
            <a:off x="3857625" y="3214688"/>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8" name="Прямая соединительная линия 7"/>
          <p:cNvCxnSpPr/>
          <p:nvPr/>
        </p:nvCxnSpPr>
        <p:spPr>
          <a:xfrm rot="16200000" flipH="1">
            <a:off x="2393156" y="4321969"/>
            <a:ext cx="1785938" cy="0"/>
          </a:xfrm>
          <a:prstGeom prst="line">
            <a:avLst/>
          </a:prstGeom>
        </p:spPr>
        <p:style>
          <a:lnRef idx="1">
            <a:schemeClr val="accent1"/>
          </a:lnRef>
          <a:fillRef idx="0">
            <a:schemeClr val="accent1"/>
          </a:fillRef>
          <a:effectRef idx="0">
            <a:schemeClr val="accent1"/>
          </a:effectRef>
          <a:fontRef idx="minor">
            <a:schemeClr val="tx1"/>
          </a:fontRef>
        </p:style>
      </p:cxnSp>
      <p:sp>
        <p:nvSpPr>
          <p:cNvPr id="48139" name="TextBox 8"/>
          <p:cNvSpPr txBox="1">
            <a:spLocks noChangeArrowheads="1"/>
          </p:cNvSpPr>
          <p:nvPr/>
        </p:nvSpPr>
        <p:spPr bwMode="auto">
          <a:xfrm>
            <a:off x="3714750" y="3643313"/>
            <a:ext cx="4357688" cy="369887"/>
          </a:xfrm>
          <a:prstGeom prst="rect">
            <a:avLst/>
          </a:prstGeom>
          <a:noFill/>
          <a:ln w="9525">
            <a:noFill/>
            <a:miter lim="800000"/>
            <a:headEnd/>
            <a:tailEnd/>
          </a:ln>
        </p:spPr>
        <p:txBody>
          <a:bodyPr>
            <a:spAutoFit/>
          </a:bodyPr>
          <a:lstStyle/>
          <a:p>
            <a:r>
              <a:rPr lang="ru-RU"/>
              <a:t>Решение основано на </a:t>
            </a:r>
          </a:p>
        </p:txBody>
      </p:sp>
      <p:graphicFrame>
        <p:nvGraphicFramePr>
          <p:cNvPr id="48130" name="Object 4"/>
          <p:cNvGraphicFramePr>
            <a:graphicFrameLocks noChangeAspect="1"/>
          </p:cNvGraphicFramePr>
          <p:nvPr/>
        </p:nvGraphicFramePr>
        <p:xfrm>
          <a:off x="3957638" y="4143375"/>
          <a:ext cx="4157662" cy="660400"/>
        </p:xfrm>
        <a:graphic>
          <a:graphicData uri="http://schemas.openxmlformats.org/presentationml/2006/ole">
            <p:oleObj spid="_x0000_s48130" name="Формула" r:id="rId3" imgW="1422360" imgH="228600" progId="Equation.3">
              <p:embed/>
            </p:oleObj>
          </a:graphicData>
        </a:graphic>
      </p:graphicFrame>
      <p:graphicFrame>
        <p:nvGraphicFramePr>
          <p:cNvPr id="48131" name="Object 22"/>
          <p:cNvGraphicFramePr>
            <a:graphicFrameLocks noChangeAspect="1"/>
          </p:cNvGraphicFramePr>
          <p:nvPr/>
        </p:nvGraphicFramePr>
        <p:xfrm>
          <a:off x="3917950" y="5180013"/>
          <a:ext cx="1179513" cy="428625"/>
        </p:xfrm>
        <a:graphic>
          <a:graphicData uri="http://schemas.openxmlformats.org/presentationml/2006/ole">
            <p:oleObj spid="_x0000_s48131" name="Формула" r:id="rId4" imgW="622080" imgH="228600" progId="Equation.3">
              <p:embed/>
            </p:oleObj>
          </a:graphicData>
        </a:graphic>
      </p:graphicFrame>
      <p:graphicFrame>
        <p:nvGraphicFramePr>
          <p:cNvPr id="48132" name="Object 3"/>
          <p:cNvGraphicFramePr>
            <a:graphicFrameLocks noChangeAspect="1"/>
          </p:cNvGraphicFramePr>
          <p:nvPr/>
        </p:nvGraphicFramePr>
        <p:xfrm>
          <a:off x="5072063" y="5143500"/>
          <a:ext cx="787400" cy="468313"/>
        </p:xfrm>
        <a:graphic>
          <a:graphicData uri="http://schemas.openxmlformats.org/presentationml/2006/ole">
            <p:oleObj spid="_x0000_s48132" name="Формула" r:id="rId5" imgW="380880" imgH="228600" progId="Equation.3">
              <p:embed/>
            </p:oleObj>
          </a:graphicData>
        </a:graphic>
      </p:graphicFrame>
      <p:graphicFrame>
        <p:nvGraphicFramePr>
          <p:cNvPr id="48133" name="Object 11"/>
          <p:cNvGraphicFramePr>
            <a:graphicFrameLocks noChangeAspect="1"/>
          </p:cNvGraphicFramePr>
          <p:nvPr/>
        </p:nvGraphicFramePr>
        <p:xfrm>
          <a:off x="5857875" y="4786313"/>
          <a:ext cx="3162300" cy="1346200"/>
        </p:xfrm>
        <a:graphic>
          <a:graphicData uri="http://schemas.openxmlformats.org/presentationml/2006/ole">
            <p:oleObj spid="_x0000_s48133" name="Формула" r:id="rId6" imgW="3162240" imgH="1346040" progId="Equation.3">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3"/>
          <p:cNvSpPr txBox="1">
            <a:spLocks noChangeArrowheads="1"/>
          </p:cNvSpPr>
          <p:nvPr/>
        </p:nvSpPr>
        <p:spPr bwMode="auto">
          <a:xfrm>
            <a:off x="785813" y="357188"/>
            <a:ext cx="8286750" cy="1816100"/>
          </a:xfrm>
          <a:prstGeom prst="rect">
            <a:avLst/>
          </a:prstGeom>
          <a:noFill/>
          <a:ln w="9525">
            <a:noFill/>
            <a:miter lim="800000"/>
            <a:headEnd/>
            <a:tailEnd/>
          </a:ln>
        </p:spPr>
        <p:txBody>
          <a:bodyPr>
            <a:spAutoFit/>
          </a:bodyPr>
          <a:lstStyle/>
          <a:p>
            <a:pPr algn="l"/>
            <a:r>
              <a:rPr lang="ru-RU" sz="2800">
                <a:latin typeface="Times New Roman" pitchFamily="18" charset="0"/>
                <a:cs typeface="Times New Roman" pitchFamily="18" charset="0"/>
              </a:rPr>
              <a:t>Колебательный контур состоит из конденсатора  емкостью </a:t>
            </a:r>
            <a:r>
              <a:rPr lang="en-US" sz="2800">
                <a:latin typeface="Times New Roman" pitchFamily="18" charset="0"/>
                <a:cs typeface="Times New Roman" pitchFamily="18" charset="0"/>
              </a:rPr>
              <a:t>C</a:t>
            </a:r>
            <a:r>
              <a:rPr lang="ru-RU" sz="2800">
                <a:latin typeface="Times New Roman" pitchFamily="18" charset="0"/>
                <a:cs typeface="Times New Roman" pitchFamily="18" charset="0"/>
              </a:rPr>
              <a:t>=400 пФ  и катушки индуктивностью </a:t>
            </a:r>
            <a:r>
              <a:rPr lang="en-US" sz="2800">
                <a:latin typeface="Times New Roman" pitchFamily="18" charset="0"/>
                <a:cs typeface="Times New Roman" pitchFamily="18" charset="0"/>
              </a:rPr>
              <a:t>L</a:t>
            </a:r>
            <a:r>
              <a:rPr lang="ru-RU" sz="2800">
                <a:latin typeface="Times New Roman" pitchFamily="18" charset="0"/>
                <a:cs typeface="Times New Roman" pitchFamily="18" charset="0"/>
              </a:rPr>
              <a:t> = 10 мГн. Найти амплитуду колебаний силы тока, если амплитуда колебаний напряжения равна 500 В.</a:t>
            </a:r>
          </a:p>
        </p:txBody>
      </p:sp>
      <p:sp>
        <p:nvSpPr>
          <p:cNvPr id="49157" name="TextBox 8"/>
          <p:cNvSpPr txBox="1">
            <a:spLocks noChangeArrowheads="1"/>
          </p:cNvSpPr>
          <p:nvPr/>
        </p:nvSpPr>
        <p:spPr bwMode="auto">
          <a:xfrm>
            <a:off x="857250" y="2428875"/>
            <a:ext cx="2786063" cy="2678113"/>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Дано:</a:t>
            </a:r>
          </a:p>
          <a:p>
            <a:pPr algn="l"/>
            <a:r>
              <a:rPr lang="en-US" sz="2400">
                <a:latin typeface="Times New Roman" pitchFamily="18" charset="0"/>
                <a:cs typeface="Times New Roman" pitchFamily="18" charset="0"/>
              </a:rPr>
              <a:t>C</a:t>
            </a:r>
            <a:r>
              <a:rPr lang="ru-RU" sz="2400">
                <a:latin typeface="Times New Roman" pitchFamily="18" charset="0"/>
                <a:cs typeface="Times New Roman" pitchFamily="18" charset="0"/>
              </a:rPr>
              <a:t>= 400 пФ</a:t>
            </a:r>
          </a:p>
          <a:p>
            <a:pPr algn="l"/>
            <a:r>
              <a:rPr lang="en-US" sz="2400">
                <a:latin typeface="Times New Roman" pitchFamily="18" charset="0"/>
                <a:cs typeface="Times New Roman" pitchFamily="18" charset="0"/>
              </a:rPr>
              <a:t>L</a:t>
            </a:r>
            <a:r>
              <a:rPr lang="ru-RU" sz="2400">
                <a:latin typeface="Times New Roman" pitchFamily="18" charset="0"/>
                <a:cs typeface="Times New Roman" pitchFamily="18" charset="0"/>
              </a:rPr>
              <a:t> = 10 мГн</a:t>
            </a:r>
          </a:p>
          <a:p>
            <a:pPr algn="l"/>
            <a:r>
              <a:rPr lang="en-US" sz="2400">
                <a:latin typeface="Times New Roman" pitchFamily="18" charset="0"/>
                <a:cs typeface="Times New Roman" pitchFamily="18" charset="0"/>
              </a:rPr>
              <a:t>U</a:t>
            </a:r>
            <a:r>
              <a:rPr lang="en-US" sz="2400" i="1" baseline="-25000">
                <a:latin typeface="Times New Roman" pitchFamily="18" charset="0"/>
                <a:cs typeface="Times New Roman" pitchFamily="18" charset="0"/>
              </a:rPr>
              <a:t>m</a:t>
            </a:r>
            <a:r>
              <a:rPr lang="ru-RU" sz="2400" i="1" baseline="-25000">
                <a:latin typeface="Times New Roman" pitchFamily="18" charset="0"/>
                <a:cs typeface="Times New Roman" pitchFamily="18" charset="0"/>
              </a:rPr>
              <a:t>ах</a:t>
            </a:r>
            <a:r>
              <a:rPr lang="en-US" sz="2400">
                <a:latin typeface="Times New Roman" pitchFamily="18" charset="0"/>
                <a:cs typeface="Times New Roman" pitchFamily="18" charset="0"/>
              </a:rPr>
              <a:t> = 500 </a:t>
            </a:r>
            <a:r>
              <a:rPr lang="ru-RU" sz="2400">
                <a:latin typeface="Times New Roman" pitchFamily="18" charset="0"/>
                <a:cs typeface="Times New Roman" pitchFamily="18" charset="0"/>
              </a:rPr>
              <a:t>В</a:t>
            </a:r>
            <a:endParaRPr lang="en-US" sz="2400">
              <a:latin typeface="Times New Roman" pitchFamily="18" charset="0"/>
              <a:cs typeface="Times New Roman" pitchFamily="18" charset="0"/>
            </a:endParaRPr>
          </a:p>
          <a:p>
            <a:pPr algn="l"/>
            <a:endParaRPr lang="ru-RU" sz="2400" i="1">
              <a:latin typeface="Times New Roman" pitchFamily="18" charset="0"/>
              <a:cs typeface="Times New Roman" pitchFamily="18" charset="0"/>
            </a:endParaRPr>
          </a:p>
          <a:p>
            <a:pPr algn="l"/>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m</a:t>
            </a:r>
            <a:r>
              <a:rPr lang="ru-RU" sz="2400" i="1" baseline="-25000">
                <a:latin typeface="Times New Roman" pitchFamily="18" charset="0"/>
                <a:cs typeface="Times New Roman" pitchFamily="18" charset="0"/>
              </a:rPr>
              <a:t>ах</a:t>
            </a:r>
            <a:r>
              <a:rPr lang="en-US" sz="2400" i="1">
                <a:latin typeface="Times New Roman" pitchFamily="18" charset="0"/>
                <a:cs typeface="Times New Roman" pitchFamily="18" charset="0"/>
              </a:rPr>
              <a:t> -</a:t>
            </a:r>
            <a:r>
              <a:rPr lang="ru-RU" sz="2400">
                <a:latin typeface="Times New Roman" pitchFamily="18" charset="0"/>
                <a:cs typeface="Times New Roman" pitchFamily="18" charset="0"/>
              </a:rPr>
              <a:t>?</a:t>
            </a:r>
          </a:p>
          <a:p>
            <a:pPr algn="l"/>
            <a:endParaRPr lang="ru-RU" sz="2400">
              <a:latin typeface="Times New Roman" pitchFamily="18" charset="0"/>
              <a:cs typeface="Times New Roman" pitchFamily="18" charset="0"/>
            </a:endParaRPr>
          </a:p>
        </p:txBody>
      </p:sp>
      <p:cxnSp>
        <p:nvCxnSpPr>
          <p:cNvPr id="10" name="Прямая соединительная линия 9"/>
          <p:cNvCxnSpPr/>
          <p:nvPr/>
        </p:nvCxnSpPr>
        <p:spPr>
          <a:xfrm>
            <a:off x="1000125" y="4214813"/>
            <a:ext cx="2143125" cy="0"/>
          </a:xfrm>
          <a:prstGeom prst="line">
            <a:avLst/>
          </a:prstGeom>
        </p:spPr>
        <p:style>
          <a:lnRef idx="1">
            <a:schemeClr val="accent1"/>
          </a:lnRef>
          <a:fillRef idx="0">
            <a:schemeClr val="accent1"/>
          </a:fillRef>
          <a:effectRef idx="0">
            <a:schemeClr val="accent1"/>
          </a:effectRef>
          <a:fontRef idx="minor">
            <a:schemeClr val="tx1"/>
          </a:fontRef>
        </p:style>
      </p:cxnSp>
      <p:sp>
        <p:nvSpPr>
          <p:cNvPr id="49159" name="TextBox 12"/>
          <p:cNvSpPr txBox="1">
            <a:spLocks noChangeArrowheads="1"/>
          </p:cNvSpPr>
          <p:nvPr/>
        </p:nvSpPr>
        <p:spPr bwMode="auto">
          <a:xfrm>
            <a:off x="3786188" y="2428875"/>
            <a:ext cx="4286250" cy="1200150"/>
          </a:xfrm>
          <a:prstGeom prst="rect">
            <a:avLst/>
          </a:prstGeom>
          <a:noFill/>
          <a:ln w="9525">
            <a:noFill/>
            <a:miter lim="800000"/>
            <a:headEnd/>
            <a:tailEnd/>
          </a:ln>
        </p:spPr>
        <p:txBody>
          <a:bodyPr>
            <a:spAutoFit/>
          </a:bodyPr>
          <a:lstStyle/>
          <a:p>
            <a:pPr algn="l"/>
            <a:r>
              <a:rPr lang="ru-RU" sz="2400">
                <a:latin typeface="Times New Roman" pitchFamily="18" charset="0"/>
                <a:cs typeface="Times New Roman" pitchFamily="18" charset="0"/>
              </a:rPr>
              <a:t>Решение:</a:t>
            </a:r>
          </a:p>
          <a:p>
            <a:pPr algn="l"/>
            <a:endParaRPr lang="en-US" sz="2400">
              <a:latin typeface="Times New Roman" pitchFamily="18" charset="0"/>
              <a:cs typeface="Times New Roman" pitchFamily="18" charset="0"/>
            </a:endParaRPr>
          </a:p>
          <a:p>
            <a:pPr algn="l"/>
            <a:endParaRPr lang="ru-RU" sz="2400">
              <a:latin typeface="Times New Roman" pitchFamily="18" charset="0"/>
              <a:cs typeface="Times New Roman" pitchFamily="18" charset="0"/>
            </a:endParaRPr>
          </a:p>
        </p:txBody>
      </p:sp>
      <p:cxnSp>
        <p:nvCxnSpPr>
          <p:cNvPr id="13" name="Прямая соединительная линия 12"/>
          <p:cNvCxnSpPr/>
          <p:nvPr/>
        </p:nvCxnSpPr>
        <p:spPr>
          <a:xfrm rot="16200000" flipH="1">
            <a:off x="2321719" y="3536157"/>
            <a:ext cx="178593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9154" name="Object 22"/>
          <p:cNvGraphicFramePr>
            <a:graphicFrameLocks noChangeAspect="1"/>
          </p:cNvGraphicFramePr>
          <p:nvPr/>
        </p:nvGraphicFramePr>
        <p:xfrm>
          <a:off x="4500563" y="3643313"/>
          <a:ext cx="1681162" cy="749300"/>
        </p:xfrm>
        <a:graphic>
          <a:graphicData uri="http://schemas.openxmlformats.org/presentationml/2006/ole">
            <p:oleObj spid="_x0000_s49154" name="Формула" r:id="rId3" imgW="507960" imgH="228600" progId="Equation.3">
              <p:embed/>
            </p:oleObj>
          </a:graphicData>
        </a:graphic>
      </p:graphicFrame>
      <p:graphicFrame>
        <p:nvGraphicFramePr>
          <p:cNvPr id="49155" name="Object 3"/>
          <p:cNvGraphicFramePr>
            <a:graphicFrameLocks noChangeAspect="1"/>
          </p:cNvGraphicFramePr>
          <p:nvPr/>
        </p:nvGraphicFramePr>
        <p:xfrm>
          <a:off x="6286500" y="3643313"/>
          <a:ext cx="1201738" cy="714375"/>
        </p:xfrm>
        <a:graphic>
          <a:graphicData uri="http://schemas.openxmlformats.org/presentationml/2006/ole">
            <p:oleObj spid="_x0000_s49155" name="Формула" r:id="rId4" imgW="380880" imgH="228600" progId="Equation.3">
              <p:embed/>
            </p:oleObj>
          </a:graphicData>
        </a:graphic>
      </p:graphicFrame>
      <p:sp>
        <p:nvSpPr>
          <p:cNvPr id="49161" name="TextBox 8"/>
          <p:cNvSpPr txBox="1">
            <a:spLocks noChangeArrowheads="1"/>
          </p:cNvSpPr>
          <p:nvPr/>
        </p:nvSpPr>
        <p:spPr bwMode="auto">
          <a:xfrm>
            <a:off x="3714750" y="3071813"/>
            <a:ext cx="4357688" cy="369887"/>
          </a:xfrm>
          <a:prstGeom prst="rect">
            <a:avLst/>
          </a:prstGeom>
          <a:noFill/>
          <a:ln w="9525">
            <a:noFill/>
            <a:miter lim="800000"/>
            <a:headEnd/>
            <a:tailEnd/>
          </a:ln>
        </p:spPr>
        <p:txBody>
          <a:bodyPr>
            <a:spAutoFit/>
          </a:bodyPr>
          <a:lstStyle/>
          <a:p>
            <a:r>
              <a:rPr lang="ru-RU"/>
              <a:t>Решение основано на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Активное сопротивление</a:t>
            </a:r>
          </a:p>
        </p:txBody>
      </p:sp>
      <p:sp>
        <p:nvSpPr>
          <p:cNvPr id="50180" name="Прямоугольник 6"/>
          <p:cNvSpPr>
            <a:spLocks noChangeArrowheads="1"/>
          </p:cNvSpPr>
          <p:nvPr/>
        </p:nvSpPr>
        <p:spPr bwMode="auto">
          <a:xfrm>
            <a:off x="1214438" y="785813"/>
            <a:ext cx="7643812" cy="2678112"/>
          </a:xfrm>
          <a:prstGeom prst="rect">
            <a:avLst/>
          </a:prstGeom>
          <a:noFill/>
          <a:ln w="9525">
            <a:noFill/>
            <a:miter lim="800000"/>
            <a:headEnd/>
            <a:tailEnd/>
          </a:ln>
        </p:spPr>
        <p:txBody>
          <a:bodyPr>
            <a:spAutoFit/>
          </a:bodyPr>
          <a:lstStyle/>
          <a:p>
            <a:pPr algn="l"/>
            <a:r>
              <a:rPr lang="ru-RU" sz="2400"/>
              <a:t>Сопротивление, оказываемое проводами и нагрузками в цепях постоянного тока, называется омическим сопротивлением.</a:t>
            </a:r>
          </a:p>
          <a:p>
            <a:pPr algn="l"/>
            <a:r>
              <a:rPr lang="ru-RU" sz="2400"/>
              <a:t>Если какой-либо проводник включить в цепь переменного тока, то окажется, что его сопротивление будет несколько больше, чем в цепи постоянного тока.</a:t>
            </a:r>
          </a:p>
        </p:txBody>
      </p:sp>
      <p:sp>
        <p:nvSpPr>
          <p:cNvPr id="50181" name="Прямоугольник 7"/>
          <p:cNvSpPr>
            <a:spLocks noChangeArrowheads="1"/>
          </p:cNvSpPr>
          <p:nvPr/>
        </p:nvSpPr>
        <p:spPr bwMode="auto">
          <a:xfrm>
            <a:off x="1357313" y="5500688"/>
            <a:ext cx="7286625" cy="1200150"/>
          </a:xfrm>
          <a:prstGeom prst="rect">
            <a:avLst/>
          </a:prstGeom>
          <a:noFill/>
          <a:ln w="9525">
            <a:noFill/>
            <a:miter lim="800000"/>
            <a:headEnd/>
            <a:tailEnd/>
          </a:ln>
        </p:spPr>
        <p:txBody>
          <a:bodyPr>
            <a:spAutoFit/>
          </a:bodyPr>
          <a:lstStyle/>
          <a:p>
            <a:pPr algn="l"/>
            <a:r>
              <a:rPr lang="ru-RU" sz="2400"/>
              <a:t>Сопротивление, оказываемое проводником проходящему по нему переменному току, называется </a:t>
            </a:r>
            <a:r>
              <a:rPr lang="ru-RU" sz="2400" b="1"/>
              <a:t>активным сопротивлением</a:t>
            </a:r>
            <a:r>
              <a:rPr lang="ru-RU" sz="2400"/>
              <a:t>. </a:t>
            </a:r>
          </a:p>
        </p:txBody>
      </p:sp>
      <p:sp>
        <p:nvSpPr>
          <p:cNvPr id="50182" name="Прямоугольник 8"/>
          <p:cNvSpPr>
            <a:spLocks noChangeArrowheads="1"/>
          </p:cNvSpPr>
          <p:nvPr/>
        </p:nvSpPr>
        <p:spPr bwMode="auto">
          <a:xfrm>
            <a:off x="1285875" y="3429000"/>
            <a:ext cx="7500938" cy="1200150"/>
          </a:xfrm>
          <a:prstGeom prst="rect">
            <a:avLst/>
          </a:prstGeom>
          <a:noFill/>
          <a:ln w="9525">
            <a:noFill/>
            <a:miter lim="800000"/>
            <a:headEnd/>
            <a:tailEnd/>
          </a:ln>
        </p:spPr>
        <p:txBody>
          <a:bodyPr>
            <a:spAutoFit/>
          </a:bodyPr>
          <a:lstStyle/>
          <a:p>
            <a:pPr algn="l"/>
            <a:r>
              <a:rPr lang="ru-RU"/>
              <a:t>Под действием  ЭДС наводящейся в проводнике переменным током, последний будет распределяться не по всему сечению проводника равномерно, а ближе к его поверхности. Что равносильно уменьшению сечения проводника.</a:t>
            </a:r>
          </a:p>
        </p:txBody>
      </p:sp>
      <p:graphicFrame>
        <p:nvGraphicFramePr>
          <p:cNvPr id="50178" name="Object 5"/>
          <p:cNvGraphicFramePr>
            <a:graphicFrameLocks noChangeAspect="1"/>
          </p:cNvGraphicFramePr>
          <p:nvPr/>
        </p:nvGraphicFramePr>
        <p:xfrm>
          <a:off x="8072438" y="3643313"/>
          <a:ext cx="939800" cy="677862"/>
        </p:xfrm>
        <a:graphic>
          <a:graphicData uri="http://schemas.openxmlformats.org/presentationml/2006/ole">
            <p:oleObj spid="_x0000_s50178" name="Формула" r:id="rId4" imgW="545760" imgH="393480" progId="Equation.3">
              <p:embed/>
            </p:oleObj>
          </a:graphicData>
        </a:graphic>
      </p:graphicFrame>
      <p:sp>
        <p:nvSpPr>
          <p:cNvPr id="50183" name="Прямоугольник 9"/>
          <p:cNvSpPr>
            <a:spLocks noChangeArrowheads="1"/>
          </p:cNvSpPr>
          <p:nvPr/>
        </p:nvSpPr>
        <p:spPr bwMode="auto">
          <a:xfrm>
            <a:off x="1071563" y="4570413"/>
            <a:ext cx="8072437" cy="923925"/>
          </a:xfrm>
          <a:prstGeom prst="rect">
            <a:avLst/>
          </a:prstGeom>
          <a:noFill/>
          <a:ln w="9525">
            <a:noFill/>
            <a:miter lim="800000"/>
            <a:headEnd/>
            <a:tailEnd/>
          </a:ln>
        </p:spPr>
        <p:txBody>
          <a:bodyPr>
            <a:spAutoFit/>
          </a:bodyPr>
          <a:lstStyle/>
          <a:p>
            <a:pPr algn="l"/>
            <a:r>
              <a:rPr lang="ru-RU"/>
              <a:t>Например, медный провод длиной 1 км и диаметром 4 мм оказывает сопротивление: постоянному току - 1,86 Ом, переменному частотой 800 Гц - 1,87 ом, переменному току частотой 10000 Гц - 2,90 Ом</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E:\Rabota\МоиДокуменеты\FIZIKA\Колебания\27.png"/>
          <p:cNvPicPr>
            <a:picLocks noChangeAspect="1" noChangeArrowheads="1"/>
          </p:cNvPicPr>
          <p:nvPr/>
        </p:nvPicPr>
        <p:blipFill>
          <a:blip r:embed="rId4"/>
          <a:srcRect/>
          <a:stretch>
            <a:fillRect/>
          </a:stretch>
        </p:blipFill>
        <p:spPr bwMode="auto">
          <a:xfrm>
            <a:off x="3071813" y="214313"/>
            <a:ext cx="2222500" cy="1214437"/>
          </a:xfrm>
          <a:prstGeom prst="rect">
            <a:avLst/>
          </a:prstGeom>
          <a:noFill/>
          <a:ln w="9525">
            <a:noFill/>
            <a:miter lim="800000"/>
            <a:headEnd/>
            <a:tailEnd/>
          </a:ln>
        </p:spPr>
      </p:pic>
      <p:cxnSp>
        <p:nvCxnSpPr>
          <p:cNvPr id="12" name="Прямая со стрелкой 11"/>
          <p:cNvCxnSpPr/>
          <p:nvPr/>
        </p:nvCxnSpPr>
        <p:spPr>
          <a:xfrm rot="10800000" flipV="1">
            <a:off x="5072063" y="500063"/>
            <a:ext cx="785812"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5" name="TextBox 12"/>
          <p:cNvSpPr txBox="1">
            <a:spLocks noChangeArrowheads="1"/>
          </p:cNvSpPr>
          <p:nvPr/>
        </p:nvSpPr>
        <p:spPr bwMode="auto">
          <a:xfrm>
            <a:off x="5857875" y="357188"/>
            <a:ext cx="2500313" cy="646112"/>
          </a:xfrm>
          <a:prstGeom prst="rect">
            <a:avLst/>
          </a:prstGeom>
          <a:noFill/>
          <a:ln w="9525">
            <a:noFill/>
            <a:miter lim="800000"/>
            <a:headEnd/>
            <a:tailEnd/>
          </a:ln>
        </p:spPr>
        <p:txBody>
          <a:bodyPr>
            <a:spAutoFit/>
          </a:bodyPr>
          <a:lstStyle/>
          <a:p>
            <a:pPr algn="l"/>
            <a:r>
              <a:rPr lang="ru-RU">
                <a:latin typeface="Times New Roman" pitchFamily="18" charset="0"/>
                <a:cs typeface="Times New Roman" pitchFamily="18" charset="0"/>
              </a:rPr>
              <a:t>источник переменного тока</a:t>
            </a:r>
          </a:p>
        </p:txBody>
      </p:sp>
      <p:sp>
        <p:nvSpPr>
          <p:cNvPr id="51206" name="TextBox 14"/>
          <p:cNvSpPr txBox="1">
            <a:spLocks noChangeArrowheads="1"/>
          </p:cNvSpPr>
          <p:nvPr/>
        </p:nvSpPr>
        <p:spPr bwMode="auto">
          <a:xfrm>
            <a:off x="500063" y="1285875"/>
            <a:ext cx="2786062" cy="36988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активное сопротивление</a:t>
            </a:r>
          </a:p>
        </p:txBody>
      </p:sp>
      <p:cxnSp>
        <p:nvCxnSpPr>
          <p:cNvPr id="17" name="Прямая со стрелкой 16"/>
          <p:cNvCxnSpPr/>
          <p:nvPr/>
        </p:nvCxnSpPr>
        <p:spPr>
          <a:xfrm flipV="1">
            <a:off x="2286000" y="1071563"/>
            <a:ext cx="10001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08" name="TextBox 18"/>
          <p:cNvSpPr txBox="1">
            <a:spLocks noChangeArrowheads="1"/>
          </p:cNvSpPr>
          <p:nvPr/>
        </p:nvSpPr>
        <p:spPr bwMode="auto">
          <a:xfrm>
            <a:off x="1214438" y="1500188"/>
            <a:ext cx="7358062" cy="2308225"/>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Помним:</a:t>
            </a:r>
            <a:r>
              <a:rPr lang="en-US" sz="2400">
                <a:latin typeface="Times New Roman" pitchFamily="18" charset="0"/>
                <a:cs typeface="Times New Roman" pitchFamily="18" charset="0"/>
              </a:rPr>
              <a:t>                      </a:t>
            </a:r>
            <a:endParaRPr lang="ru-RU" sz="2400" i="1">
              <a:latin typeface="Times New Roman" pitchFamily="18" charset="0"/>
              <a:cs typeface="Times New Roman" pitchFamily="18" charset="0"/>
            </a:endParaRPr>
          </a:p>
          <a:p>
            <a:r>
              <a:rPr lang="ru-RU" sz="2400" i="1">
                <a:latin typeface="Times New Roman" pitchFamily="18" charset="0"/>
                <a:cs typeface="Times New Roman" pitchFamily="18" charset="0"/>
              </a:rPr>
              <a:t>а это значит, что и напряжение в сети будет меняться по такому же закону, т.е. по закону синуса или косинуса с той же частотой</a:t>
            </a:r>
            <a:endParaRPr lang="en-US" sz="2400" i="1">
              <a:latin typeface="Times New Roman" pitchFamily="18" charset="0"/>
              <a:cs typeface="Times New Roman" pitchFamily="18" charset="0"/>
            </a:endParaRPr>
          </a:p>
          <a:p>
            <a:r>
              <a:rPr lang="ru-RU" sz="2400" i="1">
                <a:latin typeface="Times New Roman" pitchFamily="18" charset="0"/>
                <a:cs typeface="Times New Roman" pitchFamily="18" charset="0"/>
              </a:rPr>
              <a:t>но начальные фазы у </a:t>
            </a:r>
            <a:r>
              <a:rPr lang="ru-RU" sz="2400" b="1" i="1">
                <a:solidFill>
                  <a:srgbClr val="FF0000"/>
                </a:solidFill>
                <a:latin typeface="Times New Roman" pitchFamily="18" charset="0"/>
                <a:cs typeface="Times New Roman" pitchFamily="18" charset="0"/>
              </a:rPr>
              <a:t>тока и напряжения </a:t>
            </a:r>
            <a:r>
              <a:rPr lang="ru-RU" sz="2400" i="1">
                <a:latin typeface="Times New Roman" pitchFamily="18" charset="0"/>
                <a:cs typeface="Times New Roman" pitchFamily="18" charset="0"/>
              </a:rPr>
              <a:t>могут как совпадать так и различаться</a:t>
            </a:r>
          </a:p>
        </p:txBody>
      </p:sp>
      <p:sp>
        <p:nvSpPr>
          <p:cNvPr id="51209" name="TextBox 20"/>
          <p:cNvSpPr txBox="1">
            <a:spLocks noChangeArrowheads="1"/>
          </p:cNvSpPr>
          <p:nvPr/>
        </p:nvSpPr>
        <p:spPr bwMode="auto">
          <a:xfrm>
            <a:off x="142875" y="3643313"/>
            <a:ext cx="2643188" cy="1570037"/>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активное сопротивление</a:t>
            </a:r>
          </a:p>
          <a:p>
            <a:r>
              <a:rPr lang="ru-RU" sz="2400">
                <a:latin typeface="Times New Roman" pitchFamily="18" charset="0"/>
                <a:cs typeface="Times New Roman" pitchFamily="18" charset="0"/>
              </a:rPr>
              <a:t>начальные фазы совпадают</a:t>
            </a:r>
          </a:p>
        </p:txBody>
      </p:sp>
      <p:sp>
        <p:nvSpPr>
          <p:cNvPr id="51210" name="TextBox 21"/>
          <p:cNvSpPr txBox="1">
            <a:spLocks noChangeArrowheads="1"/>
          </p:cNvSpPr>
          <p:nvPr/>
        </p:nvSpPr>
        <p:spPr bwMode="auto">
          <a:xfrm>
            <a:off x="2643188" y="3929063"/>
            <a:ext cx="3214687" cy="120015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емкостное сопротивление</a:t>
            </a:r>
          </a:p>
          <a:p>
            <a:r>
              <a:rPr lang="ru-RU" sz="2400">
                <a:latin typeface="Times New Roman" pitchFamily="18" charset="0"/>
                <a:cs typeface="Times New Roman" pitchFamily="18" charset="0"/>
              </a:rPr>
              <a:t>ток опережает на π/2 </a:t>
            </a:r>
          </a:p>
        </p:txBody>
      </p:sp>
      <p:sp>
        <p:nvSpPr>
          <p:cNvPr id="51211" name="TextBox 22"/>
          <p:cNvSpPr txBox="1">
            <a:spLocks noChangeArrowheads="1"/>
          </p:cNvSpPr>
          <p:nvPr/>
        </p:nvSpPr>
        <p:spPr bwMode="auto">
          <a:xfrm>
            <a:off x="6357938" y="3714750"/>
            <a:ext cx="2643187" cy="1200150"/>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индуктивное сопротивление</a:t>
            </a:r>
          </a:p>
          <a:p>
            <a:r>
              <a:rPr lang="ru-RU" sz="2400">
                <a:latin typeface="Times New Roman" pitchFamily="18" charset="0"/>
                <a:cs typeface="Times New Roman" pitchFamily="18" charset="0"/>
              </a:rPr>
              <a:t>ток отстает на</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π/2 </a:t>
            </a:r>
          </a:p>
        </p:txBody>
      </p:sp>
      <p:cxnSp>
        <p:nvCxnSpPr>
          <p:cNvPr id="25" name="Прямая со стрелкой 24"/>
          <p:cNvCxnSpPr/>
          <p:nvPr/>
        </p:nvCxnSpPr>
        <p:spPr>
          <a:xfrm rot="10800000" flipV="1">
            <a:off x="2786063" y="3643313"/>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4072731" y="3858419"/>
            <a:ext cx="427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429250" y="3714750"/>
            <a:ext cx="500063"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15" name="Rectangle 5"/>
          <p:cNvSpPr>
            <a:spLocks noChangeArrowheads="1"/>
          </p:cNvSpPr>
          <p:nvPr/>
        </p:nvSpPr>
        <p:spPr bwMode="auto">
          <a:xfrm>
            <a:off x="0" y="5286375"/>
            <a:ext cx="2714625" cy="785813"/>
          </a:xfrm>
          <a:prstGeom prst="rect">
            <a:avLst/>
          </a:prstGeom>
          <a:noFill/>
          <a:ln w="9525">
            <a:noFill/>
            <a:miter lim="800000"/>
            <a:headEnd/>
            <a:tailEnd/>
          </a:ln>
        </p:spPr>
        <p:txBody>
          <a:bodyPr/>
          <a:lstStyle/>
          <a:p>
            <a:pPr>
              <a:spcBef>
                <a:spcPct val="20000"/>
              </a:spcBef>
              <a:buClr>
                <a:schemeClr val="bg2"/>
              </a:buClr>
              <a:buSzPct val="70000"/>
              <a:buFont typeface="Wingdings" pitchFamily="2" charset="2"/>
              <a:buNone/>
            </a:pPr>
            <a:r>
              <a:rPr lang="en-US" sz="3200" i="1">
                <a:latin typeface="Times New Roman" pitchFamily="18" charset="0"/>
                <a:cs typeface="Times New Roman" pitchFamily="18" charset="0"/>
              </a:rPr>
              <a:t>i</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cos</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endParaRPr lang="en-US" sz="3200" i="1">
              <a:latin typeface="Times New Roman" pitchFamily="18" charset="0"/>
              <a:cs typeface="Times New Roman" pitchFamily="18" charset="0"/>
            </a:endParaRPr>
          </a:p>
          <a:p>
            <a:pPr>
              <a:spcBef>
                <a:spcPct val="20000"/>
              </a:spcBef>
              <a:buClr>
                <a:schemeClr val="bg2"/>
              </a:buClr>
              <a:buSzPct val="70000"/>
              <a:buFont typeface="Wingdings" pitchFamily="2" charset="2"/>
              <a:buNone/>
            </a:pPr>
            <a:r>
              <a:rPr lang="en-US" sz="3200" i="1">
                <a:latin typeface="Times New Roman" pitchFamily="18" charset="0"/>
                <a:cs typeface="Times New Roman" pitchFamily="18" charset="0"/>
              </a:rPr>
              <a:t> u</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cos</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endParaRPr lang="ru-RU" sz="3200"/>
          </a:p>
        </p:txBody>
      </p:sp>
      <p:graphicFrame>
        <p:nvGraphicFramePr>
          <p:cNvPr id="51202" name="Object 7"/>
          <p:cNvGraphicFramePr>
            <a:graphicFrameLocks noChangeAspect="1"/>
          </p:cNvGraphicFramePr>
          <p:nvPr/>
        </p:nvGraphicFramePr>
        <p:xfrm>
          <a:off x="5572125" y="1571625"/>
          <a:ext cx="1674813" cy="396875"/>
        </p:xfrm>
        <a:graphic>
          <a:graphicData uri="http://schemas.openxmlformats.org/presentationml/2006/ole">
            <p:oleObj spid="_x0000_s51202" name="Формула" r:id="rId5" imgW="965160" imgH="228600" progId="Equation.3">
              <p:embed/>
            </p:oleObj>
          </a:graphicData>
        </a:graphic>
      </p:graphicFrame>
      <p:sp>
        <p:nvSpPr>
          <p:cNvPr id="51216" name="Rectangle 5"/>
          <p:cNvSpPr>
            <a:spLocks noChangeArrowheads="1"/>
          </p:cNvSpPr>
          <p:nvPr/>
        </p:nvSpPr>
        <p:spPr bwMode="auto">
          <a:xfrm>
            <a:off x="2500313" y="5214938"/>
            <a:ext cx="3643312" cy="785812"/>
          </a:xfrm>
          <a:prstGeom prst="rect">
            <a:avLst/>
          </a:prstGeom>
          <a:noFill/>
          <a:ln w="9525">
            <a:noFill/>
            <a:miter lim="800000"/>
            <a:headEnd/>
            <a:tailEnd/>
          </a:ln>
        </p:spPr>
        <p:txBody>
          <a:bodyPr/>
          <a:lstStyle/>
          <a:p>
            <a:pPr>
              <a:spcBef>
                <a:spcPct val="20000"/>
              </a:spcBef>
              <a:buClr>
                <a:schemeClr val="bg2"/>
              </a:buClr>
              <a:buSzPct val="70000"/>
              <a:buFont typeface="Wingdings" pitchFamily="2" charset="2"/>
              <a:buNone/>
            </a:pPr>
            <a:r>
              <a:rPr lang="en-US" sz="3200" i="1">
                <a:latin typeface="Times New Roman" pitchFamily="18" charset="0"/>
                <a:cs typeface="Times New Roman" pitchFamily="18" charset="0"/>
              </a:rPr>
              <a:t>i</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en-US" sz="3200">
                <a:latin typeface="Times New Roman" pitchFamily="18" charset="0"/>
                <a:cs typeface="Times New Roman" pitchFamily="18" charset="0"/>
              </a:rPr>
              <a:t> cos</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r>
              <a:rPr lang="ru-RU" sz="3200">
                <a:latin typeface="Times New Roman" pitchFamily="18" charset="0"/>
                <a:cs typeface="Times New Roman" pitchFamily="18" charset="0"/>
              </a:rPr>
              <a:t>π/2) </a:t>
            </a:r>
            <a:endParaRPr lang="en-US" sz="3200" i="1">
              <a:latin typeface="Times New Roman" pitchFamily="18" charset="0"/>
              <a:cs typeface="Times New Roman" pitchFamily="18" charset="0"/>
            </a:endParaRPr>
          </a:p>
          <a:p>
            <a:pPr>
              <a:spcBef>
                <a:spcPct val="20000"/>
              </a:spcBef>
              <a:buClr>
                <a:schemeClr val="bg2"/>
              </a:buClr>
              <a:buSzPct val="70000"/>
            </a:pPr>
            <a:r>
              <a:rPr lang="en-US" sz="3200" i="1">
                <a:latin typeface="Times New Roman" pitchFamily="18" charset="0"/>
                <a:cs typeface="Times New Roman" pitchFamily="18" charset="0"/>
              </a:rPr>
              <a:t> </a:t>
            </a:r>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i="1">
                <a:latin typeface="Times New Roman" pitchFamily="18" charset="0"/>
                <a:cs typeface="Times New Roman" pitchFamily="18" charset="0"/>
              </a:rPr>
              <a:t>t</a:t>
            </a:r>
            <a:endParaRPr lang="ru-RU" sz="2800">
              <a:latin typeface="Times New Roman" pitchFamily="18" charset="0"/>
              <a:cs typeface="Times New Roman" pitchFamily="18" charset="0"/>
            </a:endParaRPr>
          </a:p>
          <a:p>
            <a:pPr>
              <a:spcBef>
                <a:spcPct val="20000"/>
              </a:spcBef>
              <a:buClr>
                <a:schemeClr val="bg2"/>
              </a:buClr>
              <a:buSzPct val="70000"/>
              <a:buFont typeface="Wingdings" pitchFamily="2" charset="2"/>
              <a:buNone/>
            </a:pPr>
            <a:endParaRPr lang="ru-RU" sz="3200"/>
          </a:p>
        </p:txBody>
      </p:sp>
      <p:sp>
        <p:nvSpPr>
          <p:cNvPr id="18" name="Скругленный прямоугольник 17"/>
          <p:cNvSpPr/>
          <p:nvPr/>
        </p:nvSpPr>
        <p:spPr>
          <a:xfrm>
            <a:off x="214313" y="3571875"/>
            <a:ext cx="2500312" cy="3143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0" name="Скругленный прямоугольник 19"/>
          <p:cNvSpPr/>
          <p:nvPr/>
        </p:nvSpPr>
        <p:spPr>
          <a:xfrm>
            <a:off x="2765425" y="4071938"/>
            <a:ext cx="3143250" cy="2428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51219" name="Rectangle 5"/>
          <p:cNvSpPr>
            <a:spLocks noChangeArrowheads="1"/>
          </p:cNvSpPr>
          <p:nvPr/>
        </p:nvSpPr>
        <p:spPr bwMode="auto">
          <a:xfrm>
            <a:off x="5715000" y="5072063"/>
            <a:ext cx="3643313" cy="785812"/>
          </a:xfrm>
          <a:prstGeom prst="rect">
            <a:avLst/>
          </a:prstGeom>
          <a:noFill/>
          <a:ln w="9525">
            <a:noFill/>
            <a:miter lim="800000"/>
            <a:headEnd/>
            <a:tailEnd/>
          </a:ln>
        </p:spPr>
        <p:txBody>
          <a:bodyPr/>
          <a:lstStyle/>
          <a:p>
            <a:pPr>
              <a:spcBef>
                <a:spcPct val="20000"/>
              </a:spcBef>
              <a:buClr>
                <a:schemeClr val="bg2"/>
              </a:buClr>
              <a:buSzPct val="70000"/>
              <a:buFont typeface="Wingdings" pitchFamily="2" charset="2"/>
              <a:buNone/>
            </a:pPr>
            <a:r>
              <a:rPr lang="en-US" sz="3200" i="1">
                <a:latin typeface="Times New Roman" pitchFamily="18" charset="0"/>
                <a:cs typeface="Times New Roman" pitchFamily="18" charset="0"/>
              </a:rPr>
              <a:t>i</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sin</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endParaRPr lang="en-US" sz="3200" i="1">
              <a:latin typeface="Times New Roman" pitchFamily="18" charset="0"/>
              <a:cs typeface="Times New Roman" pitchFamily="18" charset="0"/>
            </a:endParaRPr>
          </a:p>
          <a:p>
            <a:pPr>
              <a:spcBef>
                <a:spcPct val="20000"/>
              </a:spcBef>
              <a:buClr>
                <a:schemeClr val="bg2"/>
              </a:buClr>
              <a:buSzPct val="70000"/>
            </a:pPr>
            <a:r>
              <a:rPr lang="en-US" sz="3200" i="1">
                <a:latin typeface="Times New Roman" pitchFamily="18" charset="0"/>
                <a:cs typeface="Times New Roman" pitchFamily="18" charset="0"/>
              </a:rPr>
              <a:t> u</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sin</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r>
              <a:rPr lang="ru-RU" sz="3200">
                <a:latin typeface="Times New Roman" pitchFamily="18" charset="0"/>
                <a:cs typeface="Times New Roman" pitchFamily="18" charset="0"/>
              </a:rPr>
              <a:t>π/2) </a:t>
            </a:r>
          </a:p>
          <a:p>
            <a:pPr>
              <a:spcBef>
                <a:spcPct val="20000"/>
              </a:spcBef>
              <a:buClr>
                <a:schemeClr val="bg2"/>
              </a:buClr>
              <a:buSzPct val="70000"/>
              <a:buFont typeface="Wingdings" pitchFamily="2" charset="2"/>
              <a:buNone/>
            </a:pPr>
            <a:endParaRPr lang="ru-RU" sz="3200"/>
          </a:p>
        </p:txBody>
      </p:sp>
      <p:sp>
        <p:nvSpPr>
          <p:cNvPr id="23" name="Скругленный прямоугольник 22"/>
          <p:cNvSpPr/>
          <p:nvPr/>
        </p:nvSpPr>
        <p:spPr>
          <a:xfrm>
            <a:off x="5970588" y="3714750"/>
            <a:ext cx="3143250" cy="2786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0"/>
            <a:ext cx="807249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Активное </a:t>
            </a:r>
            <a:r>
              <a:rPr lang="ru-RU"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сопротивение</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2229" name="TextBox 2"/>
          <p:cNvSpPr txBox="1">
            <a:spLocks noChangeArrowheads="1"/>
          </p:cNvSpPr>
          <p:nvPr/>
        </p:nvSpPr>
        <p:spPr bwMode="auto">
          <a:xfrm>
            <a:off x="500063" y="928688"/>
            <a:ext cx="8072437" cy="1077912"/>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Для мгновенного значения силы тока можно применить з-н Ома:</a:t>
            </a:r>
          </a:p>
        </p:txBody>
      </p:sp>
      <p:graphicFrame>
        <p:nvGraphicFramePr>
          <p:cNvPr id="52226" name="Object 2"/>
          <p:cNvGraphicFramePr>
            <a:graphicFrameLocks noChangeAspect="1"/>
          </p:cNvGraphicFramePr>
          <p:nvPr/>
        </p:nvGraphicFramePr>
        <p:xfrm>
          <a:off x="1928813" y="2143125"/>
          <a:ext cx="4867275" cy="1054100"/>
        </p:xfrm>
        <a:graphic>
          <a:graphicData uri="http://schemas.openxmlformats.org/presentationml/2006/ole">
            <p:oleObj spid="_x0000_s52226" name="Формула" r:id="rId4" imgW="1815840" imgH="393480" progId="Equation.3">
              <p:embed/>
            </p:oleObj>
          </a:graphicData>
        </a:graphic>
      </p:graphicFrame>
      <p:graphicFrame>
        <p:nvGraphicFramePr>
          <p:cNvPr id="52227" name="Object 3"/>
          <p:cNvGraphicFramePr>
            <a:graphicFrameLocks noChangeAspect="1"/>
          </p:cNvGraphicFramePr>
          <p:nvPr/>
        </p:nvGraphicFramePr>
        <p:xfrm>
          <a:off x="3357563" y="3357563"/>
          <a:ext cx="1497012" cy="1071562"/>
        </p:xfrm>
        <a:graphic>
          <a:graphicData uri="http://schemas.openxmlformats.org/presentationml/2006/ole">
            <p:oleObj spid="_x0000_s52227" name="Формула" r:id="rId5" imgW="558720" imgH="393480"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0"/>
            <a:ext cx="7358114"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Мощность в цепи с резистором</a:t>
            </a:r>
          </a:p>
        </p:txBody>
      </p:sp>
      <p:graphicFrame>
        <p:nvGraphicFramePr>
          <p:cNvPr id="53250" name="Object 3"/>
          <p:cNvGraphicFramePr>
            <a:graphicFrameLocks noChangeAspect="1"/>
          </p:cNvGraphicFramePr>
          <p:nvPr/>
        </p:nvGraphicFramePr>
        <p:xfrm>
          <a:off x="1143000" y="1071563"/>
          <a:ext cx="1804988" cy="601662"/>
        </p:xfrm>
        <a:graphic>
          <a:graphicData uri="http://schemas.openxmlformats.org/presentationml/2006/ole">
            <p:oleObj spid="_x0000_s53250" name="Формула" r:id="rId3" imgW="609480" imgH="203040" progId="Equation.3">
              <p:embed/>
            </p:oleObj>
          </a:graphicData>
        </a:graphic>
      </p:graphicFrame>
      <p:graphicFrame>
        <p:nvGraphicFramePr>
          <p:cNvPr id="53251" name="Object 3"/>
          <p:cNvGraphicFramePr>
            <a:graphicFrameLocks noChangeAspect="1"/>
          </p:cNvGraphicFramePr>
          <p:nvPr/>
        </p:nvGraphicFramePr>
        <p:xfrm>
          <a:off x="714375" y="3071813"/>
          <a:ext cx="1579563" cy="565150"/>
        </p:xfrm>
        <a:graphic>
          <a:graphicData uri="http://schemas.openxmlformats.org/presentationml/2006/ole">
            <p:oleObj spid="_x0000_s53251" name="Формула" r:id="rId4" imgW="533160" imgH="190440" progId="Equation.3">
              <p:embed/>
            </p:oleObj>
          </a:graphicData>
        </a:graphic>
      </p:graphicFrame>
      <p:sp>
        <p:nvSpPr>
          <p:cNvPr id="53257" name="TextBox 4"/>
          <p:cNvSpPr txBox="1">
            <a:spLocks noChangeArrowheads="1"/>
          </p:cNvSpPr>
          <p:nvPr/>
        </p:nvSpPr>
        <p:spPr bwMode="auto">
          <a:xfrm>
            <a:off x="2428875" y="3214688"/>
            <a:ext cx="5715000" cy="461962"/>
          </a:xfrm>
          <a:prstGeom prst="rect">
            <a:avLst/>
          </a:prstGeom>
          <a:noFill/>
          <a:ln w="9525">
            <a:noFill/>
            <a:miter lim="800000"/>
            <a:headEnd/>
            <a:tailEnd/>
          </a:ln>
        </p:spPr>
        <p:txBody>
          <a:bodyPr>
            <a:spAutoFit/>
          </a:bodyPr>
          <a:lstStyle/>
          <a:p>
            <a:r>
              <a:rPr lang="ru-RU" sz="2400"/>
              <a:t>мощность в цепи постоянного тока</a:t>
            </a:r>
          </a:p>
        </p:txBody>
      </p:sp>
      <p:graphicFrame>
        <p:nvGraphicFramePr>
          <p:cNvPr id="53252" name="Object 5"/>
          <p:cNvGraphicFramePr>
            <a:graphicFrameLocks noChangeAspect="1"/>
          </p:cNvGraphicFramePr>
          <p:nvPr/>
        </p:nvGraphicFramePr>
        <p:xfrm>
          <a:off x="1714500" y="3857625"/>
          <a:ext cx="1430338" cy="528638"/>
        </p:xfrm>
        <a:graphic>
          <a:graphicData uri="http://schemas.openxmlformats.org/presentationml/2006/ole">
            <p:oleObj spid="_x0000_s53252" name="Формула" r:id="rId5" imgW="482400" imgH="177480" progId="Equation.3">
              <p:embed/>
            </p:oleObj>
          </a:graphicData>
        </a:graphic>
      </p:graphicFrame>
      <p:sp>
        <p:nvSpPr>
          <p:cNvPr id="53258" name="TextBox 6"/>
          <p:cNvSpPr txBox="1">
            <a:spLocks noChangeArrowheads="1"/>
          </p:cNvSpPr>
          <p:nvPr/>
        </p:nvSpPr>
        <p:spPr bwMode="auto">
          <a:xfrm>
            <a:off x="500063" y="3857625"/>
            <a:ext cx="1143000" cy="523875"/>
          </a:xfrm>
          <a:prstGeom prst="rect">
            <a:avLst/>
          </a:prstGeom>
          <a:noFill/>
          <a:ln w="9525">
            <a:noFill/>
            <a:miter lim="800000"/>
            <a:headEnd/>
            <a:tailEnd/>
          </a:ln>
        </p:spPr>
        <p:txBody>
          <a:bodyPr>
            <a:spAutoFit/>
          </a:bodyPr>
          <a:lstStyle/>
          <a:p>
            <a:r>
              <a:rPr lang="ru-RU" sz="2800"/>
              <a:t>на</a:t>
            </a:r>
          </a:p>
        </p:txBody>
      </p:sp>
      <p:sp>
        <p:nvSpPr>
          <p:cNvPr id="53259" name="TextBox 7"/>
          <p:cNvSpPr txBox="1">
            <a:spLocks noChangeArrowheads="1"/>
          </p:cNvSpPr>
          <p:nvPr/>
        </p:nvSpPr>
        <p:spPr bwMode="auto">
          <a:xfrm>
            <a:off x="3000375" y="3786188"/>
            <a:ext cx="5643563" cy="954087"/>
          </a:xfrm>
          <a:prstGeom prst="rect">
            <a:avLst/>
          </a:prstGeom>
          <a:noFill/>
          <a:ln w="9525">
            <a:noFill/>
            <a:miter lim="800000"/>
            <a:headEnd/>
            <a:tailEnd/>
          </a:ln>
        </p:spPr>
        <p:txBody>
          <a:bodyPr>
            <a:spAutoFit/>
          </a:bodyPr>
          <a:lstStyle/>
          <a:p>
            <a:r>
              <a:rPr lang="ru-RU" sz="2800"/>
              <a:t>переменный ток можно считать постоянным</a:t>
            </a:r>
          </a:p>
        </p:txBody>
      </p:sp>
      <p:sp>
        <p:nvSpPr>
          <p:cNvPr id="53260" name="TextBox 8"/>
          <p:cNvSpPr txBox="1">
            <a:spLocks noChangeArrowheads="1"/>
          </p:cNvSpPr>
          <p:nvPr/>
        </p:nvSpPr>
        <p:spPr bwMode="auto">
          <a:xfrm>
            <a:off x="428625" y="1714500"/>
            <a:ext cx="8215313" cy="1384300"/>
          </a:xfrm>
          <a:prstGeom prst="rect">
            <a:avLst/>
          </a:prstGeom>
          <a:noFill/>
          <a:ln w="9525">
            <a:noFill/>
            <a:miter lim="800000"/>
            <a:headEnd/>
            <a:tailEnd/>
          </a:ln>
        </p:spPr>
        <p:txBody>
          <a:bodyPr>
            <a:spAutoFit/>
          </a:bodyPr>
          <a:lstStyle/>
          <a:p>
            <a:pPr algn="l"/>
            <a:r>
              <a:rPr lang="ru-RU" sz="2800"/>
              <a:t>Нам нужна не мощность в каждый конкретный момент, а средняя мощность =&gt; достаточно найти ср. мощность за 1 период</a:t>
            </a:r>
          </a:p>
        </p:txBody>
      </p:sp>
      <p:graphicFrame>
        <p:nvGraphicFramePr>
          <p:cNvPr id="53253" name="Object 6"/>
          <p:cNvGraphicFramePr>
            <a:graphicFrameLocks noChangeAspect="1"/>
          </p:cNvGraphicFramePr>
          <p:nvPr/>
        </p:nvGraphicFramePr>
        <p:xfrm>
          <a:off x="1000125" y="4643438"/>
          <a:ext cx="1285875" cy="528637"/>
        </p:xfrm>
        <a:graphic>
          <a:graphicData uri="http://schemas.openxmlformats.org/presentationml/2006/ole">
            <p:oleObj spid="_x0000_s53253" name="Формула" r:id="rId6" imgW="495000" imgH="203040" progId="Equation.3">
              <p:embed/>
            </p:oleObj>
          </a:graphicData>
        </a:graphic>
      </p:graphicFrame>
      <p:sp>
        <p:nvSpPr>
          <p:cNvPr id="53261" name="Rectangle 5"/>
          <p:cNvSpPr>
            <a:spLocks noChangeArrowheads="1"/>
          </p:cNvSpPr>
          <p:nvPr/>
        </p:nvSpPr>
        <p:spPr bwMode="auto">
          <a:xfrm>
            <a:off x="571500" y="5072063"/>
            <a:ext cx="2714625" cy="785812"/>
          </a:xfrm>
          <a:prstGeom prst="rect">
            <a:avLst/>
          </a:prstGeom>
          <a:noFill/>
          <a:ln w="9525">
            <a:noFill/>
            <a:miter lim="800000"/>
            <a:headEnd/>
            <a:tailEnd/>
          </a:ln>
        </p:spPr>
        <p:txBody>
          <a:bodyPr/>
          <a:lstStyle/>
          <a:p>
            <a:pPr>
              <a:spcBef>
                <a:spcPct val="20000"/>
              </a:spcBef>
              <a:buClr>
                <a:schemeClr val="bg2"/>
              </a:buClr>
              <a:buSzPct val="70000"/>
              <a:buFont typeface="Wingdings" pitchFamily="2" charset="2"/>
              <a:buNone/>
            </a:pPr>
            <a:r>
              <a:rPr lang="en-US" sz="3200" i="1">
                <a:latin typeface="Times New Roman" pitchFamily="18" charset="0"/>
                <a:cs typeface="Times New Roman" pitchFamily="18" charset="0"/>
              </a:rPr>
              <a:t>i</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cos</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endParaRPr lang="en-US" sz="3200" i="1">
              <a:latin typeface="Times New Roman" pitchFamily="18" charset="0"/>
              <a:cs typeface="Times New Roman" pitchFamily="18" charset="0"/>
            </a:endParaRPr>
          </a:p>
        </p:txBody>
      </p:sp>
      <p:graphicFrame>
        <p:nvGraphicFramePr>
          <p:cNvPr id="53254" name="Object 7"/>
          <p:cNvGraphicFramePr>
            <a:graphicFrameLocks noChangeAspect="1"/>
          </p:cNvGraphicFramePr>
          <p:nvPr/>
        </p:nvGraphicFramePr>
        <p:xfrm>
          <a:off x="285750" y="5643563"/>
          <a:ext cx="3067050" cy="1023937"/>
        </p:xfrm>
        <a:graphic>
          <a:graphicData uri="http://schemas.openxmlformats.org/presentationml/2006/ole">
            <p:oleObj spid="_x0000_s53254" name="Формула" r:id="rId7" imgW="1180800" imgH="393480" progId="Equation.3">
              <p:embed/>
            </p:oleObj>
          </a:graphicData>
        </a:graphic>
      </p:graphicFrame>
      <p:sp>
        <p:nvSpPr>
          <p:cNvPr id="13" name="Правая фигурная скобка 12"/>
          <p:cNvSpPr/>
          <p:nvPr/>
        </p:nvSpPr>
        <p:spPr>
          <a:xfrm>
            <a:off x="3643313" y="4786313"/>
            <a:ext cx="571500" cy="19288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graphicFrame>
        <p:nvGraphicFramePr>
          <p:cNvPr id="53255" name="Object 8"/>
          <p:cNvGraphicFramePr>
            <a:graphicFrameLocks noChangeAspect="1"/>
          </p:cNvGraphicFramePr>
          <p:nvPr/>
        </p:nvGraphicFramePr>
        <p:xfrm>
          <a:off x="4286250" y="5214938"/>
          <a:ext cx="3725863" cy="1090612"/>
        </p:xfrm>
        <a:graphic>
          <a:graphicData uri="http://schemas.openxmlformats.org/presentationml/2006/ole">
            <p:oleObj spid="_x0000_s53255" name="Формула" r:id="rId8" imgW="1434960" imgH="419040" progId="Equation.3">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nvGraphicFramePr>
        <p:xfrm>
          <a:off x="1071563" y="785813"/>
          <a:ext cx="3725862" cy="1090612"/>
        </p:xfrm>
        <a:graphic>
          <a:graphicData uri="http://schemas.openxmlformats.org/presentationml/2006/ole">
            <p:oleObj spid="_x0000_s54274" name="Формула" r:id="rId3" imgW="1434960" imgH="419040" progId="Equation.3">
              <p:embed/>
            </p:oleObj>
          </a:graphicData>
        </a:graphic>
      </p:graphicFrame>
      <p:pic>
        <p:nvPicPr>
          <p:cNvPr id="54276" name="Picture 6" descr="&amp;Scy;&amp;tcy;&amp;rcy;&amp;acy;&amp;ncy;&amp;icy;&amp;tscy;&amp;acy; &amp;ucy;&amp;chcy;&amp;iecy;&amp;bcy;&amp;ncy;&amp;icy;&amp;kcy;&amp;acy;"/>
          <p:cNvPicPr>
            <a:picLocks noChangeAspect="1" noChangeArrowheads="1"/>
          </p:cNvPicPr>
          <p:nvPr/>
        </p:nvPicPr>
        <p:blipFill>
          <a:blip r:embed="rId4"/>
          <a:srcRect l="11667" t="74564" r="11189" b="11443"/>
          <a:stretch>
            <a:fillRect/>
          </a:stretch>
        </p:blipFill>
        <p:spPr bwMode="auto">
          <a:xfrm>
            <a:off x="642938" y="1857375"/>
            <a:ext cx="7458075" cy="2071688"/>
          </a:xfrm>
          <a:prstGeom prst="rect">
            <a:avLst/>
          </a:prstGeom>
          <a:noFill/>
          <a:ln w="9525">
            <a:noFill/>
            <a:miter lim="800000"/>
            <a:headEnd/>
            <a:tailEnd/>
          </a:ln>
        </p:spPr>
      </p:pic>
      <p:sp>
        <p:nvSpPr>
          <p:cNvPr id="5" name="Овал 4"/>
          <p:cNvSpPr/>
          <p:nvPr/>
        </p:nvSpPr>
        <p:spPr>
          <a:xfrm>
            <a:off x="2571750" y="642938"/>
            <a:ext cx="2428875" cy="1214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cxnSp>
        <p:nvCxnSpPr>
          <p:cNvPr id="7" name="Прямая со стрелкой 6"/>
          <p:cNvCxnSpPr>
            <a:endCxn id="5" idx="6"/>
          </p:cNvCxnSpPr>
          <p:nvPr/>
        </p:nvCxnSpPr>
        <p:spPr>
          <a:xfrm rot="10800000" flipV="1">
            <a:off x="5000625" y="1000125"/>
            <a:ext cx="928688" cy="249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79" name="TextBox 7"/>
          <p:cNvSpPr txBox="1">
            <a:spLocks noChangeArrowheads="1"/>
          </p:cNvSpPr>
          <p:nvPr/>
        </p:nvSpPr>
        <p:spPr bwMode="auto">
          <a:xfrm>
            <a:off x="5143500" y="714375"/>
            <a:ext cx="1857375" cy="369888"/>
          </a:xfrm>
          <a:prstGeom prst="rect">
            <a:avLst/>
          </a:prstGeom>
          <a:noFill/>
          <a:ln w="9525">
            <a:noFill/>
            <a:miter lim="800000"/>
            <a:headEnd/>
            <a:tailEnd/>
          </a:ln>
        </p:spPr>
        <p:txBody>
          <a:bodyPr>
            <a:spAutoFit/>
          </a:bodyPr>
          <a:lstStyle/>
          <a:p>
            <a:r>
              <a:rPr lang="ru-RU"/>
              <a:t>= 0</a:t>
            </a:r>
          </a:p>
        </p:txBody>
      </p:sp>
      <p:sp>
        <p:nvSpPr>
          <p:cNvPr id="11" name="Скругленный прямоугольник 10"/>
          <p:cNvSpPr/>
          <p:nvPr/>
        </p:nvSpPr>
        <p:spPr>
          <a:xfrm>
            <a:off x="2857500" y="3929063"/>
            <a:ext cx="2857500" cy="15716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graphicFrame>
        <p:nvGraphicFramePr>
          <p:cNvPr id="54275" name="Object 7"/>
          <p:cNvGraphicFramePr>
            <a:graphicFrameLocks noChangeAspect="1"/>
          </p:cNvGraphicFramePr>
          <p:nvPr/>
        </p:nvGraphicFramePr>
        <p:xfrm>
          <a:off x="3071813" y="4143375"/>
          <a:ext cx="2438400" cy="1090613"/>
        </p:xfrm>
        <a:graphic>
          <a:graphicData uri="http://schemas.openxmlformats.org/presentationml/2006/ole">
            <p:oleObj spid="_x0000_s54275" name="Формула" r:id="rId5" imgW="939600" imgH="419040" progId="Equation.3">
              <p:embed/>
            </p:oleObj>
          </a:graphicData>
        </a:graphic>
      </p:graphicFrame>
      <p:cxnSp>
        <p:nvCxnSpPr>
          <p:cNvPr id="13" name="Прямая со стрелкой 12"/>
          <p:cNvCxnSpPr>
            <a:endCxn id="11" idx="3"/>
          </p:cNvCxnSpPr>
          <p:nvPr/>
        </p:nvCxnSpPr>
        <p:spPr>
          <a:xfrm rot="10800000">
            <a:off x="5715000" y="4714875"/>
            <a:ext cx="1143000"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82" name="TextBox 13"/>
          <p:cNvSpPr txBox="1">
            <a:spLocks noChangeArrowheads="1"/>
          </p:cNvSpPr>
          <p:nvPr/>
        </p:nvSpPr>
        <p:spPr bwMode="auto">
          <a:xfrm>
            <a:off x="5929313" y="5214938"/>
            <a:ext cx="2201862" cy="369887"/>
          </a:xfrm>
          <a:prstGeom prst="rect">
            <a:avLst/>
          </a:prstGeom>
          <a:noFill/>
          <a:ln w="9525">
            <a:noFill/>
            <a:miter lim="800000"/>
            <a:headEnd/>
            <a:tailEnd/>
          </a:ln>
        </p:spPr>
        <p:txBody>
          <a:bodyPr wrap="none">
            <a:spAutoFit/>
          </a:bodyPr>
          <a:lstStyle/>
          <a:p>
            <a:r>
              <a:rPr lang="ru-RU"/>
              <a:t>средняя мощность</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Скругленный прямоугольник 26"/>
          <p:cNvSpPr/>
          <p:nvPr/>
        </p:nvSpPr>
        <p:spPr>
          <a:xfrm>
            <a:off x="4929188" y="5000625"/>
            <a:ext cx="3071812" cy="1500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22" name="Скругленный прямоугольник 21"/>
          <p:cNvSpPr/>
          <p:nvPr/>
        </p:nvSpPr>
        <p:spPr>
          <a:xfrm>
            <a:off x="642938" y="5000625"/>
            <a:ext cx="4000500" cy="1500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23" name="Скругленный прямоугольник 22"/>
          <p:cNvSpPr/>
          <p:nvPr/>
        </p:nvSpPr>
        <p:spPr>
          <a:xfrm>
            <a:off x="4098925" y="2571750"/>
            <a:ext cx="3429000" cy="21431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2" name="TextBox 1"/>
          <p:cNvSpPr txBox="1"/>
          <p:nvPr/>
        </p:nvSpPr>
        <p:spPr>
          <a:xfrm>
            <a:off x="1285852" y="0"/>
            <a:ext cx="7358114"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Действующее значение силы переменного тока и напряжения</a:t>
            </a:r>
          </a:p>
        </p:txBody>
      </p:sp>
      <p:graphicFrame>
        <p:nvGraphicFramePr>
          <p:cNvPr id="55298" name="Object 3"/>
          <p:cNvGraphicFramePr>
            <a:graphicFrameLocks noChangeAspect="1"/>
          </p:cNvGraphicFramePr>
          <p:nvPr/>
        </p:nvGraphicFramePr>
        <p:xfrm>
          <a:off x="642938" y="1428750"/>
          <a:ext cx="2438400" cy="1090613"/>
        </p:xfrm>
        <a:graphic>
          <a:graphicData uri="http://schemas.openxmlformats.org/presentationml/2006/ole">
            <p:oleObj spid="_x0000_s55298" name="Формула" r:id="rId4" imgW="939600" imgH="419040" progId="Equation.3">
              <p:embed/>
            </p:oleObj>
          </a:graphicData>
        </a:graphic>
      </p:graphicFrame>
      <p:sp>
        <p:nvSpPr>
          <p:cNvPr id="4" name="Стрелка вправо 3"/>
          <p:cNvSpPr/>
          <p:nvPr/>
        </p:nvSpPr>
        <p:spPr>
          <a:xfrm>
            <a:off x="3214688" y="1785938"/>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55299" name="Object 3"/>
          <p:cNvGraphicFramePr>
            <a:graphicFrameLocks noChangeAspect="1"/>
          </p:cNvGraphicFramePr>
          <p:nvPr/>
        </p:nvGraphicFramePr>
        <p:xfrm>
          <a:off x="4071938" y="1428750"/>
          <a:ext cx="1285875" cy="1090613"/>
        </p:xfrm>
        <a:graphic>
          <a:graphicData uri="http://schemas.openxmlformats.org/presentationml/2006/ole">
            <p:oleObj spid="_x0000_s55299" name="Формула" r:id="rId5" imgW="495000" imgH="419040" progId="Equation.3">
              <p:embed/>
            </p:oleObj>
          </a:graphicData>
        </a:graphic>
      </p:graphicFrame>
      <p:graphicFrame>
        <p:nvGraphicFramePr>
          <p:cNvPr id="55300" name="Object 7"/>
          <p:cNvGraphicFramePr>
            <a:graphicFrameLocks noChangeAspect="1"/>
          </p:cNvGraphicFramePr>
          <p:nvPr/>
        </p:nvGraphicFramePr>
        <p:xfrm>
          <a:off x="714375" y="5072063"/>
          <a:ext cx="1362075" cy="1139825"/>
        </p:xfrm>
        <a:graphic>
          <a:graphicData uri="http://schemas.openxmlformats.org/presentationml/2006/ole">
            <p:oleObj spid="_x0000_s55300" name="Формула" r:id="rId6" imgW="507960" imgH="419040" progId="Equation.3">
              <p:embed/>
            </p:oleObj>
          </a:graphicData>
        </a:graphic>
      </p:graphicFrame>
      <p:sp>
        <p:nvSpPr>
          <p:cNvPr id="55309" name="TextBox 16"/>
          <p:cNvSpPr txBox="1">
            <a:spLocks noChangeArrowheads="1"/>
          </p:cNvSpPr>
          <p:nvPr/>
        </p:nvSpPr>
        <p:spPr bwMode="auto">
          <a:xfrm>
            <a:off x="2286000" y="5000625"/>
            <a:ext cx="2500313" cy="1200150"/>
          </a:xfrm>
          <a:prstGeom prst="rect">
            <a:avLst/>
          </a:prstGeom>
          <a:noFill/>
          <a:ln w="9525">
            <a:noFill/>
            <a:miter lim="800000"/>
            <a:headEnd/>
            <a:tailEnd/>
          </a:ln>
        </p:spPr>
        <p:txBody>
          <a:bodyPr>
            <a:spAutoFit/>
          </a:bodyPr>
          <a:lstStyle/>
          <a:p>
            <a:r>
              <a:rPr lang="ru-RU"/>
              <a:t>Закон Ома для участка цепи переменного тока с резистором</a:t>
            </a:r>
          </a:p>
        </p:txBody>
      </p:sp>
      <p:cxnSp>
        <p:nvCxnSpPr>
          <p:cNvPr id="19" name="Прямая со стрелкой 18"/>
          <p:cNvCxnSpPr/>
          <p:nvPr/>
        </p:nvCxnSpPr>
        <p:spPr>
          <a:xfrm rot="10800000">
            <a:off x="2071688" y="5643563"/>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598488" y="2643188"/>
            <a:ext cx="3429000" cy="20716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graphicFrame>
        <p:nvGraphicFramePr>
          <p:cNvPr id="55301" name="Object 5"/>
          <p:cNvGraphicFramePr>
            <a:graphicFrameLocks noChangeAspect="1"/>
          </p:cNvGraphicFramePr>
          <p:nvPr/>
        </p:nvGraphicFramePr>
        <p:xfrm>
          <a:off x="1473200" y="2555875"/>
          <a:ext cx="2274888" cy="1123950"/>
        </p:xfrm>
        <a:graphic>
          <a:graphicData uri="http://schemas.openxmlformats.org/presentationml/2006/ole">
            <p:oleObj spid="_x0000_s55301" name="Формула" r:id="rId7" imgW="876240" imgH="431640" progId="Equation.3">
              <p:embed/>
            </p:oleObj>
          </a:graphicData>
        </a:graphic>
      </p:graphicFrame>
      <p:sp>
        <p:nvSpPr>
          <p:cNvPr id="55312" name="TextBox 10"/>
          <p:cNvSpPr txBox="1">
            <a:spLocks noChangeArrowheads="1"/>
          </p:cNvSpPr>
          <p:nvPr/>
        </p:nvSpPr>
        <p:spPr bwMode="auto">
          <a:xfrm>
            <a:off x="785813" y="3500438"/>
            <a:ext cx="3214687" cy="1200150"/>
          </a:xfrm>
          <a:prstGeom prst="rect">
            <a:avLst/>
          </a:prstGeom>
          <a:noFill/>
          <a:ln w="9525">
            <a:noFill/>
            <a:miter lim="800000"/>
            <a:headEnd/>
            <a:tailEnd/>
          </a:ln>
        </p:spPr>
        <p:txBody>
          <a:bodyPr>
            <a:spAutoFit/>
          </a:bodyPr>
          <a:lstStyle/>
          <a:p>
            <a:r>
              <a:rPr lang="ru-RU"/>
              <a:t>действующее значение силы переменного тока (регистрируется амперметром)</a:t>
            </a:r>
          </a:p>
        </p:txBody>
      </p:sp>
      <p:graphicFrame>
        <p:nvGraphicFramePr>
          <p:cNvPr id="55302" name="Object 6"/>
          <p:cNvGraphicFramePr>
            <a:graphicFrameLocks noChangeAspect="1"/>
          </p:cNvGraphicFramePr>
          <p:nvPr/>
        </p:nvGraphicFramePr>
        <p:xfrm>
          <a:off x="4572000" y="2500313"/>
          <a:ext cx="2473325" cy="1123950"/>
        </p:xfrm>
        <a:graphic>
          <a:graphicData uri="http://schemas.openxmlformats.org/presentationml/2006/ole">
            <p:oleObj spid="_x0000_s55302" name="Формула" r:id="rId8" imgW="952200" imgH="431640" progId="Equation.3">
              <p:embed/>
            </p:oleObj>
          </a:graphicData>
        </a:graphic>
      </p:graphicFrame>
      <p:sp>
        <p:nvSpPr>
          <p:cNvPr id="55313" name="TextBox 14"/>
          <p:cNvSpPr txBox="1">
            <a:spLocks noChangeArrowheads="1"/>
          </p:cNvSpPr>
          <p:nvPr/>
        </p:nvSpPr>
        <p:spPr bwMode="auto">
          <a:xfrm>
            <a:off x="3929063" y="3500438"/>
            <a:ext cx="3929062" cy="923925"/>
          </a:xfrm>
          <a:prstGeom prst="rect">
            <a:avLst/>
          </a:prstGeom>
          <a:noFill/>
          <a:ln w="9525">
            <a:noFill/>
            <a:miter lim="800000"/>
            <a:headEnd/>
            <a:tailEnd/>
          </a:ln>
        </p:spPr>
        <p:txBody>
          <a:bodyPr>
            <a:spAutoFit/>
          </a:bodyPr>
          <a:lstStyle/>
          <a:p>
            <a:r>
              <a:rPr lang="ru-RU"/>
              <a:t>действующее значение переменного напряжения (регистрируется вольтметром)</a:t>
            </a:r>
          </a:p>
        </p:txBody>
      </p:sp>
      <p:graphicFrame>
        <p:nvGraphicFramePr>
          <p:cNvPr id="55303" name="Object 8"/>
          <p:cNvGraphicFramePr>
            <a:graphicFrameLocks noChangeAspect="1"/>
          </p:cNvGraphicFramePr>
          <p:nvPr/>
        </p:nvGraphicFramePr>
        <p:xfrm>
          <a:off x="5286375" y="5072063"/>
          <a:ext cx="2208213" cy="528637"/>
        </p:xfrm>
        <a:graphic>
          <a:graphicData uri="http://schemas.openxmlformats.org/presentationml/2006/ole">
            <p:oleObj spid="_x0000_s55303" name="Формула" r:id="rId9" imgW="850680" imgH="203040" progId="Equation.3">
              <p:embed/>
            </p:oleObj>
          </a:graphicData>
        </a:graphic>
      </p:graphicFrame>
      <p:sp>
        <p:nvSpPr>
          <p:cNvPr id="55314" name="TextBox 25"/>
          <p:cNvSpPr txBox="1">
            <a:spLocks noChangeArrowheads="1"/>
          </p:cNvSpPr>
          <p:nvPr/>
        </p:nvSpPr>
        <p:spPr bwMode="auto">
          <a:xfrm>
            <a:off x="5000625" y="5572125"/>
            <a:ext cx="2500313" cy="923925"/>
          </a:xfrm>
          <a:prstGeom prst="rect">
            <a:avLst/>
          </a:prstGeom>
          <a:noFill/>
          <a:ln w="9525">
            <a:noFill/>
            <a:miter lim="800000"/>
            <a:headEnd/>
            <a:tailEnd/>
          </a:ln>
        </p:spPr>
        <p:txBody>
          <a:bodyPr>
            <a:spAutoFit/>
          </a:bodyPr>
          <a:lstStyle/>
          <a:p>
            <a:r>
              <a:rPr lang="ru-RU"/>
              <a:t>среднее значение мощности переменного тока</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714375" y="500063"/>
            <a:ext cx="7715250" cy="1200150"/>
          </a:xfrm>
          <a:prstGeom prst="rect">
            <a:avLst/>
          </a:prstGeom>
          <a:noFill/>
          <a:ln w="9525">
            <a:noFill/>
            <a:miter lim="800000"/>
            <a:headEnd/>
            <a:tailEnd/>
          </a:ln>
        </p:spPr>
        <p:txBody>
          <a:bodyPr>
            <a:spAutoFit/>
          </a:bodyPr>
          <a:lstStyle/>
          <a:p>
            <a:pPr algn="l"/>
            <a:r>
              <a:rPr lang="ru-RU" sz="2400"/>
              <a:t>1. Амплитуда силы  синусоидального переменного тока равна 10 А. Каково действующее значение силы переменного тока?</a:t>
            </a:r>
          </a:p>
        </p:txBody>
      </p:sp>
      <p:sp>
        <p:nvSpPr>
          <p:cNvPr id="86019" name="TextBox 2"/>
          <p:cNvSpPr txBox="1">
            <a:spLocks noChangeArrowheads="1"/>
          </p:cNvSpPr>
          <p:nvPr/>
        </p:nvSpPr>
        <p:spPr bwMode="auto">
          <a:xfrm>
            <a:off x="642938" y="1857375"/>
            <a:ext cx="7715250" cy="1200150"/>
          </a:xfrm>
          <a:prstGeom prst="rect">
            <a:avLst/>
          </a:prstGeom>
          <a:noFill/>
          <a:ln w="9525">
            <a:noFill/>
            <a:miter lim="800000"/>
            <a:headEnd/>
            <a:tailEnd/>
          </a:ln>
        </p:spPr>
        <p:txBody>
          <a:bodyPr>
            <a:spAutoFit/>
          </a:bodyPr>
          <a:lstStyle/>
          <a:p>
            <a:pPr algn="l"/>
            <a:r>
              <a:rPr lang="ru-RU" sz="2400"/>
              <a:t>2. Действующее значение напряжения в цепи переменного тока 127 В. Найдите амплитудное значение напряжения.</a:t>
            </a:r>
          </a:p>
        </p:txBody>
      </p:sp>
      <p:sp>
        <p:nvSpPr>
          <p:cNvPr id="86020" name="TextBox 3"/>
          <p:cNvSpPr txBox="1">
            <a:spLocks noChangeArrowheads="1"/>
          </p:cNvSpPr>
          <p:nvPr/>
        </p:nvSpPr>
        <p:spPr bwMode="auto">
          <a:xfrm>
            <a:off x="642938" y="3286125"/>
            <a:ext cx="7715250" cy="830263"/>
          </a:xfrm>
          <a:prstGeom prst="rect">
            <a:avLst/>
          </a:prstGeom>
          <a:noFill/>
          <a:ln w="9525">
            <a:noFill/>
            <a:miter lim="800000"/>
            <a:headEnd/>
            <a:tailEnd/>
          </a:ln>
        </p:spPr>
        <p:txBody>
          <a:bodyPr>
            <a:spAutoFit/>
          </a:bodyPr>
          <a:lstStyle/>
          <a:p>
            <a:pPr algn="l"/>
            <a:r>
              <a:rPr lang="ru-RU" sz="2400"/>
              <a:t>3. Действующее значение силы переменного тока 12А. Какова амплитуда силы тока?</a:t>
            </a:r>
          </a:p>
        </p:txBody>
      </p:sp>
      <p:sp>
        <p:nvSpPr>
          <p:cNvPr id="86021" name="TextBox 4"/>
          <p:cNvSpPr txBox="1">
            <a:spLocks noChangeArrowheads="1"/>
          </p:cNvSpPr>
          <p:nvPr/>
        </p:nvSpPr>
        <p:spPr bwMode="auto">
          <a:xfrm>
            <a:off x="642938" y="4214813"/>
            <a:ext cx="7715250" cy="1200150"/>
          </a:xfrm>
          <a:prstGeom prst="rect">
            <a:avLst/>
          </a:prstGeom>
          <a:noFill/>
          <a:ln w="9525">
            <a:noFill/>
            <a:miter lim="800000"/>
            <a:headEnd/>
            <a:tailEnd/>
          </a:ln>
        </p:spPr>
        <p:txBody>
          <a:bodyPr>
            <a:spAutoFit/>
          </a:bodyPr>
          <a:lstStyle/>
          <a:p>
            <a:pPr algn="l"/>
            <a:r>
              <a:rPr lang="ru-RU" sz="2400"/>
              <a:t>4. В проводнике сопротивлением 2 Ом выделяется  мощность  32 Вт. Каковы действующее и амплитудное  значение силы тока в проводнике?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2"/>
          <p:cNvSpPr txBox="1">
            <a:spLocks noChangeArrowheads="1"/>
          </p:cNvSpPr>
          <p:nvPr/>
        </p:nvSpPr>
        <p:spPr bwMode="auto">
          <a:xfrm>
            <a:off x="142875" y="285750"/>
            <a:ext cx="8858250" cy="830263"/>
          </a:xfrm>
          <a:prstGeom prst="rect">
            <a:avLst/>
          </a:prstGeom>
          <a:noFill/>
          <a:ln w="9525">
            <a:noFill/>
            <a:miter lim="800000"/>
            <a:headEnd/>
            <a:tailEnd/>
          </a:ln>
        </p:spPr>
        <p:txBody>
          <a:bodyPr>
            <a:spAutoFit/>
          </a:bodyPr>
          <a:lstStyle/>
          <a:p>
            <a:r>
              <a:rPr lang="ru-RU" sz="2400" b="1">
                <a:solidFill>
                  <a:srgbClr val="FF0000"/>
                </a:solidFill>
              </a:rPr>
              <a:t>Частотой ПК </a:t>
            </a:r>
            <a:r>
              <a:rPr lang="ru-RU" sz="2400"/>
              <a:t>называется число полных колебаний за единицу времени  (1сек).</a:t>
            </a:r>
          </a:p>
        </p:txBody>
      </p:sp>
      <p:pic>
        <p:nvPicPr>
          <p:cNvPr id="1032" name="Picture 4" descr="E:\Rabota\МоиДокуменеты\FIZIKA\Колебания\1.png"/>
          <p:cNvPicPr>
            <a:picLocks noChangeAspect="1" noChangeArrowheads="1"/>
          </p:cNvPicPr>
          <p:nvPr/>
        </p:nvPicPr>
        <p:blipFill>
          <a:blip r:embed="rId3"/>
          <a:srcRect/>
          <a:stretch>
            <a:fillRect/>
          </a:stretch>
        </p:blipFill>
        <p:spPr bwMode="auto">
          <a:xfrm>
            <a:off x="285750" y="1928813"/>
            <a:ext cx="7173913" cy="4071937"/>
          </a:xfrm>
          <a:prstGeom prst="rect">
            <a:avLst/>
          </a:prstGeom>
          <a:noFill/>
          <a:ln w="9525">
            <a:noFill/>
            <a:miter lim="800000"/>
            <a:headEnd/>
            <a:tailEnd/>
          </a:ln>
        </p:spPr>
      </p:pic>
      <p:sp>
        <p:nvSpPr>
          <p:cNvPr id="1033" name="TextBox 5"/>
          <p:cNvSpPr txBox="1">
            <a:spLocks noChangeArrowheads="1"/>
          </p:cNvSpPr>
          <p:nvPr/>
        </p:nvSpPr>
        <p:spPr bwMode="auto">
          <a:xfrm>
            <a:off x="6715125" y="4572000"/>
            <a:ext cx="1500188" cy="830263"/>
          </a:xfrm>
          <a:prstGeom prst="rect">
            <a:avLst/>
          </a:prstGeom>
          <a:noFill/>
          <a:ln w="9525">
            <a:noFill/>
            <a:miter lim="800000"/>
            <a:headEnd/>
            <a:tailEnd/>
          </a:ln>
        </p:spPr>
        <p:txBody>
          <a:bodyPr>
            <a:spAutoFit/>
          </a:bodyPr>
          <a:lstStyle/>
          <a:p>
            <a:r>
              <a:rPr lang="ru-RU" sz="2400" b="1"/>
              <a:t>1 секунда</a:t>
            </a:r>
          </a:p>
        </p:txBody>
      </p:sp>
      <p:sp>
        <p:nvSpPr>
          <p:cNvPr id="7" name="Овал 6"/>
          <p:cNvSpPr/>
          <p:nvPr/>
        </p:nvSpPr>
        <p:spPr>
          <a:xfrm>
            <a:off x="7358063" y="4286250"/>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pic>
        <p:nvPicPr>
          <p:cNvPr id="1035" name="Рисунок 7" descr="5.png"/>
          <p:cNvPicPr>
            <a:picLocks noChangeAspect="1"/>
          </p:cNvPicPr>
          <p:nvPr/>
        </p:nvPicPr>
        <p:blipFill>
          <a:blip r:embed="rId4"/>
          <a:srcRect/>
          <a:stretch>
            <a:fillRect/>
          </a:stretch>
        </p:blipFill>
        <p:spPr bwMode="auto">
          <a:xfrm>
            <a:off x="428625" y="2714625"/>
            <a:ext cx="7000875" cy="3286125"/>
          </a:xfrm>
          <a:prstGeom prst="rect">
            <a:avLst/>
          </a:prstGeom>
          <a:noFill/>
          <a:ln w="9525">
            <a:noFill/>
            <a:miter lim="800000"/>
            <a:headEnd/>
            <a:tailEnd/>
          </a:ln>
        </p:spPr>
      </p:pic>
      <p:sp>
        <p:nvSpPr>
          <p:cNvPr id="1036" name="Rectangle 5"/>
          <p:cNvSpPr>
            <a:spLocks noChangeArrowheads="1"/>
          </p:cNvSpPr>
          <p:nvPr/>
        </p:nvSpPr>
        <p:spPr bwMode="auto">
          <a:xfrm>
            <a:off x="357188" y="6000750"/>
            <a:ext cx="4464050" cy="857250"/>
          </a:xfrm>
          <a:prstGeom prst="rect">
            <a:avLst/>
          </a:prstGeom>
          <a:noFill/>
          <a:ln w="9525">
            <a:noFill/>
            <a:miter lim="800000"/>
            <a:headEnd/>
            <a:tailEnd/>
          </a:ln>
        </p:spPr>
        <p:txBody>
          <a:bodyPr/>
          <a:lstStyle/>
          <a:p>
            <a:pPr algn="l">
              <a:spcBef>
                <a:spcPct val="20000"/>
              </a:spcBef>
              <a:buClr>
                <a:schemeClr val="bg2"/>
              </a:buClr>
              <a:buSzPct val="70000"/>
              <a:buFont typeface="Wingdings" pitchFamily="2" charset="2"/>
              <a:buNone/>
            </a:pPr>
            <a:r>
              <a:rPr lang="ru-RU" sz="3600" i="1"/>
              <a:t>x</a:t>
            </a:r>
            <a:r>
              <a:rPr lang="ru-RU" sz="3600"/>
              <a:t> = </a:t>
            </a:r>
            <a:r>
              <a:rPr lang="ru-RU" sz="3600" i="1"/>
              <a:t>x</a:t>
            </a:r>
            <a:r>
              <a:rPr lang="ru-RU" sz="3600" baseline="-25000"/>
              <a:t>m</a:t>
            </a:r>
            <a:r>
              <a:rPr lang="ru-RU" sz="3600"/>
              <a:t> </a:t>
            </a:r>
            <a:r>
              <a:rPr lang="en-US" sz="3600"/>
              <a:t>cos</a:t>
            </a:r>
            <a:r>
              <a:rPr lang="ru-RU" sz="3600"/>
              <a:t>(ω</a:t>
            </a:r>
            <a:r>
              <a:rPr lang="ru-RU" sz="3600" i="1"/>
              <a:t>t</a:t>
            </a:r>
            <a:r>
              <a:rPr lang="ru-RU" sz="3600"/>
              <a:t> + φ</a:t>
            </a:r>
            <a:r>
              <a:rPr lang="ru-RU" sz="3600" baseline="-25000"/>
              <a:t>0</a:t>
            </a:r>
            <a:r>
              <a:rPr lang="ru-RU" sz="3600"/>
              <a:t>) </a:t>
            </a:r>
          </a:p>
          <a:p>
            <a:pPr algn="l">
              <a:spcBef>
                <a:spcPct val="20000"/>
              </a:spcBef>
              <a:buClr>
                <a:schemeClr val="bg2"/>
              </a:buClr>
              <a:buSzPct val="70000"/>
              <a:buFont typeface="Wingdings" pitchFamily="2" charset="2"/>
              <a:buNone/>
            </a:pPr>
            <a:endParaRPr lang="ru-RU" sz="3600"/>
          </a:p>
          <a:p>
            <a:pPr algn="l">
              <a:spcBef>
                <a:spcPct val="20000"/>
              </a:spcBef>
              <a:buClr>
                <a:schemeClr val="bg2"/>
              </a:buClr>
              <a:buSzPct val="70000"/>
              <a:buFont typeface="Wingdings" pitchFamily="2" charset="2"/>
              <a:buNone/>
            </a:pPr>
            <a:endParaRPr lang="ru-RU" sz="3600"/>
          </a:p>
        </p:txBody>
      </p:sp>
      <p:graphicFrame>
        <p:nvGraphicFramePr>
          <p:cNvPr id="1026" name="Object 5"/>
          <p:cNvGraphicFramePr>
            <a:graphicFrameLocks noChangeAspect="1"/>
          </p:cNvGraphicFramePr>
          <p:nvPr/>
        </p:nvGraphicFramePr>
        <p:xfrm>
          <a:off x="7500938" y="5857875"/>
          <a:ext cx="857250" cy="428625"/>
        </p:xfrm>
        <a:graphic>
          <a:graphicData uri="http://schemas.openxmlformats.org/presentationml/2006/ole">
            <p:oleObj spid="_x0000_s1026" name="Формула" r:id="rId5" imgW="355320" imgH="177480" progId="Equation.3">
              <p:embed/>
            </p:oleObj>
          </a:graphicData>
        </a:graphic>
      </p:graphicFrame>
      <p:graphicFrame>
        <p:nvGraphicFramePr>
          <p:cNvPr id="1027" name="Object 3"/>
          <p:cNvGraphicFramePr>
            <a:graphicFrameLocks noChangeAspect="1"/>
          </p:cNvGraphicFramePr>
          <p:nvPr/>
        </p:nvGraphicFramePr>
        <p:xfrm>
          <a:off x="7542213" y="3740150"/>
          <a:ext cx="917575" cy="949325"/>
        </p:xfrm>
        <a:graphic>
          <a:graphicData uri="http://schemas.openxmlformats.org/presentationml/2006/ole">
            <p:oleObj spid="_x0000_s1027" name="Формула" r:id="rId6" imgW="380880" imgH="393480" progId="Equation.3">
              <p:embed/>
            </p:oleObj>
          </a:graphicData>
        </a:graphic>
      </p:graphicFrame>
      <p:pic>
        <p:nvPicPr>
          <p:cNvPr id="1037" name="Picture 8" descr="E:\Rabota\МоиДокуменеты\FIZIKA\Колебания\6.png"/>
          <p:cNvPicPr>
            <a:picLocks noChangeAspect="1" noChangeArrowheads="1"/>
          </p:cNvPicPr>
          <p:nvPr/>
        </p:nvPicPr>
        <p:blipFill>
          <a:blip r:embed="rId7"/>
          <a:srcRect/>
          <a:stretch>
            <a:fillRect/>
          </a:stretch>
        </p:blipFill>
        <p:spPr bwMode="auto">
          <a:xfrm>
            <a:off x="428625" y="3571875"/>
            <a:ext cx="7000875" cy="1643063"/>
          </a:xfrm>
          <a:prstGeom prst="rect">
            <a:avLst/>
          </a:prstGeom>
          <a:noFill/>
          <a:ln w="9525">
            <a:noFill/>
            <a:miter lim="800000"/>
            <a:headEnd/>
            <a:tailEnd/>
          </a:ln>
        </p:spPr>
      </p:pic>
      <p:pic>
        <p:nvPicPr>
          <p:cNvPr id="1038" name="Picture 9" descr="E:\Rabota\МоиДокуменеты\FIZIKA\Колебания\7.png"/>
          <p:cNvPicPr>
            <a:picLocks noChangeAspect="1" noChangeArrowheads="1"/>
          </p:cNvPicPr>
          <p:nvPr/>
        </p:nvPicPr>
        <p:blipFill>
          <a:blip r:embed="rId8"/>
          <a:srcRect/>
          <a:stretch>
            <a:fillRect/>
          </a:stretch>
        </p:blipFill>
        <p:spPr bwMode="auto">
          <a:xfrm>
            <a:off x="428625" y="1928813"/>
            <a:ext cx="7072313" cy="209550"/>
          </a:xfrm>
          <a:prstGeom prst="rect">
            <a:avLst/>
          </a:prstGeom>
          <a:noFill/>
          <a:ln w="9525">
            <a:noFill/>
            <a:miter lim="800000"/>
            <a:headEnd/>
            <a:tailEnd/>
          </a:ln>
        </p:spPr>
      </p:pic>
      <p:graphicFrame>
        <p:nvGraphicFramePr>
          <p:cNvPr id="1028" name="Object 10"/>
          <p:cNvGraphicFramePr>
            <a:graphicFrameLocks noChangeAspect="1"/>
          </p:cNvGraphicFramePr>
          <p:nvPr/>
        </p:nvGraphicFramePr>
        <p:xfrm>
          <a:off x="7572375" y="3286125"/>
          <a:ext cx="857250" cy="428625"/>
        </p:xfrm>
        <a:graphic>
          <a:graphicData uri="http://schemas.openxmlformats.org/presentationml/2006/ole">
            <p:oleObj spid="_x0000_s1028" name="Формула" r:id="rId9" imgW="355320" imgH="177480" progId="Equation.3">
              <p:embed/>
            </p:oleObj>
          </a:graphicData>
        </a:graphic>
      </p:graphicFrame>
      <p:graphicFrame>
        <p:nvGraphicFramePr>
          <p:cNvPr id="1029" name="Object 11"/>
          <p:cNvGraphicFramePr>
            <a:graphicFrameLocks noChangeAspect="1"/>
          </p:cNvGraphicFramePr>
          <p:nvPr/>
        </p:nvGraphicFramePr>
        <p:xfrm>
          <a:off x="1214438" y="785813"/>
          <a:ext cx="979487" cy="949325"/>
        </p:xfrm>
        <a:graphic>
          <a:graphicData uri="http://schemas.openxmlformats.org/presentationml/2006/ole">
            <p:oleObj spid="_x0000_s1029" name="Формула" r:id="rId10" imgW="406080" imgH="393480" progId="Equation.3">
              <p:embed/>
            </p:oleObj>
          </a:graphicData>
        </a:graphic>
      </p:graphicFrame>
      <p:sp>
        <p:nvSpPr>
          <p:cNvPr id="1039" name="Прямоугольник 19"/>
          <p:cNvSpPr>
            <a:spLocks noChangeArrowheads="1"/>
          </p:cNvSpPr>
          <p:nvPr/>
        </p:nvSpPr>
        <p:spPr bwMode="auto">
          <a:xfrm>
            <a:off x="4429125" y="6072188"/>
            <a:ext cx="1873250" cy="461962"/>
          </a:xfrm>
          <a:prstGeom prst="rect">
            <a:avLst/>
          </a:prstGeom>
          <a:noFill/>
          <a:ln w="9525">
            <a:noFill/>
            <a:miter lim="800000"/>
            <a:headEnd/>
            <a:tailEnd/>
          </a:ln>
        </p:spPr>
        <p:txBody>
          <a:bodyPr wrap="none">
            <a:spAutoFit/>
          </a:bodyPr>
          <a:lstStyle/>
          <a:p>
            <a:r>
              <a:rPr lang="ru-RU" sz="2400">
                <a:solidFill>
                  <a:srgbClr val="000000"/>
                </a:solidFill>
              </a:rPr>
              <a:t>ω</a:t>
            </a:r>
            <a:r>
              <a:rPr lang="en-US" sz="2400">
                <a:solidFill>
                  <a:srgbClr val="000000"/>
                </a:solidFill>
              </a:rPr>
              <a:t>&gt;1 </a:t>
            </a:r>
            <a:r>
              <a:rPr lang="ru-RU" sz="2400">
                <a:solidFill>
                  <a:srgbClr val="000000"/>
                </a:solidFill>
              </a:rPr>
              <a:t>сжатие</a:t>
            </a:r>
            <a:endParaRPr lang="ru-RU" sz="2400"/>
          </a:p>
        </p:txBody>
      </p:sp>
      <p:sp>
        <p:nvSpPr>
          <p:cNvPr id="1040" name="Прямоугольник 20"/>
          <p:cNvSpPr>
            <a:spLocks noChangeArrowheads="1"/>
          </p:cNvSpPr>
          <p:nvPr/>
        </p:nvSpPr>
        <p:spPr bwMode="auto">
          <a:xfrm>
            <a:off x="6159500" y="6286500"/>
            <a:ext cx="2555875" cy="461963"/>
          </a:xfrm>
          <a:prstGeom prst="rect">
            <a:avLst/>
          </a:prstGeom>
          <a:noFill/>
          <a:ln w="9525">
            <a:noFill/>
            <a:miter lim="800000"/>
            <a:headEnd/>
            <a:tailEnd/>
          </a:ln>
        </p:spPr>
        <p:txBody>
          <a:bodyPr wrap="none">
            <a:spAutoFit/>
          </a:bodyPr>
          <a:lstStyle/>
          <a:p>
            <a:r>
              <a:rPr lang="ru-RU" sz="2400">
                <a:solidFill>
                  <a:srgbClr val="000000"/>
                </a:solidFill>
              </a:rPr>
              <a:t>ω</a:t>
            </a:r>
            <a:r>
              <a:rPr lang="en-US" sz="2400">
                <a:solidFill>
                  <a:srgbClr val="000000"/>
                </a:solidFill>
              </a:rPr>
              <a:t>&lt;1 </a:t>
            </a:r>
            <a:r>
              <a:rPr lang="ru-RU" sz="2400">
                <a:solidFill>
                  <a:srgbClr val="000000"/>
                </a:solidFill>
              </a:rPr>
              <a:t>растяжение</a:t>
            </a:r>
            <a:endParaRPr lang="ru-RU" sz="2400"/>
          </a:p>
        </p:txBody>
      </p:sp>
      <p:graphicFrame>
        <p:nvGraphicFramePr>
          <p:cNvPr id="1030" name="Object 6"/>
          <p:cNvGraphicFramePr>
            <a:graphicFrameLocks noChangeAspect="1"/>
          </p:cNvGraphicFramePr>
          <p:nvPr/>
        </p:nvGraphicFramePr>
        <p:xfrm>
          <a:off x="6500813" y="928688"/>
          <a:ext cx="2114550" cy="949325"/>
        </p:xfrm>
        <a:graphic>
          <a:graphicData uri="http://schemas.openxmlformats.org/presentationml/2006/ole">
            <p:oleObj spid="_x0000_s1030" name="Формула" r:id="rId11" imgW="876240" imgH="393480" progId="Equation.3">
              <p:embed/>
            </p:oleObj>
          </a:graphicData>
        </a:graphic>
      </p:graphicFrame>
      <p:sp>
        <p:nvSpPr>
          <p:cNvPr id="1041" name="TextBox 16"/>
          <p:cNvSpPr txBox="1">
            <a:spLocks noChangeArrowheads="1"/>
          </p:cNvSpPr>
          <p:nvPr/>
        </p:nvSpPr>
        <p:spPr bwMode="auto">
          <a:xfrm>
            <a:off x="3786188" y="1236663"/>
            <a:ext cx="3214687" cy="369887"/>
          </a:xfrm>
          <a:prstGeom prst="rect">
            <a:avLst/>
          </a:prstGeom>
          <a:noFill/>
          <a:ln w="9525">
            <a:noFill/>
            <a:miter lim="800000"/>
            <a:headEnd/>
            <a:tailEnd/>
          </a:ln>
        </p:spPr>
        <p:txBody>
          <a:bodyPr>
            <a:spAutoFit/>
          </a:bodyPr>
          <a:lstStyle/>
          <a:p>
            <a:r>
              <a:rPr lang="ru-RU"/>
              <a:t>циклическая частота</a:t>
            </a:r>
          </a:p>
        </p:txBody>
      </p:sp>
      <p:sp>
        <p:nvSpPr>
          <p:cNvPr id="1042" name="TextBox 17"/>
          <p:cNvSpPr txBox="1">
            <a:spLocks noChangeArrowheads="1"/>
          </p:cNvSpPr>
          <p:nvPr/>
        </p:nvSpPr>
        <p:spPr bwMode="auto">
          <a:xfrm>
            <a:off x="4572000" y="1571625"/>
            <a:ext cx="3214688" cy="369888"/>
          </a:xfrm>
          <a:prstGeom prst="rect">
            <a:avLst/>
          </a:prstGeom>
          <a:noFill/>
          <a:ln w="9525">
            <a:noFill/>
            <a:miter lim="800000"/>
            <a:headEnd/>
            <a:tailEnd/>
          </a:ln>
        </p:spPr>
        <p:txBody>
          <a:bodyPr>
            <a:spAutoFit/>
          </a:bodyPr>
          <a:lstStyle/>
          <a:p>
            <a:r>
              <a:rPr lang="ru-RU"/>
              <a:t>колебаний за _____секунд</a:t>
            </a:r>
          </a:p>
        </p:txBody>
      </p:sp>
      <p:cxnSp>
        <p:nvCxnSpPr>
          <p:cNvPr id="20" name="Прямая со стрелкой 19"/>
          <p:cNvCxnSpPr>
            <a:stCxn id="25" idx="3"/>
          </p:cNvCxnSpPr>
          <p:nvPr/>
        </p:nvCxnSpPr>
        <p:spPr>
          <a:xfrm rot="5400000">
            <a:off x="6755606" y="1396207"/>
            <a:ext cx="206375" cy="573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7072313" y="1214438"/>
            <a:ext cx="500062"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45" name="Прямоугольник 20"/>
          <p:cNvSpPr>
            <a:spLocks noChangeArrowheads="1"/>
          </p:cNvSpPr>
          <p:nvPr/>
        </p:nvSpPr>
        <p:spPr bwMode="auto">
          <a:xfrm>
            <a:off x="2214563" y="1000125"/>
            <a:ext cx="785812" cy="461963"/>
          </a:xfrm>
          <a:prstGeom prst="rect">
            <a:avLst/>
          </a:prstGeom>
          <a:noFill/>
          <a:ln w="9525">
            <a:noFill/>
            <a:miter lim="800000"/>
            <a:headEnd/>
            <a:tailEnd/>
          </a:ln>
        </p:spPr>
        <p:txBody>
          <a:bodyPr>
            <a:spAutoFit/>
          </a:bodyPr>
          <a:lstStyle/>
          <a:p>
            <a:r>
              <a:rPr lang="ru-RU" sz="2400"/>
              <a:t>(Гц)</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1000125" y="357188"/>
            <a:ext cx="7715250" cy="1938337"/>
          </a:xfrm>
          <a:prstGeom prst="rect">
            <a:avLst/>
          </a:prstGeom>
          <a:noFill/>
          <a:ln w="9525">
            <a:noFill/>
            <a:miter lim="800000"/>
            <a:headEnd/>
            <a:tailEnd/>
          </a:ln>
        </p:spPr>
        <p:txBody>
          <a:bodyPr>
            <a:spAutoFit/>
          </a:bodyPr>
          <a:lstStyle/>
          <a:p>
            <a:pPr algn="l"/>
            <a:r>
              <a:rPr lang="ru-RU" sz="2400"/>
              <a:t>5. На штепсельных вилках некоторых бытовых электрических приборов имеется надпись: «5 А, 250 В». Определите максимально допустимую мощность электроприборов, которые можно включать, используя такие вилки.</a:t>
            </a:r>
          </a:p>
        </p:txBody>
      </p:sp>
      <p:sp>
        <p:nvSpPr>
          <p:cNvPr id="87043" name="Rectangle 1"/>
          <p:cNvSpPr>
            <a:spLocks noChangeArrowheads="1"/>
          </p:cNvSpPr>
          <p:nvPr/>
        </p:nvSpPr>
        <p:spPr bwMode="auto">
          <a:xfrm>
            <a:off x="1000125" y="2428875"/>
            <a:ext cx="7715250" cy="1570038"/>
          </a:xfrm>
          <a:prstGeom prst="rect">
            <a:avLst/>
          </a:prstGeom>
          <a:noFill/>
          <a:ln w="9525">
            <a:noFill/>
            <a:miter lim="800000"/>
            <a:headEnd/>
            <a:tailEnd/>
          </a:ln>
        </p:spPr>
        <p:txBody>
          <a:bodyPr anchor="ctr">
            <a:spAutoFit/>
          </a:bodyPr>
          <a:lstStyle/>
          <a:p>
            <a:pPr algn="l" eaLnBrk="0" hangingPunct="0"/>
            <a:r>
              <a:rPr lang="ru-RU" sz="2400"/>
              <a:t>6. Паяльник, рассчитанный на напряжение </a:t>
            </a:r>
            <a:r>
              <a:rPr lang="en-US" sz="2400"/>
              <a:t>U</a:t>
            </a:r>
            <a:r>
              <a:rPr lang="ru-RU" sz="2400" baseline="-25000"/>
              <a:t>1</a:t>
            </a:r>
            <a:r>
              <a:rPr lang="ru-RU" sz="2400"/>
              <a:t> = 220 В, подключили в сеть с напряжением </a:t>
            </a:r>
            <a:r>
              <a:rPr lang="en-US" sz="2400"/>
              <a:t>U</a:t>
            </a:r>
            <a:r>
              <a:rPr lang="ru-RU" sz="2400" baseline="-25000"/>
              <a:t>2</a:t>
            </a:r>
            <a:r>
              <a:rPr lang="ru-RU" sz="2400"/>
              <a:t> = 100 В. Как изменилась мощность, потребляемая паяльником? Сопротивление паяльника считать постоянным.</a:t>
            </a:r>
          </a:p>
        </p:txBody>
      </p:sp>
      <p:sp>
        <p:nvSpPr>
          <p:cNvPr id="87044" name="Прямоугольник 3"/>
          <p:cNvSpPr>
            <a:spLocks noChangeArrowheads="1"/>
          </p:cNvSpPr>
          <p:nvPr/>
        </p:nvSpPr>
        <p:spPr bwMode="auto">
          <a:xfrm>
            <a:off x="1071563" y="4071938"/>
            <a:ext cx="7429500" cy="1200150"/>
          </a:xfrm>
          <a:prstGeom prst="rect">
            <a:avLst/>
          </a:prstGeom>
          <a:noFill/>
          <a:ln w="9525">
            <a:noFill/>
            <a:miter lim="800000"/>
            <a:headEnd/>
            <a:tailEnd/>
          </a:ln>
        </p:spPr>
        <p:txBody>
          <a:bodyPr>
            <a:spAutoFit/>
          </a:bodyPr>
          <a:lstStyle/>
          <a:p>
            <a:pPr algn="l"/>
            <a:r>
              <a:rPr lang="ru-RU" sz="2400"/>
              <a:t>7. Напряжение в домашней   сети меняется   по закону </a:t>
            </a:r>
            <a:r>
              <a:rPr lang="en-US" sz="2400" i="1"/>
              <a:t>U</a:t>
            </a:r>
            <a:r>
              <a:rPr lang="ru-RU" sz="2400" i="1"/>
              <a:t> = </a:t>
            </a:r>
            <a:r>
              <a:rPr lang="en-US" sz="2400" i="1"/>
              <a:t>U</a:t>
            </a:r>
            <a:r>
              <a:rPr lang="ru-RU" sz="2400" i="1" baseline="-25000"/>
              <a:t>0</a:t>
            </a:r>
            <a:r>
              <a:rPr lang="ru-RU" sz="2400" i="1"/>
              <a:t> </a:t>
            </a:r>
            <a:r>
              <a:rPr lang="en-US" sz="2400"/>
              <a:t>cos </a:t>
            </a:r>
            <a:r>
              <a:rPr lang="ru-RU" sz="2400"/>
              <a:t>ω</a:t>
            </a:r>
            <a:r>
              <a:rPr lang="en-US" sz="2400" i="1"/>
              <a:t>t</a:t>
            </a:r>
            <a:r>
              <a:rPr lang="ru-RU" sz="2400"/>
              <a:t>. Сопротивление паяльника равна </a:t>
            </a:r>
            <a:r>
              <a:rPr lang="en-US" sz="2400" i="1"/>
              <a:t>R</a:t>
            </a:r>
            <a:r>
              <a:rPr lang="ru-RU" sz="2400" i="1"/>
              <a:t>. </a:t>
            </a:r>
            <a:r>
              <a:rPr lang="ru-RU" sz="2400"/>
              <a:t>Мощность паяльника при этом равна?</a:t>
            </a:r>
          </a:p>
        </p:txBody>
      </p:sp>
      <p:sp>
        <p:nvSpPr>
          <p:cNvPr id="87045" name="Прямоугольник 4"/>
          <p:cNvSpPr>
            <a:spLocks noChangeArrowheads="1"/>
          </p:cNvSpPr>
          <p:nvPr/>
        </p:nvSpPr>
        <p:spPr bwMode="auto">
          <a:xfrm>
            <a:off x="1071563" y="5429250"/>
            <a:ext cx="7429500" cy="1200150"/>
          </a:xfrm>
          <a:prstGeom prst="rect">
            <a:avLst/>
          </a:prstGeom>
          <a:noFill/>
          <a:ln w="9525">
            <a:noFill/>
            <a:miter lim="800000"/>
            <a:headEnd/>
            <a:tailEnd/>
          </a:ln>
        </p:spPr>
        <p:txBody>
          <a:bodyPr>
            <a:spAutoFit/>
          </a:bodyPr>
          <a:lstStyle/>
          <a:p>
            <a:pPr algn="l"/>
            <a:r>
              <a:rPr lang="ru-RU" sz="2400"/>
              <a:t>8. Пробивное напряжение конденсатора 290 В. Будет ли пробит этот конденсатор, если его включить в сеть переменного тока на 220 В?</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0"/>
            <a:ext cx="7358114"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Конденсатор в цепи переменного тока (емкостное сопротивление)</a:t>
            </a:r>
          </a:p>
        </p:txBody>
      </p:sp>
      <p:pic>
        <p:nvPicPr>
          <p:cNvPr id="88067" name="Picture 2" descr="E:\Rabota\МоиДокуменеты\FIZIKA\Колебания\28.png"/>
          <p:cNvPicPr>
            <a:picLocks noChangeAspect="1" noChangeArrowheads="1"/>
          </p:cNvPicPr>
          <p:nvPr/>
        </p:nvPicPr>
        <p:blipFill>
          <a:blip r:embed="rId2"/>
          <a:srcRect/>
          <a:stretch>
            <a:fillRect/>
          </a:stretch>
        </p:blipFill>
        <p:spPr bwMode="auto">
          <a:xfrm>
            <a:off x="2357438" y="1928813"/>
            <a:ext cx="1357312" cy="1658937"/>
          </a:xfrm>
          <a:prstGeom prst="rect">
            <a:avLst/>
          </a:prstGeom>
          <a:noFill/>
          <a:ln w="9525">
            <a:noFill/>
            <a:miter lim="800000"/>
            <a:headEnd/>
            <a:tailEnd/>
          </a:ln>
        </p:spPr>
      </p:pic>
      <p:pic>
        <p:nvPicPr>
          <p:cNvPr id="88068" name="Picture 5" descr="E:\Rabota\МоиДокуменеты\FIZIKA\Колебания\29.jpg"/>
          <p:cNvPicPr>
            <a:picLocks noChangeAspect="1" noChangeArrowheads="1"/>
          </p:cNvPicPr>
          <p:nvPr/>
        </p:nvPicPr>
        <p:blipFill>
          <a:blip r:embed="rId3"/>
          <a:srcRect/>
          <a:stretch>
            <a:fillRect/>
          </a:stretch>
        </p:blipFill>
        <p:spPr bwMode="auto">
          <a:xfrm>
            <a:off x="6072188" y="1928813"/>
            <a:ext cx="1227137" cy="1643062"/>
          </a:xfrm>
          <a:prstGeom prst="rect">
            <a:avLst/>
          </a:prstGeom>
          <a:noFill/>
          <a:ln w="9525">
            <a:noFill/>
            <a:miter lim="800000"/>
            <a:headEnd/>
            <a:tailEnd/>
          </a:ln>
        </p:spPr>
      </p:pic>
      <p:sp>
        <p:nvSpPr>
          <p:cNvPr id="88069" name="TextBox 6"/>
          <p:cNvSpPr txBox="1">
            <a:spLocks noChangeArrowheads="1"/>
          </p:cNvSpPr>
          <p:nvPr/>
        </p:nvSpPr>
        <p:spPr bwMode="auto">
          <a:xfrm>
            <a:off x="2071688" y="3857625"/>
            <a:ext cx="2214562" cy="923925"/>
          </a:xfrm>
          <a:prstGeom prst="rect">
            <a:avLst/>
          </a:prstGeom>
          <a:noFill/>
          <a:ln w="9525">
            <a:noFill/>
            <a:miter lim="800000"/>
            <a:headEnd/>
            <a:tailEnd/>
          </a:ln>
        </p:spPr>
        <p:txBody>
          <a:bodyPr>
            <a:spAutoFit/>
          </a:bodyPr>
          <a:lstStyle/>
          <a:p>
            <a:r>
              <a:rPr lang="ru-RU"/>
              <a:t>цепь разомкнута тока нет, лампочка не горит</a:t>
            </a:r>
          </a:p>
        </p:txBody>
      </p:sp>
      <p:sp>
        <p:nvSpPr>
          <p:cNvPr id="88070" name="TextBox 7"/>
          <p:cNvSpPr txBox="1">
            <a:spLocks noChangeArrowheads="1"/>
          </p:cNvSpPr>
          <p:nvPr/>
        </p:nvSpPr>
        <p:spPr bwMode="auto">
          <a:xfrm>
            <a:off x="5500688" y="3786188"/>
            <a:ext cx="2857500" cy="1200150"/>
          </a:xfrm>
          <a:prstGeom prst="rect">
            <a:avLst/>
          </a:prstGeom>
          <a:noFill/>
          <a:ln w="9525">
            <a:noFill/>
            <a:miter lim="800000"/>
            <a:headEnd/>
            <a:tailEnd/>
          </a:ln>
        </p:spPr>
        <p:txBody>
          <a:bodyPr>
            <a:spAutoFit/>
          </a:bodyPr>
          <a:lstStyle/>
          <a:p>
            <a:r>
              <a:rPr lang="ru-RU"/>
              <a:t>ток есть (в моменты перезарядки конденсатора), лампочка горит</a:t>
            </a:r>
          </a:p>
        </p:txBody>
      </p:sp>
      <p:cxnSp>
        <p:nvCxnSpPr>
          <p:cNvPr id="10" name="Прямая со стрелкой 9"/>
          <p:cNvCxnSpPr/>
          <p:nvPr/>
        </p:nvCxnSpPr>
        <p:spPr>
          <a:xfrm rot="5400000" flipH="1" flipV="1">
            <a:off x="2500313" y="3000375"/>
            <a:ext cx="1214437"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072" name="TextBox 10"/>
          <p:cNvSpPr txBox="1">
            <a:spLocks noChangeArrowheads="1"/>
          </p:cNvSpPr>
          <p:nvPr/>
        </p:nvSpPr>
        <p:spPr bwMode="auto">
          <a:xfrm>
            <a:off x="7286625" y="2571750"/>
            <a:ext cx="1571625" cy="923925"/>
          </a:xfrm>
          <a:prstGeom prst="rect">
            <a:avLst/>
          </a:prstGeom>
          <a:noFill/>
          <a:ln w="9525">
            <a:noFill/>
            <a:miter lim="800000"/>
            <a:headEnd/>
            <a:tailEnd/>
          </a:ln>
        </p:spPr>
        <p:txBody>
          <a:bodyPr>
            <a:spAutoFit/>
          </a:bodyPr>
          <a:lstStyle/>
          <a:p>
            <a:r>
              <a:rPr lang="ru-RU"/>
              <a:t>при С достаточно большой</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5929313" y="2286000"/>
            <a:ext cx="3071812" cy="10715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23" name="Скругленный прямоугольник 22"/>
          <p:cNvSpPr/>
          <p:nvPr/>
        </p:nvSpPr>
        <p:spPr>
          <a:xfrm>
            <a:off x="2500313" y="1357313"/>
            <a:ext cx="357187" cy="5715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20" name="Скругленный прямоугольник 19"/>
          <p:cNvSpPr/>
          <p:nvPr/>
        </p:nvSpPr>
        <p:spPr>
          <a:xfrm>
            <a:off x="5786438" y="1285875"/>
            <a:ext cx="2786062" cy="5715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19" name="Скругленный прямоугольник 18"/>
          <p:cNvSpPr/>
          <p:nvPr/>
        </p:nvSpPr>
        <p:spPr>
          <a:xfrm>
            <a:off x="6357938" y="4071938"/>
            <a:ext cx="1857375" cy="5715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a:p>
        </p:txBody>
      </p:sp>
      <p:sp>
        <p:nvSpPr>
          <p:cNvPr id="56327" name="Прямоугольник 2"/>
          <p:cNvSpPr>
            <a:spLocks noChangeArrowheads="1"/>
          </p:cNvSpPr>
          <p:nvPr/>
        </p:nvSpPr>
        <p:spPr bwMode="auto">
          <a:xfrm>
            <a:off x="642938" y="214313"/>
            <a:ext cx="228600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i="1">
                <a:latin typeface="Times New Roman" pitchFamily="18" charset="0"/>
                <a:cs typeface="Times New Roman" pitchFamily="18" charset="0"/>
              </a:rPr>
              <a:t>t</a:t>
            </a:r>
            <a:endParaRPr lang="ru-RU" sz="2800"/>
          </a:p>
        </p:txBody>
      </p:sp>
      <p:sp>
        <p:nvSpPr>
          <p:cNvPr id="56328" name="Прямоугольник 3"/>
          <p:cNvSpPr>
            <a:spLocks noChangeArrowheads="1"/>
          </p:cNvSpPr>
          <p:nvPr/>
        </p:nvSpPr>
        <p:spPr bwMode="auto">
          <a:xfrm>
            <a:off x="428625" y="642938"/>
            <a:ext cx="1928813"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q=Cu</a:t>
            </a:r>
            <a:r>
              <a:rPr lang="ru-RU" sz="2800">
                <a:latin typeface="Times New Roman" pitchFamily="18" charset="0"/>
                <a:cs typeface="Times New Roman" pitchFamily="18" charset="0"/>
              </a:rPr>
              <a:t> </a:t>
            </a:r>
            <a:endParaRPr lang="ru-RU" sz="2800" i="1"/>
          </a:p>
        </p:txBody>
      </p:sp>
      <p:sp>
        <p:nvSpPr>
          <p:cNvPr id="5" name="Правая фигурная скобка 4"/>
          <p:cNvSpPr/>
          <p:nvPr/>
        </p:nvSpPr>
        <p:spPr>
          <a:xfrm>
            <a:off x="2857500" y="285750"/>
            <a:ext cx="285750" cy="857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56330" name="Прямоугольник 5"/>
          <p:cNvSpPr>
            <a:spLocks noChangeArrowheads="1"/>
          </p:cNvSpPr>
          <p:nvPr/>
        </p:nvSpPr>
        <p:spPr bwMode="auto">
          <a:xfrm>
            <a:off x="3214688" y="428625"/>
            <a:ext cx="3214687"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q</a:t>
            </a:r>
            <a:r>
              <a:rPr lang="ru-RU" sz="2800">
                <a:latin typeface="Times New Roman" pitchFamily="18" charset="0"/>
                <a:cs typeface="Times New Roman" pitchFamily="18" charset="0"/>
              </a:rPr>
              <a:t> = </a:t>
            </a:r>
            <a:r>
              <a:rPr lang="en-US" sz="2800">
                <a:latin typeface="Times New Roman" pitchFamily="18" charset="0"/>
                <a:cs typeface="Times New Roman" pitchFamily="18" charset="0"/>
              </a:rPr>
              <a:t>C</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i="1">
                <a:latin typeface="Times New Roman" pitchFamily="18" charset="0"/>
                <a:cs typeface="Times New Roman" pitchFamily="18" charset="0"/>
              </a:rPr>
              <a:t>t</a:t>
            </a:r>
            <a:endParaRPr lang="ru-RU" sz="2800"/>
          </a:p>
        </p:txBody>
      </p:sp>
      <p:sp>
        <p:nvSpPr>
          <p:cNvPr id="56331" name="Прямоугольник 7"/>
          <p:cNvSpPr>
            <a:spLocks noChangeArrowheads="1"/>
          </p:cNvSpPr>
          <p:nvPr/>
        </p:nvSpPr>
        <p:spPr bwMode="auto">
          <a:xfrm>
            <a:off x="2357438" y="1357313"/>
            <a:ext cx="6500812"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i</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q´=-</a:t>
            </a:r>
            <a:r>
              <a:rPr lang="en-US" sz="2800">
                <a:latin typeface="Times New Roman" pitchFamily="18" charset="0"/>
                <a:cs typeface="Times New Roman" pitchFamily="18" charset="0"/>
              </a:rPr>
              <a:t>C</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l-GR" sz="2800">
                <a:latin typeface="Times New Roman" pitchFamily="18" charset="0"/>
                <a:cs typeface="Times New Roman" pitchFamily="18" charset="0"/>
              </a:rPr>
              <a:t>ω</a:t>
            </a:r>
            <a:r>
              <a:rPr lang="en-US" sz="2800">
                <a:latin typeface="Times New Roman" pitchFamily="18" charset="0"/>
                <a:cs typeface="Times New Roman" pitchFamily="18" charset="0"/>
              </a:rPr>
              <a:t>sin</a:t>
            </a:r>
            <a:r>
              <a:rPr lang="ru-RU" sz="2800">
                <a:latin typeface="Times New Roman" pitchFamily="18" charset="0"/>
                <a:cs typeface="Times New Roman" pitchFamily="18" charset="0"/>
              </a:rPr>
              <a:t>ω</a:t>
            </a:r>
            <a:r>
              <a:rPr lang="ru-RU" sz="2800" i="1">
                <a:latin typeface="Times New Roman" pitchFamily="18" charset="0"/>
                <a:cs typeface="Times New Roman" pitchFamily="18" charset="0"/>
              </a:rPr>
              <a:t>t</a:t>
            </a:r>
            <a:r>
              <a:rPr lang="en-US" sz="2800" i="1">
                <a:latin typeface="Times New Roman" pitchFamily="18" charset="0"/>
                <a:cs typeface="Times New Roman" pitchFamily="18" charset="0"/>
              </a:rPr>
              <a:t>= </a:t>
            </a:r>
            <a:r>
              <a:rPr lang="en-US" sz="2800">
                <a:latin typeface="Times New Roman" pitchFamily="18" charset="0"/>
                <a:cs typeface="Times New Roman" pitchFamily="18" charset="0"/>
              </a:rPr>
              <a:t>C</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a:t>
            </a:r>
            <a:r>
              <a:rPr lang="el-GR" sz="2800">
                <a:latin typeface="Times New Roman" pitchFamily="18" charset="0"/>
                <a:cs typeface="Times New Roman" pitchFamily="18" charset="0"/>
              </a:rPr>
              <a:t>ω</a:t>
            </a:r>
            <a:r>
              <a:rPr lang="en-US" sz="2800">
                <a:latin typeface="Times New Roman" pitchFamily="18" charset="0"/>
                <a:cs typeface="Times New Roman" pitchFamily="18" charset="0"/>
              </a:rPr>
              <a:t>cos(</a:t>
            </a:r>
            <a:r>
              <a:rPr lang="ru-RU" sz="2800">
                <a:latin typeface="Times New Roman" pitchFamily="18" charset="0"/>
                <a:cs typeface="Times New Roman" pitchFamily="18" charset="0"/>
              </a:rPr>
              <a:t>ω</a:t>
            </a:r>
            <a:r>
              <a:rPr lang="ru-RU" sz="2800" i="1">
                <a:latin typeface="Times New Roman" pitchFamily="18" charset="0"/>
                <a:cs typeface="Times New Roman" pitchFamily="18" charset="0"/>
              </a:rPr>
              <a:t>t</a:t>
            </a:r>
            <a:r>
              <a:rPr lang="en-US" sz="2800" i="1">
                <a:latin typeface="Times New Roman" pitchFamily="18" charset="0"/>
                <a:cs typeface="Times New Roman" pitchFamily="18" charset="0"/>
              </a:rPr>
              <a:t>+</a:t>
            </a:r>
            <a:r>
              <a:rPr lang="el-GR" sz="2800">
                <a:latin typeface="Times New Roman" pitchFamily="18" charset="0"/>
                <a:cs typeface="Times New Roman" pitchFamily="18" charset="0"/>
              </a:rPr>
              <a:t>π</a:t>
            </a:r>
            <a:r>
              <a:rPr lang="en-US" sz="2800">
                <a:latin typeface="Times New Roman" pitchFamily="18" charset="0"/>
                <a:cs typeface="Times New Roman" pitchFamily="18" charset="0"/>
              </a:rPr>
              <a:t>/2</a:t>
            </a:r>
            <a:r>
              <a:rPr lang="en-US" sz="2800" i="1">
                <a:latin typeface="Times New Roman" pitchFamily="18" charset="0"/>
                <a:cs typeface="Times New Roman" pitchFamily="18" charset="0"/>
              </a:rPr>
              <a:t>)</a:t>
            </a:r>
            <a:endParaRPr lang="ru-RU" sz="2800"/>
          </a:p>
        </p:txBody>
      </p:sp>
      <p:pic>
        <p:nvPicPr>
          <p:cNvPr id="56332" name="Picture 2" descr="&amp;Scy;&amp;tcy;&amp;rcy;&amp;acy;&amp;ncy;&amp;icy;&amp;tscy;&amp;acy; &amp;ucy;&amp;chcy;&amp;iecy;&amp;bcy;&amp;ncy;&amp;icy;&amp;kcy;&amp;acy;"/>
          <p:cNvPicPr>
            <a:picLocks noChangeAspect="1" noChangeArrowheads="1"/>
          </p:cNvPicPr>
          <p:nvPr/>
        </p:nvPicPr>
        <p:blipFill>
          <a:blip r:embed="rId3"/>
          <a:srcRect l="57858" t="5597" r="7692" b="79012"/>
          <a:stretch>
            <a:fillRect/>
          </a:stretch>
        </p:blipFill>
        <p:spPr bwMode="auto">
          <a:xfrm>
            <a:off x="1785938" y="1928813"/>
            <a:ext cx="4071937" cy="2786062"/>
          </a:xfrm>
          <a:prstGeom prst="rect">
            <a:avLst/>
          </a:prstGeom>
          <a:noFill/>
          <a:ln w="9525">
            <a:noFill/>
            <a:miter lim="800000"/>
            <a:headEnd/>
            <a:tailEnd/>
          </a:ln>
        </p:spPr>
      </p:pic>
      <p:sp>
        <p:nvSpPr>
          <p:cNvPr id="56333" name="Прямоугольник 9"/>
          <p:cNvSpPr>
            <a:spLocks noChangeArrowheads="1"/>
          </p:cNvSpPr>
          <p:nvPr/>
        </p:nvSpPr>
        <p:spPr bwMode="auto">
          <a:xfrm>
            <a:off x="5500688" y="2428875"/>
            <a:ext cx="3214687"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m</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U</a:t>
            </a:r>
            <a:r>
              <a:rPr lang="ru-RU" sz="2800" i="1" baseline="-25000">
                <a:latin typeface="Times New Roman" pitchFamily="18" charset="0"/>
                <a:cs typeface="Times New Roman" pitchFamily="18" charset="0"/>
              </a:rPr>
              <a:t>m</a:t>
            </a:r>
            <a:r>
              <a:rPr lang="en-US" sz="2800">
                <a:latin typeface="Times New Roman" pitchFamily="18" charset="0"/>
                <a:cs typeface="Times New Roman" pitchFamily="18" charset="0"/>
              </a:rPr>
              <a:t>C</a:t>
            </a:r>
            <a:r>
              <a:rPr lang="ru-RU" sz="2800">
                <a:latin typeface="Times New Roman" pitchFamily="18" charset="0"/>
                <a:cs typeface="Times New Roman" pitchFamily="18" charset="0"/>
              </a:rPr>
              <a:t> ω</a:t>
            </a:r>
            <a:r>
              <a:rPr lang="en-US" sz="2800">
                <a:latin typeface="Times New Roman" pitchFamily="18" charset="0"/>
                <a:cs typeface="Times New Roman" pitchFamily="18" charset="0"/>
              </a:rPr>
              <a:t> =</a:t>
            </a:r>
          </a:p>
        </p:txBody>
      </p:sp>
      <p:sp>
        <p:nvSpPr>
          <p:cNvPr id="11" name="Овал 10"/>
          <p:cNvSpPr/>
          <p:nvPr/>
        </p:nvSpPr>
        <p:spPr>
          <a:xfrm>
            <a:off x="8143875" y="2643188"/>
            <a:ext cx="714375" cy="500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56322" name="Object 3"/>
          <p:cNvGraphicFramePr>
            <a:graphicFrameLocks noChangeAspect="1"/>
          </p:cNvGraphicFramePr>
          <p:nvPr/>
        </p:nvGraphicFramePr>
        <p:xfrm>
          <a:off x="8143875" y="2286000"/>
          <a:ext cx="738188" cy="714375"/>
        </p:xfrm>
        <a:graphic>
          <a:graphicData uri="http://schemas.openxmlformats.org/presentationml/2006/ole">
            <p:oleObj spid="_x0000_s56322" name="Формула" r:id="rId4" imgW="406080" imgH="393480" progId="Equation.3">
              <p:embed/>
            </p:oleObj>
          </a:graphicData>
        </a:graphic>
      </p:graphicFrame>
      <p:sp>
        <p:nvSpPr>
          <p:cNvPr id="56335" name="Прямоугольник 12"/>
          <p:cNvSpPr>
            <a:spLocks noChangeArrowheads="1"/>
          </p:cNvSpPr>
          <p:nvPr/>
        </p:nvSpPr>
        <p:spPr bwMode="auto">
          <a:xfrm>
            <a:off x="8143875" y="3429000"/>
            <a:ext cx="785813"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X</a:t>
            </a:r>
            <a:r>
              <a:rPr lang="en-US" sz="2800" i="1" baseline="-25000">
                <a:latin typeface="Times New Roman" pitchFamily="18" charset="0"/>
                <a:cs typeface="Times New Roman" pitchFamily="18" charset="0"/>
              </a:rPr>
              <a:t>C</a:t>
            </a:r>
            <a:r>
              <a:rPr lang="ru-RU"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cxnSp>
        <p:nvCxnSpPr>
          <p:cNvPr id="15" name="Прямая со стрелкой 14"/>
          <p:cNvCxnSpPr>
            <a:stCxn id="56335" idx="0"/>
            <a:endCxn id="11" idx="4"/>
          </p:cNvCxnSpPr>
          <p:nvPr/>
        </p:nvCxnSpPr>
        <p:spPr>
          <a:xfrm rot="16200000" flipV="1">
            <a:off x="8376444" y="3267869"/>
            <a:ext cx="28575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337" name="Прямоугольник 16"/>
          <p:cNvSpPr>
            <a:spLocks noChangeArrowheads="1"/>
          </p:cNvSpPr>
          <p:nvPr/>
        </p:nvSpPr>
        <p:spPr bwMode="auto">
          <a:xfrm>
            <a:off x="6357938" y="4071938"/>
            <a:ext cx="1928812"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X</a:t>
            </a:r>
            <a:r>
              <a:rPr lang="en-US" sz="2800" i="1" baseline="-25000">
                <a:latin typeface="Times New Roman" pitchFamily="18" charset="0"/>
                <a:cs typeface="Times New Roman" pitchFamily="18" charset="0"/>
              </a:rPr>
              <a:t>C</a:t>
            </a:r>
            <a:r>
              <a:rPr lang="en-US" sz="2800" i="1">
                <a:latin typeface="Times New Roman" pitchFamily="18" charset="0"/>
                <a:cs typeface="Times New Roman" pitchFamily="18" charset="0"/>
              </a:rPr>
              <a:t>=1/</a:t>
            </a:r>
            <a:r>
              <a:rPr lang="el-GR" sz="2800" i="1">
                <a:latin typeface="Times New Roman" pitchFamily="18" charset="0"/>
                <a:cs typeface="Times New Roman" pitchFamily="18" charset="0"/>
              </a:rPr>
              <a:t>ω</a:t>
            </a:r>
            <a:r>
              <a:rPr lang="en-US" sz="2800" i="1">
                <a:latin typeface="Times New Roman" pitchFamily="18" charset="0"/>
                <a:cs typeface="Times New Roman" pitchFamily="18" charset="0"/>
              </a:rPr>
              <a:t>C</a:t>
            </a:r>
            <a:r>
              <a:rPr lang="ru-RU"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
        <p:nvSpPr>
          <p:cNvPr id="18" name="Прямоугольник 17"/>
          <p:cNvSpPr/>
          <p:nvPr/>
        </p:nvSpPr>
        <p:spPr>
          <a:xfrm>
            <a:off x="5572132" y="4572008"/>
            <a:ext cx="3357009" cy="646331"/>
          </a:xfrm>
          <a:prstGeom prst="rect">
            <a:avLst/>
          </a:prstGeom>
        </p:spPr>
        <p:txBody>
          <a:bodyPr wrap="none">
            <a:spAutoFit/>
          </a:bodyPr>
          <a:lstStyle/>
          <a:p>
            <a:pPr>
              <a:defRPr/>
            </a:pPr>
            <a:r>
              <a:rPr lang="ru-RU" b="1" spc="50" dirty="0">
                <a:ln w="11430"/>
                <a:gradFill>
                  <a:gsLst>
                    <a:gs pos="25000">
                      <a:schemeClr val="accent2">
                        <a:satMod val="155000"/>
                      </a:schemeClr>
                    </a:gs>
                    <a:gs pos="100000">
                      <a:schemeClr val="accent2">
                        <a:shade val="45000"/>
                        <a:satMod val="165000"/>
                      </a:schemeClr>
                    </a:gs>
                  </a:gsLst>
                  <a:lin ang="5400000"/>
                </a:gradFill>
              </a:rPr>
              <a:t>емкостное сопротивление</a:t>
            </a:r>
            <a:endParaRPr lang="en-US" b="1" spc="50" dirty="0">
              <a:ln w="11430"/>
              <a:gradFill>
                <a:gsLst>
                  <a:gs pos="25000">
                    <a:schemeClr val="accent2">
                      <a:satMod val="155000"/>
                    </a:schemeClr>
                  </a:gs>
                  <a:gs pos="100000">
                    <a:schemeClr val="accent2">
                      <a:shade val="45000"/>
                      <a:satMod val="165000"/>
                    </a:schemeClr>
                  </a:gs>
                </a:gsLst>
                <a:lin ang="5400000"/>
              </a:gradFill>
            </a:endParaRPr>
          </a:p>
          <a:p>
            <a:pPr>
              <a:defRPr/>
            </a:pPr>
            <a:r>
              <a:rPr lang="en-US" b="1" spc="50" dirty="0">
                <a:ln w="11430"/>
                <a:gradFill>
                  <a:gsLst>
                    <a:gs pos="25000">
                      <a:schemeClr val="accent2">
                        <a:satMod val="155000"/>
                      </a:schemeClr>
                    </a:gs>
                    <a:gs pos="100000">
                      <a:schemeClr val="accent2">
                        <a:shade val="45000"/>
                        <a:satMod val="165000"/>
                      </a:schemeClr>
                    </a:gs>
                  </a:gsLst>
                  <a:lin ang="5400000"/>
                </a:gradFill>
              </a:rPr>
              <a:t>(</a:t>
            </a:r>
            <a:r>
              <a:rPr lang="ru-RU" b="1" spc="50" dirty="0">
                <a:ln w="11430"/>
                <a:gradFill>
                  <a:gsLst>
                    <a:gs pos="25000">
                      <a:schemeClr val="accent2">
                        <a:satMod val="155000"/>
                      </a:schemeClr>
                    </a:gs>
                    <a:gs pos="100000">
                      <a:schemeClr val="accent2">
                        <a:shade val="45000"/>
                        <a:satMod val="165000"/>
                      </a:schemeClr>
                    </a:gs>
                  </a:gsLst>
                  <a:lin ang="5400000"/>
                </a:gradFill>
              </a:rPr>
              <a:t>аналог </a:t>
            </a:r>
            <a:r>
              <a:rPr lang="en-US" b="1" spc="50" dirty="0">
                <a:ln w="11430"/>
                <a:gradFill>
                  <a:gsLst>
                    <a:gs pos="25000">
                      <a:schemeClr val="accent2">
                        <a:satMod val="155000"/>
                      </a:schemeClr>
                    </a:gs>
                    <a:gs pos="100000">
                      <a:schemeClr val="accent2">
                        <a:shade val="45000"/>
                        <a:satMod val="165000"/>
                      </a:schemeClr>
                    </a:gs>
                  </a:gsLst>
                  <a:lin ang="5400000"/>
                </a:gradFill>
              </a:rPr>
              <a:t>R)</a:t>
            </a:r>
          </a:p>
        </p:txBody>
      </p:sp>
      <p:sp>
        <p:nvSpPr>
          <p:cNvPr id="56339" name="Прямоугольник 25"/>
          <p:cNvSpPr>
            <a:spLocks noChangeArrowheads="1"/>
          </p:cNvSpPr>
          <p:nvPr/>
        </p:nvSpPr>
        <p:spPr bwMode="auto">
          <a:xfrm>
            <a:off x="2071688" y="4714875"/>
            <a:ext cx="2428875"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I</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a:t>
            </a:r>
            <a:r>
              <a:rPr lang="en-US" sz="2800" i="1">
                <a:latin typeface="Times New Roman" pitchFamily="18" charset="0"/>
                <a:cs typeface="Times New Roman" pitchFamily="18" charset="0"/>
              </a:rPr>
              <a:t>X</a:t>
            </a:r>
            <a:r>
              <a:rPr lang="en-US" sz="2800" baseline="-25000">
                <a:latin typeface="Times New Roman" pitchFamily="18" charset="0"/>
                <a:cs typeface="Times New Roman" pitchFamily="18" charset="0"/>
              </a:rPr>
              <a:t>C</a:t>
            </a:r>
            <a:r>
              <a:rPr lang="en-US" sz="2800">
                <a:latin typeface="Times New Roman" pitchFamily="18" charset="0"/>
                <a:cs typeface="Times New Roman" pitchFamily="18" charset="0"/>
              </a:rPr>
              <a:t>=</a:t>
            </a:r>
            <a:r>
              <a:rPr lang="en-US" sz="2800" i="1">
                <a:latin typeface="Times New Roman" pitchFamily="18" charset="0"/>
                <a:cs typeface="Times New Roman" pitchFamily="18" charset="0"/>
              </a:rPr>
              <a:t>UC</a:t>
            </a:r>
            <a:r>
              <a:rPr lang="el-GR" sz="2800">
                <a:latin typeface="Times New Roman" pitchFamily="18" charset="0"/>
                <a:cs typeface="Times New Roman" pitchFamily="18" charset="0"/>
              </a:rPr>
              <a:t>ω</a:t>
            </a:r>
            <a:r>
              <a:rPr lang="ru-RU"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
        <p:nvSpPr>
          <p:cNvPr id="27" name="Прямоугольник 26"/>
          <p:cNvSpPr/>
          <p:nvPr/>
        </p:nvSpPr>
        <p:spPr>
          <a:xfrm>
            <a:off x="1928794" y="5357826"/>
            <a:ext cx="3000822" cy="369332"/>
          </a:xfrm>
          <a:prstGeom prst="rect">
            <a:avLst/>
          </a:prstGeom>
        </p:spPr>
        <p:txBody>
          <a:bodyPr wrap="none">
            <a:spAutoFit/>
          </a:bodyPr>
          <a:lstStyle/>
          <a:p>
            <a:pPr>
              <a:defRPr/>
            </a:pPr>
            <a:r>
              <a:rPr lang="ru-RU" b="1" spc="50" dirty="0">
                <a:ln w="11430"/>
                <a:gradFill>
                  <a:gsLst>
                    <a:gs pos="25000">
                      <a:schemeClr val="accent2">
                        <a:satMod val="155000"/>
                      </a:schemeClr>
                    </a:gs>
                    <a:gs pos="100000">
                      <a:schemeClr val="accent2">
                        <a:shade val="45000"/>
                        <a:satMod val="165000"/>
                      </a:schemeClr>
                    </a:gs>
                  </a:gsLst>
                  <a:lin ang="5400000"/>
                </a:gradFill>
              </a:rPr>
              <a:t>действующие значения</a:t>
            </a:r>
            <a:endParaRPr lang="en-US" b="1" spc="50" dirty="0">
              <a:ln w="11430"/>
              <a:gradFill>
                <a:gsLst>
                  <a:gs pos="25000">
                    <a:schemeClr val="accent2">
                      <a:satMod val="155000"/>
                    </a:schemeClr>
                  </a:gs>
                  <a:gs pos="100000">
                    <a:schemeClr val="accent2">
                      <a:shade val="45000"/>
                      <a:satMod val="165000"/>
                    </a:schemeClr>
                  </a:gs>
                </a:gsLst>
                <a:lin ang="5400000"/>
              </a:gradFill>
            </a:endParaRPr>
          </a:p>
        </p:txBody>
      </p:sp>
      <p:cxnSp>
        <p:nvCxnSpPr>
          <p:cNvPr id="29" name="Прямая со стрелкой 28"/>
          <p:cNvCxnSpPr/>
          <p:nvPr/>
        </p:nvCxnSpPr>
        <p:spPr>
          <a:xfrm rot="10800000">
            <a:off x="2286000" y="5143500"/>
            <a:ext cx="357188"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2643982" y="5285581"/>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343" name="TextBox 33"/>
          <p:cNvSpPr txBox="1">
            <a:spLocks noChangeArrowheads="1"/>
          </p:cNvSpPr>
          <p:nvPr/>
        </p:nvSpPr>
        <p:spPr bwMode="auto">
          <a:xfrm>
            <a:off x="1214438" y="5929313"/>
            <a:ext cx="2357437" cy="369887"/>
          </a:xfrm>
          <a:prstGeom prst="rect">
            <a:avLst/>
          </a:prstGeom>
          <a:noFill/>
          <a:ln w="9525">
            <a:noFill/>
            <a:miter lim="800000"/>
            <a:headEnd/>
            <a:tailEnd/>
          </a:ln>
        </p:spPr>
        <p:txBody>
          <a:bodyPr>
            <a:spAutoFit/>
          </a:bodyPr>
          <a:lstStyle/>
          <a:p>
            <a:r>
              <a:rPr lang="ru-RU"/>
              <a:t>Анализ формулы: </a:t>
            </a:r>
          </a:p>
        </p:txBody>
      </p:sp>
      <p:cxnSp>
        <p:nvCxnSpPr>
          <p:cNvPr id="36" name="Прямая со стрелкой 35"/>
          <p:cNvCxnSpPr>
            <a:stCxn id="56345" idx="0"/>
          </p:cNvCxnSpPr>
          <p:nvPr/>
        </p:nvCxnSpPr>
        <p:spPr>
          <a:xfrm rot="16200000" flipV="1">
            <a:off x="3536156" y="5393532"/>
            <a:ext cx="71437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345" name="Прямоугольник 37"/>
          <p:cNvSpPr>
            <a:spLocks noChangeArrowheads="1"/>
          </p:cNvSpPr>
          <p:nvPr/>
        </p:nvSpPr>
        <p:spPr bwMode="auto">
          <a:xfrm>
            <a:off x="3286125" y="5857875"/>
            <a:ext cx="142875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const</a:t>
            </a:r>
            <a:endParaRPr lang="en-US" sz="2800">
              <a:latin typeface="Times New Roman" pitchFamily="18" charset="0"/>
              <a:cs typeface="Times New Roman" pitchFamily="18" charset="0"/>
            </a:endParaRPr>
          </a:p>
        </p:txBody>
      </p:sp>
      <p:sp>
        <p:nvSpPr>
          <p:cNvPr id="56346" name="Прямоугольник 38"/>
          <p:cNvSpPr>
            <a:spLocks noChangeArrowheads="1"/>
          </p:cNvSpPr>
          <p:nvPr/>
        </p:nvSpPr>
        <p:spPr bwMode="auto">
          <a:xfrm>
            <a:off x="4429125" y="5857875"/>
            <a:ext cx="142875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const</a:t>
            </a:r>
            <a:endParaRPr lang="en-US" sz="2800">
              <a:latin typeface="Times New Roman" pitchFamily="18" charset="0"/>
              <a:cs typeface="Times New Roman" pitchFamily="18" charset="0"/>
            </a:endParaRPr>
          </a:p>
        </p:txBody>
      </p:sp>
      <p:cxnSp>
        <p:nvCxnSpPr>
          <p:cNvPr id="40" name="Прямая со стрелкой 39"/>
          <p:cNvCxnSpPr>
            <a:stCxn id="56346" idx="0"/>
          </p:cNvCxnSpPr>
          <p:nvPr/>
        </p:nvCxnSpPr>
        <p:spPr>
          <a:xfrm rot="16200000" flipV="1">
            <a:off x="4321969" y="5036344"/>
            <a:ext cx="785812"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Стрелка вправо 41"/>
          <p:cNvSpPr/>
          <p:nvPr/>
        </p:nvSpPr>
        <p:spPr>
          <a:xfrm>
            <a:off x="5643563" y="6072188"/>
            <a:ext cx="4286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56349" name="Прямоугольник 42"/>
          <p:cNvSpPr>
            <a:spLocks noChangeArrowheads="1"/>
          </p:cNvSpPr>
          <p:nvPr/>
        </p:nvSpPr>
        <p:spPr bwMode="auto">
          <a:xfrm>
            <a:off x="6143625" y="5857875"/>
            <a:ext cx="3000375" cy="523875"/>
          </a:xfrm>
          <a:prstGeom prst="rect">
            <a:avLst/>
          </a:prstGeom>
          <a:noFill/>
          <a:ln w="9525">
            <a:noFill/>
            <a:miter lim="800000"/>
            <a:headEnd/>
            <a:tailEnd/>
          </a:ln>
        </p:spPr>
        <p:txBody>
          <a:bodyPr>
            <a:spAutoFit/>
          </a:bodyPr>
          <a:lstStyle/>
          <a:p>
            <a:r>
              <a:rPr lang="ru-RU" sz="2800" i="1">
                <a:latin typeface="Times New Roman" pitchFamily="18" charset="0"/>
                <a:cs typeface="Times New Roman" pitchFamily="18" charset="0"/>
              </a:rPr>
              <a:t>чем</a:t>
            </a:r>
            <a:r>
              <a:rPr lang="en-US" sz="2800" i="1">
                <a:latin typeface="Times New Roman" pitchFamily="18" charset="0"/>
                <a:cs typeface="Times New Roman" pitchFamily="18" charset="0"/>
              </a:rPr>
              <a:t>&gt; </a:t>
            </a:r>
            <a:r>
              <a:rPr lang="ru-RU" sz="2800" i="1">
                <a:latin typeface="Times New Roman" pitchFamily="18" charset="0"/>
                <a:cs typeface="Times New Roman" pitchFamily="18" charset="0"/>
              </a:rPr>
              <a:t>С, тем …</a:t>
            </a:r>
            <a:endParaRPr lang="en-US" sz="2800">
              <a:latin typeface="Times New Roman" pitchFamily="18" charset="0"/>
              <a:cs typeface="Times New Roman" pitchFamily="18" charset="0"/>
            </a:endParaRPr>
          </a:p>
        </p:txBody>
      </p:sp>
      <p:sp>
        <p:nvSpPr>
          <p:cNvPr id="56350" name="Прямоугольник 45"/>
          <p:cNvSpPr>
            <a:spLocks noChangeArrowheads="1"/>
          </p:cNvSpPr>
          <p:nvPr/>
        </p:nvSpPr>
        <p:spPr bwMode="auto">
          <a:xfrm>
            <a:off x="2357438" y="6348413"/>
            <a:ext cx="1928812" cy="460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X</a:t>
            </a:r>
            <a:r>
              <a:rPr lang="en-US" sz="2400" i="1" baseline="-25000">
                <a:latin typeface="Times New Roman" pitchFamily="18" charset="0"/>
                <a:cs typeface="Times New Roman" pitchFamily="18" charset="0"/>
              </a:rPr>
              <a:t>C</a:t>
            </a:r>
            <a:r>
              <a:rPr lang="en-US" sz="2400" i="1">
                <a:latin typeface="Times New Roman" pitchFamily="18" charset="0"/>
                <a:cs typeface="Times New Roman" pitchFamily="18" charset="0"/>
              </a:rPr>
              <a:t>=1/</a:t>
            </a:r>
            <a:r>
              <a:rPr lang="el-GR" sz="2400" i="1">
                <a:latin typeface="Times New Roman" pitchFamily="18" charset="0"/>
                <a:cs typeface="Times New Roman" pitchFamily="18" charset="0"/>
              </a:rPr>
              <a:t>ω</a:t>
            </a:r>
            <a:r>
              <a:rPr lang="en-US" sz="2400" i="1">
                <a:latin typeface="Times New Roman" pitchFamily="18" charset="0"/>
                <a:cs typeface="Times New Roman" pitchFamily="18" charset="0"/>
              </a:rPr>
              <a:t>C</a:t>
            </a:r>
            <a:r>
              <a:rPr lang="ru-RU"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6351" name="TextBox 46"/>
          <p:cNvSpPr txBox="1">
            <a:spLocks noChangeArrowheads="1"/>
          </p:cNvSpPr>
          <p:nvPr/>
        </p:nvSpPr>
        <p:spPr bwMode="auto">
          <a:xfrm>
            <a:off x="214313" y="6357938"/>
            <a:ext cx="2357437" cy="369887"/>
          </a:xfrm>
          <a:prstGeom prst="rect">
            <a:avLst/>
          </a:prstGeom>
          <a:noFill/>
          <a:ln w="9525">
            <a:noFill/>
            <a:miter lim="800000"/>
            <a:headEnd/>
            <a:tailEnd/>
          </a:ln>
        </p:spPr>
        <p:txBody>
          <a:bodyPr>
            <a:spAutoFit/>
          </a:bodyPr>
          <a:lstStyle/>
          <a:p>
            <a:r>
              <a:rPr lang="ru-RU"/>
              <a:t>Анализ формулы: </a:t>
            </a:r>
          </a:p>
        </p:txBody>
      </p:sp>
      <p:sp>
        <p:nvSpPr>
          <p:cNvPr id="56352" name="TextBox 47"/>
          <p:cNvSpPr txBox="1">
            <a:spLocks noChangeArrowheads="1"/>
          </p:cNvSpPr>
          <p:nvPr/>
        </p:nvSpPr>
        <p:spPr bwMode="auto">
          <a:xfrm>
            <a:off x="3929063" y="6357938"/>
            <a:ext cx="5214937" cy="369887"/>
          </a:xfrm>
          <a:prstGeom prst="rect">
            <a:avLst/>
          </a:prstGeom>
          <a:noFill/>
          <a:ln w="9525">
            <a:noFill/>
            <a:miter lim="800000"/>
            <a:headEnd/>
            <a:tailEnd/>
          </a:ln>
        </p:spPr>
        <p:txBody>
          <a:bodyPr>
            <a:spAutoFit/>
          </a:bodyPr>
          <a:lstStyle/>
          <a:p>
            <a:r>
              <a:rPr lang="ru-RU"/>
              <a:t> с ↑ емкости сопротивление…, с  ↑</a:t>
            </a:r>
            <a:r>
              <a:rPr lang="el-GR" i="1">
                <a:latin typeface="Times New Roman" pitchFamily="18" charset="0"/>
                <a:cs typeface="Times New Roman" pitchFamily="18" charset="0"/>
              </a:rPr>
              <a:t>ω</a:t>
            </a:r>
            <a:r>
              <a:rPr lang="ru-RU" i="1">
                <a:latin typeface="Times New Roman" pitchFamily="18" charset="0"/>
                <a:cs typeface="Times New Roman" pitchFamily="18" charset="0"/>
              </a:rPr>
              <a:t>…</a:t>
            </a:r>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0"/>
            <a:ext cx="7358114"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Катушка в цепи переменного тока (индуктивное сопротивление)</a:t>
            </a:r>
          </a:p>
        </p:txBody>
      </p:sp>
      <p:pic>
        <p:nvPicPr>
          <p:cNvPr id="89091" name="Picture 3" descr="E:\Rabota\МоиДокуменеты\FIZIKA\Колебания\Колебания2..jpg"/>
          <p:cNvPicPr>
            <a:picLocks noChangeAspect="1" noChangeArrowheads="1"/>
          </p:cNvPicPr>
          <p:nvPr/>
        </p:nvPicPr>
        <p:blipFill>
          <a:blip r:embed="rId2"/>
          <a:srcRect/>
          <a:stretch>
            <a:fillRect/>
          </a:stretch>
        </p:blipFill>
        <p:spPr bwMode="auto">
          <a:xfrm>
            <a:off x="2214563" y="1785938"/>
            <a:ext cx="1714500" cy="2093912"/>
          </a:xfrm>
          <a:prstGeom prst="rect">
            <a:avLst/>
          </a:prstGeom>
          <a:noFill/>
          <a:ln w="9525">
            <a:noFill/>
            <a:miter lim="800000"/>
            <a:headEnd/>
            <a:tailEnd/>
          </a:ln>
        </p:spPr>
      </p:pic>
      <p:pic>
        <p:nvPicPr>
          <p:cNvPr id="89092" name="Picture 4" descr="E:\Rabota\МоиДокуменеты\FIZIKA\Колебания\3.jpg"/>
          <p:cNvPicPr>
            <a:picLocks noChangeAspect="1" noChangeArrowheads="1"/>
          </p:cNvPicPr>
          <p:nvPr/>
        </p:nvPicPr>
        <p:blipFill>
          <a:blip r:embed="rId3"/>
          <a:srcRect/>
          <a:stretch>
            <a:fillRect/>
          </a:stretch>
        </p:blipFill>
        <p:spPr bwMode="auto">
          <a:xfrm>
            <a:off x="4143375" y="1785938"/>
            <a:ext cx="1600200" cy="2141537"/>
          </a:xfrm>
          <a:prstGeom prst="rect">
            <a:avLst/>
          </a:prstGeom>
          <a:noFill/>
          <a:ln w="9525">
            <a:noFill/>
            <a:miter lim="800000"/>
            <a:headEnd/>
            <a:tailEnd/>
          </a:ln>
        </p:spPr>
      </p:pic>
      <p:sp>
        <p:nvSpPr>
          <p:cNvPr id="89093" name="TextBox 6"/>
          <p:cNvSpPr txBox="1">
            <a:spLocks noChangeArrowheads="1"/>
          </p:cNvSpPr>
          <p:nvPr/>
        </p:nvSpPr>
        <p:spPr bwMode="auto">
          <a:xfrm>
            <a:off x="2071688" y="4143375"/>
            <a:ext cx="2214562" cy="646113"/>
          </a:xfrm>
          <a:prstGeom prst="rect">
            <a:avLst/>
          </a:prstGeom>
          <a:noFill/>
          <a:ln w="9525">
            <a:noFill/>
            <a:miter lim="800000"/>
            <a:headEnd/>
            <a:tailEnd/>
          </a:ln>
        </p:spPr>
        <p:txBody>
          <a:bodyPr>
            <a:spAutoFit/>
          </a:bodyPr>
          <a:lstStyle/>
          <a:p>
            <a:r>
              <a:rPr lang="ru-RU"/>
              <a:t> лампочка светится ярче</a:t>
            </a:r>
          </a:p>
        </p:txBody>
      </p:sp>
      <p:pic>
        <p:nvPicPr>
          <p:cNvPr id="89094" name="Picture 6" descr="E:\Rabota\МоиДокуменеты\FIZIKA\Колебания\4.jpg"/>
          <p:cNvPicPr>
            <a:picLocks noChangeAspect="1" noChangeArrowheads="1"/>
          </p:cNvPicPr>
          <p:nvPr/>
        </p:nvPicPr>
        <p:blipFill>
          <a:blip r:embed="rId4"/>
          <a:srcRect/>
          <a:stretch>
            <a:fillRect/>
          </a:stretch>
        </p:blipFill>
        <p:spPr bwMode="auto">
          <a:xfrm>
            <a:off x="6572250" y="1785938"/>
            <a:ext cx="1500188" cy="2071687"/>
          </a:xfrm>
          <a:prstGeom prst="rect">
            <a:avLst/>
          </a:prstGeom>
          <a:noFill/>
          <a:ln w="9525">
            <a:noFill/>
            <a:miter lim="800000"/>
            <a:headEnd/>
            <a:tailEnd/>
          </a:ln>
        </p:spPr>
      </p:pic>
      <p:sp>
        <p:nvSpPr>
          <p:cNvPr id="89095" name="TextBox 9"/>
          <p:cNvSpPr txBox="1">
            <a:spLocks noChangeArrowheads="1"/>
          </p:cNvSpPr>
          <p:nvPr/>
        </p:nvSpPr>
        <p:spPr bwMode="auto">
          <a:xfrm>
            <a:off x="6357938" y="4143375"/>
            <a:ext cx="2214562" cy="923925"/>
          </a:xfrm>
          <a:prstGeom prst="rect">
            <a:avLst/>
          </a:prstGeom>
          <a:noFill/>
          <a:ln w="9525">
            <a:noFill/>
            <a:miter lim="800000"/>
            <a:headEnd/>
            <a:tailEnd/>
          </a:ln>
        </p:spPr>
        <p:txBody>
          <a:bodyPr>
            <a:spAutoFit/>
          </a:bodyPr>
          <a:lstStyle/>
          <a:p>
            <a:r>
              <a:rPr lang="ru-RU"/>
              <a:t>При </a:t>
            </a:r>
            <a:r>
              <a:rPr lang="en-US"/>
              <a:t>R=0, </a:t>
            </a:r>
            <a:r>
              <a:rPr lang="en-US" i="1">
                <a:latin typeface="Times New Roman" pitchFamily="18" charset="0"/>
                <a:cs typeface="Times New Roman" pitchFamily="18" charset="0"/>
              </a:rPr>
              <a:t>I</a:t>
            </a:r>
            <a:r>
              <a:rPr lang="en-US"/>
              <a:t>→</a:t>
            </a:r>
            <a:r>
              <a:rPr lang="ru-RU"/>
              <a:t>бесконечности, что неправда.</a:t>
            </a:r>
          </a:p>
        </p:txBody>
      </p:sp>
      <p:sp>
        <p:nvSpPr>
          <p:cNvPr id="89096" name="TextBox 9"/>
          <p:cNvSpPr txBox="1">
            <a:spLocks noChangeArrowheads="1"/>
          </p:cNvSpPr>
          <p:nvPr/>
        </p:nvSpPr>
        <p:spPr bwMode="auto">
          <a:xfrm>
            <a:off x="714375" y="5214938"/>
            <a:ext cx="7929563" cy="923925"/>
          </a:xfrm>
          <a:prstGeom prst="rect">
            <a:avLst/>
          </a:prstGeom>
          <a:noFill/>
          <a:ln w="9525">
            <a:noFill/>
            <a:miter lim="800000"/>
            <a:headEnd/>
            <a:tailEnd/>
          </a:ln>
        </p:spPr>
        <p:txBody>
          <a:bodyPr>
            <a:spAutoFit/>
          </a:bodyPr>
          <a:lstStyle/>
          <a:p>
            <a:pPr algn="l"/>
            <a:r>
              <a:rPr lang="ru-RU"/>
              <a:t>Если напряжение быстро меняется ,то сила тока не успевает достигать тех значений, которые бы достигла при постоянном напряжении. Сила тока зависит от частоты тока и индуктивности катушки.</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1071563" y="5357813"/>
            <a:ext cx="3571875" cy="11430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endParaRPr lang="ru-RU" sz="3200" dirty="0"/>
          </a:p>
        </p:txBody>
      </p:sp>
      <p:sp>
        <p:nvSpPr>
          <p:cNvPr id="57348" name="TextBox 9"/>
          <p:cNvSpPr txBox="1">
            <a:spLocks noChangeArrowheads="1"/>
          </p:cNvSpPr>
          <p:nvPr/>
        </p:nvSpPr>
        <p:spPr bwMode="auto">
          <a:xfrm>
            <a:off x="571500" y="500063"/>
            <a:ext cx="7929563" cy="923925"/>
          </a:xfrm>
          <a:prstGeom prst="rect">
            <a:avLst/>
          </a:prstGeom>
          <a:noFill/>
          <a:ln w="9525">
            <a:noFill/>
            <a:miter lim="800000"/>
            <a:headEnd/>
            <a:tailEnd/>
          </a:ln>
        </p:spPr>
        <p:txBody>
          <a:bodyPr>
            <a:spAutoFit/>
          </a:bodyPr>
          <a:lstStyle/>
          <a:p>
            <a:pPr algn="l"/>
            <a:r>
              <a:rPr lang="ru-RU"/>
              <a:t>Вывод формул основывается на явлении самоиндукции катушки результатом которого является временное уравновешивание  напряжения на концах катушки ЭДС самоиндукции катушки . Откуда</a:t>
            </a:r>
          </a:p>
        </p:txBody>
      </p:sp>
      <p:sp>
        <p:nvSpPr>
          <p:cNvPr id="57349" name="Прямоугольник 2"/>
          <p:cNvSpPr>
            <a:spLocks noChangeArrowheads="1"/>
          </p:cNvSpPr>
          <p:nvPr/>
        </p:nvSpPr>
        <p:spPr bwMode="auto">
          <a:xfrm>
            <a:off x="642938" y="1785938"/>
            <a:ext cx="228600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e</a:t>
            </a:r>
            <a:r>
              <a:rPr lang="en-US" sz="2800" i="1" baseline="-25000">
                <a:latin typeface="Times New Roman" pitchFamily="18" charset="0"/>
                <a:cs typeface="Times New Roman" pitchFamily="18" charset="0"/>
              </a:rPr>
              <a:t>is</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=0</a:t>
            </a:r>
            <a:endParaRPr lang="ru-RU" sz="2800"/>
          </a:p>
        </p:txBody>
      </p:sp>
      <p:sp>
        <p:nvSpPr>
          <p:cNvPr id="57350" name="Прямоугольник 3"/>
          <p:cNvSpPr>
            <a:spLocks noChangeArrowheads="1"/>
          </p:cNvSpPr>
          <p:nvPr/>
        </p:nvSpPr>
        <p:spPr bwMode="auto">
          <a:xfrm>
            <a:off x="3214688" y="1785938"/>
            <a:ext cx="228600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e</a:t>
            </a:r>
            <a:r>
              <a:rPr lang="en-US" sz="2800" i="1" baseline="-25000">
                <a:latin typeface="Times New Roman" pitchFamily="18" charset="0"/>
                <a:cs typeface="Times New Roman" pitchFamily="18" charset="0"/>
              </a:rPr>
              <a:t>is</a:t>
            </a:r>
            <a:r>
              <a:rPr lang="ru-RU" sz="2800">
                <a:latin typeface="Times New Roman" pitchFamily="18" charset="0"/>
                <a:cs typeface="Times New Roman" pitchFamily="18" charset="0"/>
              </a:rPr>
              <a:t> </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 </a:t>
            </a:r>
            <a:endParaRPr lang="ru-RU" sz="2800"/>
          </a:p>
        </p:txBody>
      </p:sp>
      <p:sp>
        <p:nvSpPr>
          <p:cNvPr id="6" name="Стрелка вправо 5"/>
          <p:cNvSpPr/>
          <p:nvPr/>
        </p:nvSpPr>
        <p:spPr>
          <a:xfrm>
            <a:off x="2857500" y="2000250"/>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57352" name="TextBox 9"/>
          <p:cNvSpPr txBox="1">
            <a:spLocks noChangeArrowheads="1"/>
          </p:cNvSpPr>
          <p:nvPr/>
        </p:nvSpPr>
        <p:spPr bwMode="auto">
          <a:xfrm>
            <a:off x="428625" y="2357438"/>
            <a:ext cx="857250" cy="369887"/>
          </a:xfrm>
          <a:prstGeom prst="rect">
            <a:avLst/>
          </a:prstGeom>
          <a:noFill/>
          <a:ln w="9525">
            <a:noFill/>
            <a:miter lim="800000"/>
            <a:headEnd/>
            <a:tailEnd/>
          </a:ln>
        </p:spPr>
        <p:txBody>
          <a:bodyPr>
            <a:spAutoFit/>
          </a:bodyPr>
          <a:lstStyle/>
          <a:p>
            <a:pPr algn="l"/>
            <a:r>
              <a:rPr lang="ru-RU"/>
              <a:t>Если:</a:t>
            </a:r>
          </a:p>
        </p:txBody>
      </p:sp>
      <p:sp>
        <p:nvSpPr>
          <p:cNvPr id="57353" name="Прямоугольник 7"/>
          <p:cNvSpPr>
            <a:spLocks noChangeArrowheads="1"/>
          </p:cNvSpPr>
          <p:nvPr/>
        </p:nvSpPr>
        <p:spPr bwMode="auto">
          <a:xfrm>
            <a:off x="1285875" y="2428875"/>
            <a:ext cx="2786063" cy="584200"/>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i</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sin</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endParaRPr lang="ru-RU" sz="3200"/>
          </a:p>
        </p:txBody>
      </p:sp>
      <p:graphicFrame>
        <p:nvGraphicFramePr>
          <p:cNvPr id="9" name="Object 6"/>
          <p:cNvGraphicFramePr>
            <a:graphicFrameLocks noChangeAspect="1"/>
          </p:cNvGraphicFramePr>
          <p:nvPr/>
        </p:nvGraphicFramePr>
        <p:xfrm>
          <a:off x="1714500" y="3000375"/>
          <a:ext cx="1905000" cy="642938"/>
        </p:xfrm>
        <a:graphic>
          <a:graphicData uri="http://schemas.openxmlformats.org/presentationml/2006/ole">
            <p:oleObj spid="_x0000_s57346" name="Формула" r:id="rId3" imgW="596880" imgH="228600" progId="Equation.3">
              <p:embed/>
            </p:oleObj>
          </a:graphicData>
        </a:graphic>
      </p:graphicFrame>
      <p:sp>
        <p:nvSpPr>
          <p:cNvPr id="10" name="Правая фигурная скобка 9"/>
          <p:cNvSpPr/>
          <p:nvPr/>
        </p:nvSpPr>
        <p:spPr>
          <a:xfrm>
            <a:off x="3786188" y="2643188"/>
            <a:ext cx="285750" cy="15001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ru-RU"/>
          </a:p>
        </p:txBody>
      </p:sp>
      <p:sp>
        <p:nvSpPr>
          <p:cNvPr id="57355" name="Прямоугольник 10"/>
          <p:cNvSpPr>
            <a:spLocks noChangeArrowheads="1"/>
          </p:cNvSpPr>
          <p:nvPr/>
        </p:nvSpPr>
        <p:spPr bwMode="auto">
          <a:xfrm>
            <a:off x="1571625" y="3643313"/>
            <a:ext cx="2286000" cy="584200"/>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e</a:t>
            </a:r>
            <a:r>
              <a:rPr lang="en-US" sz="3200" i="1" baseline="-25000">
                <a:latin typeface="Times New Roman" pitchFamily="18" charset="0"/>
                <a:cs typeface="Times New Roman" pitchFamily="18" charset="0"/>
              </a:rPr>
              <a:t>is</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 </a:t>
            </a:r>
            <a:r>
              <a:rPr lang="en-US" sz="3200" i="1">
                <a:latin typeface="Times New Roman" pitchFamily="18" charset="0"/>
                <a:cs typeface="Times New Roman" pitchFamily="18" charset="0"/>
              </a:rPr>
              <a:t>-u</a:t>
            </a:r>
            <a:r>
              <a:rPr lang="ru-RU" sz="3200">
                <a:latin typeface="Times New Roman" pitchFamily="18" charset="0"/>
                <a:cs typeface="Times New Roman" pitchFamily="18" charset="0"/>
              </a:rPr>
              <a:t> </a:t>
            </a:r>
            <a:endParaRPr lang="ru-RU" sz="3200"/>
          </a:p>
        </p:txBody>
      </p:sp>
      <p:sp>
        <p:nvSpPr>
          <p:cNvPr id="57356" name="Прямоугольник 12"/>
          <p:cNvSpPr>
            <a:spLocks noChangeArrowheads="1"/>
          </p:cNvSpPr>
          <p:nvPr/>
        </p:nvSpPr>
        <p:spPr bwMode="auto">
          <a:xfrm>
            <a:off x="4214813" y="3143250"/>
            <a:ext cx="4000500" cy="1077913"/>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u</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L</a:t>
            </a:r>
            <a:r>
              <a:rPr lang="el-GR" sz="3200">
                <a:latin typeface="Times New Roman" pitchFamily="18" charset="0"/>
                <a:cs typeface="Times New Roman" pitchFamily="18" charset="0"/>
              </a:rPr>
              <a:t>ω</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cos</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r>
              <a:rPr lang="en-US" sz="3200" i="1">
                <a:latin typeface="Times New Roman" pitchFamily="18" charset="0"/>
                <a:cs typeface="Times New Roman" pitchFamily="18" charset="0"/>
              </a:rPr>
              <a:t>= </a:t>
            </a:r>
          </a:p>
          <a:p>
            <a:r>
              <a:rPr lang="en-US" sz="3200" i="1">
                <a:latin typeface="Times New Roman" pitchFamily="18" charset="0"/>
                <a:cs typeface="Times New Roman" pitchFamily="18" charset="0"/>
              </a:rPr>
              <a:t>=L</a:t>
            </a:r>
            <a:r>
              <a:rPr lang="el-GR" sz="3200">
                <a:latin typeface="Times New Roman" pitchFamily="18" charset="0"/>
                <a:cs typeface="Times New Roman" pitchFamily="18" charset="0"/>
              </a:rPr>
              <a:t>ω</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sin(</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r>
              <a:rPr lang="en-US" sz="3200" i="1">
                <a:latin typeface="Times New Roman" pitchFamily="18" charset="0"/>
                <a:cs typeface="Times New Roman" pitchFamily="18" charset="0"/>
              </a:rPr>
              <a:t>+</a:t>
            </a:r>
            <a:r>
              <a:rPr lang="el-GR" sz="3200">
                <a:latin typeface="Times New Roman" pitchFamily="18" charset="0"/>
                <a:cs typeface="Times New Roman" pitchFamily="18" charset="0"/>
              </a:rPr>
              <a:t>π</a:t>
            </a:r>
            <a:r>
              <a:rPr lang="en-US" sz="3200">
                <a:latin typeface="Times New Roman" pitchFamily="18" charset="0"/>
                <a:cs typeface="Times New Roman" pitchFamily="18" charset="0"/>
              </a:rPr>
              <a:t>/2)</a:t>
            </a:r>
            <a:endParaRPr lang="ru-RU" sz="3200"/>
          </a:p>
        </p:txBody>
      </p:sp>
      <p:sp>
        <p:nvSpPr>
          <p:cNvPr id="14" name="Овал 13"/>
          <p:cNvSpPr/>
          <p:nvPr/>
        </p:nvSpPr>
        <p:spPr>
          <a:xfrm>
            <a:off x="4929188" y="3643313"/>
            <a:ext cx="857250" cy="714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57358" name="Прямоугольник 14"/>
          <p:cNvSpPr>
            <a:spLocks noChangeArrowheads="1"/>
          </p:cNvSpPr>
          <p:nvPr/>
        </p:nvSpPr>
        <p:spPr bwMode="auto">
          <a:xfrm>
            <a:off x="4929188" y="4357688"/>
            <a:ext cx="1000125" cy="584200"/>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endParaRPr lang="ru-RU" sz="3200"/>
          </a:p>
        </p:txBody>
      </p:sp>
      <p:sp>
        <p:nvSpPr>
          <p:cNvPr id="57359" name="Rectangle 5"/>
          <p:cNvSpPr>
            <a:spLocks noChangeArrowheads="1"/>
          </p:cNvSpPr>
          <p:nvPr/>
        </p:nvSpPr>
        <p:spPr bwMode="auto">
          <a:xfrm>
            <a:off x="1000125" y="5357813"/>
            <a:ext cx="3643313" cy="1357312"/>
          </a:xfrm>
          <a:prstGeom prst="rect">
            <a:avLst/>
          </a:prstGeom>
          <a:noFill/>
          <a:ln w="9525">
            <a:noFill/>
            <a:miter lim="800000"/>
            <a:headEnd/>
            <a:tailEnd/>
          </a:ln>
        </p:spPr>
        <p:txBody>
          <a:bodyPr/>
          <a:lstStyle/>
          <a:p>
            <a:pPr>
              <a:spcBef>
                <a:spcPct val="20000"/>
              </a:spcBef>
              <a:buClr>
                <a:schemeClr val="bg2"/>
              </a:buClr>
              <a:buSzPct val="70000"/>
            </a:pPr>
            <a:r>
              <a:rPr lang="en-US" sz="3200" i="1">
                <a:latin typeface="Times New Roman" pitchFamily="18" charset="0"/>
                <a:cs typeface="Times New Roman" pitchFamily="18" charset="0"/>
              </a:rPr>
              <a:t>u</a:t>
            </a:r>
            <a:r>
              <a:rPr lang="ru-RU" sz="3200">
                <a:latin typeface="Times New Roman" pitchFamily="18" charset="0"/>
                <a:cs typeface="Times New Roman" pitchFamily="18" charset="0"/>
              </a:rPr>
              <a:t> = </a:t>
            </a:r>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r>
              <a:rPr lang="ru-RU" sz="3200">
                <a:latin typeface="Times New Roman" pitchFamily="18" charset="0"/>
                <a:cs typeface="Times New Roman" pitchFamily="18" charset="0"/>
              </a:rPr>
              <a:t> </a:t>
            </a:r>
            <a:r>
              <a:rPr lang="en-US" sz="3200">
                <a:latin typeface="Times New Roman" pitchFamily="18" charset="0"/>
                <a:cs typeface="Times New Roman" pitchFamily="18" charset="0"/>
              </a:rPr>
              <a:t>sin</a:t>
            </a:r>
            <a:r>
              <a:rPr lang="ru-RU" sz="3200">
                <a:latin typeface="Times New Roman" pitchFamily="18" charset="0"/>
                <a:cs typeface="Times New Roman" pitchFamily="18" charset="0"/>
              </a:rPr>
              <a:t>(ω</a:t>
            </a:r>
            <a:r>
              <a:rPr lang="ru-RU" sz="3200" i="1">
                <a:latin typeface="Times New Roman" pitchFamily="18" charset="0"/>
                <a:cs typeface="Times New Roman" pitchFamily="18" charset="0"/>
              </a:rPr>
              <a:t>t+</a:t>
            </a:r>
            <a:r>
              <a:rPr lang="ru-RU" sz="3200">
                <a:latin typeface="Times New Roman" pitchFamily="18" charset="0"/>
                <a:cs typeface="Times New Roman" pitchFamily="18" charset="0"/>
              </a:rPr>
              <a:t>π/2)</a:t>
            </a:r>
            <a:r>
              <a:rPr lang="en-US" sz="3200" i="1">
                <a:latin typeface="Times New Roman" pitchFamily="18" charset="0"/>
                <a:cs typeface="Times New Roman" pitchFamily="18" charset="0"/>
              </a:rPr>
              <a:t> U</a:t>
            </a:r>
            <a:r>
              <a:rPr lang="ru-RU" sz="3200" i="1" baseline="-25000">
                <a:latin typeface="Times New Roman" pitchFamily="18" charset="0"/>
                <a:cs typeface="Times New Roman" pitchFamily="18" charset="0"/>
              </a:rPr>
              <a:t>m</a:t>
            </a:r>
            <a:r>
              <a:rPr lang="en-US" sz="3200" i="1">
                <a:latin typeface="Times New Roman" pitchFamily="18" charset="0"/>
                <a:cs typeface="Times New Roman" pitchFamily="18" charset="0"/>
              </a:rPr>
              <a:t>=L</a:t>
            </a:r>
            <a:r>
              <a:rPr lang="el-GR" sz="3200">
                <a:latin typeface="Times New Roman" pitchFamily="18" charset="0"/>
                <a:cs typeface="Times New Roman" pitchFamily="18" charset="0"/>
              </a:rPr>
              <a:t>ω</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endParaRPr lang="ru-RU" sz="3200"/>
          </a:p>
          <a:p>
            <a:pPr>
              <a:spcBef>
                <a:spcPct val="20000"/>
              </a:spcBef>
              <a:buClr>
                <a:schemeClr val="bg2"/>
              </a:buClr>
              <a:buSzPct val="70000"/>
              <a:buFont typeface="Wingdings" pitchFamily="2" charset="2"/>
              <a:buNone/>
            </a:pPr>
            <a:endParaRPr lang="en-US" sz="3200">
              <a:latin typeface="Times New Roman" pitchFamily="18" charset="0"/>
              <a:cs typeface="Times New Roman" pitchFamily="18" charset="0"/>
            </a:endParaRPr>
          </a:p>
          <a:p>
            <a:pPr>
              <a:spcBef>
                <a:spcPct val="20000"/>
              </a:spcBef>
              <a:buClr>
                <a:schemeClr val="bg2"/>
              </a:buClr>
              <a:buSzPct val="70000"/>
              <a:buFont typeface="Wingdings" pitchFamily="2" charset="2"/>
              <a:buNone/>
            </a:pPr>
            <a:endParaRPr lang="en-US" sz="3200">
              <a:latin typeface="Times New Roman" pitchFamily="18" charset="0"/>
              <a:cs typeface="Times New Roman" pitchFamily="18" charset="0"/>
            </a:endParaRPr>
          </a:p>
          <a:p>
            <a:pPr>
              <a:spcBef>
                <a:spcPct val="20000"/>
              </a:spcBef>
              <a:buClr>
                <a:schemeClr val="bg2"/>
              </a:buClr>
              <a:buSzPct val="70000"/>
              <a:buFont typeface="Wingdings" pitchFamily="2" charset="2"/>
              <a:buNone/>
            </a:pPr>
            <a:endParaRPr lang="en-US" sz="3200">
              <a:latin typeface="Times New Roman" pitchFamily="18" charset="0"/>
              <a:cs typeface="Times New Roman" pitchFamily="18" charset="0"/>
            </a:endParaRPr>
          </a:p>
          <a:p>
            <a:pPr>
              <a:spcBef>
                <a:spcPct val="20000"/>
              </a:spcBef>
              <a:buClr>
                <a:schemeClr val="bg2"/>
              </a:buClr>
              <a:buSzPct val="70000"/>
              <a:buFont typeface="Wingdings" pitchFamily="2" charset="2"/>
              <a:buNone/>
            </a:pPr>
            <a:endParaRPr lang="en-US" sz="3200">
              <a:latin typeface="Times New Roman" pitchFamily="18" charset="0"/>
              <a:cs typeface="Times New Roman" pitchFamily="18" charset="0"/>
            </a:endParaRPr>
          </a:p>
          <a:p>
            <a:pPr>
              <a:spcBef>
                <a:spcPct val="20000"/>
              </a:spcBef>
              <a:buClr>
                <a:schemeClr val="bg2"/>
              </a:buClr>
              <a:buSzPct val="70000"/>
              <a:buFont typeface="Wingdings" pitchFamily="2" charset="2"/>
              <a:buNone/>
            </a:pPr>
            <a:r>
              <a:rPr lang="ru-RU" sz="3200">
                <a:latin typeface="Times New Roman" pitchFamily="18" charset="0"/>
                <a:cs typeface="Times New Roman" pitchFamily="18" charset="0"/>
              </a:rPr>
              <a:t> </a:t>
            </a:r>
          </a:p>
          <a:p>
            <a:pPr>
              <a:spcBef>
                <a:spcPct val="20000"/>
              </a:spcBef>
              <a:buClr>
                <a:schemeClr val="bg2"/>
              </a:buClr>
              <a:buSzPct val="70000"/>
              <a:buFont typeface="Wingdings" pitchFamily="2" charset="2"/>
              <a:buNone/>
            </a:pPr>
            <a:endParaRPr lang="ru-RU" sz="3200"/>
          </a:p>
        </p:txBody>
      </p:sp>
      <p:cxnSp>
        <p:nvCxnSpPr>
          <p:cNvPr id="19" name="Прямая со стрелкой 18"/>
          <p:cNvCxnSpPr/>
          <p:nvPr/>
        </p:nvCxnSpPr>
        <p:spPr>
          <a:xfrm rot="10800000">
            <a:off x="3714750" y="6215063"/>
            <a:ext cx="7858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286248" y="6072206"/>
            <a:ext cx="2143140" cy="646331"/>
          </a:xfrm>
          <a:prstGeom prst="rect">
            <a:avLst/>
          </a:prstGeom>
        </p:spPr>
        <p:txBody>
          <a:bodyPr>
            <a:spAutoFit/>
          </a:bodyPr>
          <a:lstStyle/>
          <a:p>
            <a:pPr>
              <a:defRPr/>
            </a:pPr>
            <a:r>
              <a:rPr lang="ru-RU" b="1" spc="50" dirty="0">
                <a:ln w="11430"/>
                <a:gradFill>
                  <a:gsLst>
                    <a:gs pos="25000">
                      <a:schemeClr val="accent2">
                        <a:satMod val="155000"/>
                      </a:schemeClr>
                    </a:gs>
                    <a:gs pos="100000">
                      <a:schemeClr val="accent2">
                        <a:shade val="45000"/>
                        <a:satMod val="165000"/>
                      </a:schemeClr>
                    </a:gs>
                  </a:gsLst>
                  <a:lin ang="5400000"/>
                </a:gradFill>
              </a:rPr>
              <a:t>амплитуда напряжения</a:t>
            </a:r>
            <a:endParaRPr lang="en-US"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57362" name="Picture 19" descr="&amp;Scy;&amp;tcy;&amp;rcy;&amp;acy;&amp;ncy;&amp;icy;&amp;tscy;&amp;acy; &amp;ucy;&amp;chcy;&amp;iecy;&amp;bcy;&amp;ncy;&amp;icy;&amp;kcy;&amp;acy;"/>
          <p:cNvPicPr>
            <a:picLocks noChangeAspect="1" noChangeArrowheads="1"/>
          </p:cNvPicPr>
          <p:nvPr/>
        </p:nvPicPr>
        <p:blipFill>
          <a:blip r:embed="rId4"/>
          <a:srcRect l="56667" t="76260" r="7976" b="10744"/>
          <a:stretch>
            <a:fillRect/>
          </a:stretch>
        </p:blipFill>
        <p:spPr bwMode="auto">
          <a:xfrm>
            <a:off x="6072188" y="4714875"/>
            <a:ext cx="2792412"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рямоугольник 1"/>
          <p:cNvSpPr>
            <a:spLocks noChangeArrowheads="1"/>
          </p:cNvSpPr>
          <p:nvPr/>
        </p:nvSpPr>
        <p:spPr bwMode="auto">
          <a:xfrm>
            <a:off x="1000125" y="428625"/>
            <a:ext cx="2357438" cy="584200"/>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r>
              <a:rPr lang="en-US" sz="3200" i="1">
                <a:latin typeface="Times New Roman" pitchFamily="18" charset="0"/>
                <a:cs typeface="Times New Roman" pitchFamily="18" charset="0"/>
              </a:rPr>
              <a:t>=L</a:t>
            </a:r>
            <a:r>
              <a:rPr lang="el-GR" sz="3200">
                <a:latin typeface="Times New Roman" pitchFamily="18" charset="0"/>
                <a:cs typeface="Times New Roman" pitchFamily="18" charset="0"/>
              </a:rPr>
              <a:t>ω</a:t>
            </a:r>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endParaRPr lang="ru-RU" sz="3200"/>
          </a:p>
        </p:txBody>
      </p:sp>
      <p:sp>
        <p:nvSpPr>
          <p:cNvPr id="3" name="Стрелка вправо 2"/>
          <p:cNvSpPr/>
          <p:nvPr/>
        </p:nvSpPr>
        <p:spPr>
          <a:xfrm>
            <a:off x="3429000" y="571500"/>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90116" name="Прямоугольник 3"/>
          <p:cNvSpPr>
            <a:spLocks noChangeArrowheads="1"/>
          </p:cNvSpPr>
          <p:nvPr/>
        </p:nvSpPr>
        <p:spPr bwMode="auto">
          <a:xfrm>
            <a:off x="4286250" y="428625"/>
            <a:ext cx="2357438" cy="584200"/>
          </a:xfrm>
          <a:prstGeom prst="rect">
            <a:avLst/>
          </a:prstGeom>
          <a:noFill/>
          <a:ln w="9525">
            <a:noFill/>
            <a:miter lim="800000"/>
            <a:headEnd/>
            <a:tailEnd/>
          </a:ln>
        </p:spPr>
        <p:txBody>
          <a:bodyPr>
            <a:spAutoFit/>
          </a:bodyPr>
          <a:lstStyle/>
          <a:p>
            <a:r>
              <a:rPr lang="en-US" sz="3200" i="1">
                <a:latin typeface="Times New Roman" pitchFamily="18" charset="0"/>
                <a:cs typeface="Times New Roman" pitchFamily="18" charset="0"/>
              </a:rPr>
              <a:t>I</a:t>
            </a:r>
            <a:r>
              <a:rPr lang="ru-RU" sz="3200" i="1" baseline="-25000">
                <a:latin typeface="Times New Roman" pitchFamily="18" charset="0"/>
                <a:cs typeface="Times New Roman" pitchFamily="18" charset="0"/>
              </a:rPr>
              <a:t>m</a:t>
            </a:r>
            <a:r>
              <a:rPr lang="en-US" sz="3200" i="1">
                <a:latin typeface="Times New Roman" pitchFamily="18" charset="0"/>
                <a:cs typeface="Times New Roman" pitchFamily="18" charset="0"/>
              </a:rPr>
              <a:t>=U</a:t>
            </a:r>
            <a:r>
              <a:rPr lang="ru-RU" sz="3200" i="1" baseline="-25000">
                <a:latin typeface="Times New Roman" pitchFamily="18" charset="0"/>
                <a:cs typeface="Times New Roman" pitchFamily="18" charset="0"/>
              </a:rPr>
              <a:t>m</a:t>
            </a:r>
            <a:r>
              <a:rPr lang="ru-RU" sz="3200" i="1">
                <a:latin typeface="Times New Roman" pitchFamily="18" charset="0"/>
                <a:cs typeface="Times New Roman" pitchFamily="18" charset="0"/>
              </a:rPr>
              <a:t>/</a:t>
            </a:r>
            <a:r>
              <a:rPr lang="el-GR" sz="3200">
                <a:latin typeface="Times New Roman" pitchFamily="18" charset="0"/>
                <a:cs typeface="Times New Roman" pitchFamily="18" charset="0"/>
              </a:rPr>
              <a:t>ω</a:t>
            </a:r>
            <a:r>
              <a:rPr lang="en-US" sz="3200" i="1">
                <a:latin typeface="Times New Roman" pitchFamily="18" charset="0"/>
                <a:cs typeface="Times New Roman" pitchFamily="18" charset="0"/>
              </a:rPr>
              <a:t>L</a:t>
            </a:r>
            <a:endParaRPr lang="ru-RU" sz="3200"/>
          </a:p>
        </p:txBody>
      </p:sp>
      <p:sp>
        <p:nvSpPr>
          <p:cNvPr id="6" name="Овал 5"/>
          <p:cNvSpPr/>
          <p:nvPr/>
        </p:nvSpPr>
        <p:spPr>
          <a:xfrm>
            <a:off x="5786438" y="500063"/>
            <a:ext cx="642937"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90118" name="Прямоугольник 12"/>
          <p:cNvSpPr>
            <a:spLocks noChangeArrowheads="1"/>
          </p:cNvSpPr>
          <p:nvPr/>
        </p:nvSpPr>
        <p:spPr bwMode="auto">
          <a:xfrm>
            <a:off x="5929313" y="1143000"/>
            <a:ext cx="785812"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X</a:t>
            </a:r>
            <a:r>
              <a:rPr lang="en-US" sz="2800" i="1" baseline="-25000">
                <a:latin typeface="Times New Roman" pitchFamily="18" charset="0"/>
                <a:cs typeface="Times New Roman" pitchFamily="18" charset="0"/>
              </a:rPr>
              <a:t>L</a:t>
            </a:r>
            <a:r>
              <a:rPr lang="ru-RU" sz="280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cxnSp>
        <p:nvCxnSpPr>
          <p:cNvPr id="9" name="Прямая со стрелкой 8"/>
          <p:cNvCxnSpPr/>
          <p:nvPr/>
        </p:nvCxnSpPr>
        <p:spPr>
          <a:xfrm rot="16200000" flipV="1">
            <a:off x="6072188" y="1071562"/>
            <a:ext cx="285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120" name="Прямоугольник 16"/>
          <p:cNvSpPr>
            <a:spLocks noChangeArrowheads="1"/>
          </p:cNvSpPr>
          <p:nvPr/>
        </p:nvSpPr>
        <p:spPr bwMode="auto">
          <a:xfrm>
            <a:off x="714375" y="1714500"/>
            <a:ext cx="1928813" cy="584200"/>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X</a:t>
            </a:r>
            <a:r>
              <a:rPr lang="en-US" sz="2800" i="1" baseline="-25000">
                <a:latin typeface="Times New Roman" pitchFamily="18" charset="0"/>
                <a:cs typeface="Times New Roman" pitchFamily="18" charset="0"/>
              </a:rPr>
              <a:t>L</a:t>
            </a:r>
            <a:r>
              <a:rPr lang="en-US" sz="2800" i="1">
                <a:latin typeface="Times New Roman" pitchFamily="18" charset="0"/>
                <a:cs typeface="Times New Roman" pitchFamily="18" charset="0"/>
              </a:rPr>
              <a:t>=</a:t>
            </a:r>
            <a:r>
              <a:rPr lang="el-GR" sz="3200">
                <a:latin typeface="Times New Roman" pitchFamily="18" charset="0"/>
                <a:cs typeface="Times New Roman" pitchFamily="18" charset="0"/>
              </a:rPr>
              <a:t>ω</a:t>
            </a:r>
            <a:r>
              <a:rPr lang="en-US" sz="2800" i="1">
                <a:latin typeface="Times New Roman" pitchFamily="18" charset="0"/>
                <a:cs typeface="Times New Roman" pitchFamily="18" charset="0"/>
              </a:rPr>
              <a:t>L</a:t>
            </a:r>
            <a:endParaRPr lang="en-US" sz="2800">
              <a:latin typeface="Times New Roman" pitchFamily="18" charset="0"/>
              <a:cs typeface="Times New Roman" pitchFamily="18" charset="0"/>
            </a:endParaRPr>
          </a:p>
        </p:txBody>
      </p:sp>
      <p:sp>
        <p:nvSpPr>
          <p:cNvPr id="90121" name="Прямоугольник 25"/>
          <p:cNvSpPr>
            <a:spLocks noChangeArrowheads="1"/>
          </p:cNvSpPr>
          <p:nvPr/>
        </p:nvSpPr>
        <p:spPr bwMode="auto">
          <a:xfrm>
            <a:off x="500063" y="2571750"/>
            <a:ext cx="2428875"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I</a:t>
            </a:r>
            <a:r>
              <a:rPr lang="ru-RU" sz="2800">
                <a:latin typeface="Times New Roman" pitchFamily="18" charset="0"/>
                <a:cs typeface="Times New Roman" pitchFamily="18" charset="0"/>
              </a:rPr>
              <a:t> = </a:t>
            </a:r>
            <a:r>
              <a:rPr lang="en-US" sz="2800" i="1">
                <a:latin typeface="Times New Roman" pitchFamily="18" charset="0"/>
                <a:cs typeface="Times New Roman" pitchFamily="18" charset="0"/>
              </a:rPr>
              <a:t>U</a:t>
            </a:r>
            <a:r>
              <a:rPr lang="ru-RU" sz="2800">
                <a:latin typeface="Times New Roman" pitchFamily="18" charset="0"/>
                <a:cs typeface="Times New Roman" pitchFamily="18" charset="0"/>
              </a:rPr>
              <a:t>/</a:t>
            </a:r>
            <a:r>
              <a:rPr lang="en-US" sz="2800" i="1">
                <a:latin typeface="Times New Roman" pitchFamily="18" charset="0"/>
                <a:cs typeface="Times New Roman" pitchFamily="18" charset="0"/>
              </a:rPr>
              <a:t>X</a:t>
            </a:r>
            <a:r>
              <a:rPr lang="en-US" sz="2800" baseline="-25000">
                <a:latin typeface="Times New Roman" pitchFamily="18" charset="0"/>
                <a:cs typeface="Times New Roman" pitchFamily="18" charset="0"/>
              </a:rPr>
              <a:t>L</a:t>
            </a:r>
            <a:endParaRPr lang="en-US" sz="2800">
              <a:latin typeface="Times New Roman" pitchFamily="18" charset="0"/>
              <a:cs typeface="Times New Roman" pitchFamily="18" charset="0"/>
            </a:endParaRPr>
          </a:p>
        </p:txBody>
      </p:sp>
      <p:sp>
        <p:nvSpPr>
          <p:cNvPr id="12" name="Прямоугольник 11"/>
          <p:cNvSpPr/>
          <p:nvPr/>
        </p:nvSpPr>
        <p:spPr>
          <a:xfrm>
            <a:off x="2357422" y="2681282"/>
            <a:ext cx="3000822" cy="369332"/>
          </a:xfrm>
          <a:prstGeom prst="rect">
            <a:avLst/>
          </a:prstGeom>
        </p:spPr>
        <p:txBody>
          <a:bodyPr wrap="none">
            <a:spAutoFit/>
          </a:bodyPr>
          <a:lstStyle/>
          <a:p>
            <a:pPr>
              <a:defRPr/>
            </a:pPr>
            <a:r>
              <a:rPr lang="ru-RU" b="1" spc="50" dirty="0">
                <a:ln w="11430"/>
                <a:gradFill>
                  <a:gsLst>
                    <a:gs pos="25000">
                      <a:schemeClr val="accent2">
                        <a:satMod val="155000"/>
                      </a:schemeClr>
                    </a:gs>
                    <a:gs pos="100000">
                      <a:schemeClr val="accent2">
                        <a:shade val="45000"/>
                        <a:satMod val="165000"/>
                      </a:schemeClr>
                    </a:gs>
                  </a:gsLst>
                  <a:lin ang="5400000"/>
                </a:gradFill>
              </a:rPr>
              <a:t>действующие значения</a:t>
            </a:r>
            <a:endParaRPr lang="en-US" b="1" spc="50" dirty="0">
              <a:ln w="11430"/>
              <a:gradFill>
                <a:gsLst>
                  <a:gs pos="25000">
                    <a:schemeClr val="accent2">
                      <a:satMod val="155000"/>
                    </a:schemeClr>
                  </a:gs>
                  <a:gs pos="100000">
                    <a:schemeClr val="accent2">
                      <a:shade val="45000"/>
                      <a:satMod val="165000"/>
                    </a:schemeClr>
                  </a:gs>
                </a:gsLst>
                <a:lin ang="5400000"/>
              </a:gradFill>
            </a:endParaRPr>
          </a:p>
        </p:txBody>
      </p:sp>
      <p:sp>
        <p:nvSpPr>
          <p:cNvPr id="13" name="Прямоугольник 12"/>
          <p:cNvSpPr/>
          <p:nvPr/>
        </p:nvSpPr>
        <p:spPr>
          <a:xfrm>
            <a:off x="6500826" y="1285860"/>
            <a:ext cx="2030749" cy="646331"/>
          </a:xfrm>
          <a:prstGeom prst="rect">
            <a:avLst/>
          </a:prstGeom>
        </p:spPr>
        <p:txBody>
          <a:bodyPr wrap="none">
            <a:spAutoFit/>
          </a:bodyPr>
          <a:lstStyle/>
          <a:p>
            <a:pPr>
              <a:defRPr/>
            </a:pPr>
            <a:r>
              <a:rPr lang="ru-RU" b="1" spc="50" dirty="0">
                <a:ln w="11430"/>
                <a:gradFill>
                  <a:gsLst>
                    <a:gs pos="25000">
                      <a:schemeClr val="accent2">
                        <a:satMod val="155000"/>
                      </a:schemeClr>
                    </a:gs>
                    <a:gs pos="100000">
                      <a:schemeClr val="accent2">
                        <a:shade val="45000"/>
                        <a:satMod val="165000"/>
                      </a:schemeClr>
                    </a:gs>
                  </a:gsLst>
                  <a:lin ang="5400000"/>
                </a:gradFill>
              </a:rPr>
              <a:t>индуктивное </a:t>
            </a:r>
          </a:p>
          <a:p>
            <a:pPr>
              <a:defRPr/>
            </a:pPr>
            <a:r>
              <a:rPr lang="ru-RU" b="1" spc="50" dirty="0">
                <a:ln w="11430"/>
                <a:gradFill>
                  <a:gsLst>
                    <a:gs pos="25000">
                      <a:schemeClr val="accent2">
                        <a:satMod val="155000"/>
                      </a:schemeClr>
                    </a:gs>
                    <a:gs pos="100000">
                      <a:schemeClr val="accent2">
                        <a:shade val="45000"/>
                        <a:satMod val="165000"/>
                      </a:schemeClr>
                    </a:gs>
                  </a:gsLst>
                  <a:lin ang="5400000"/>
                </a:gradFill>
              </a:rPr>
              <a:t>сопротивление</a:t>
            </a:r>
            <a:endParaRPr lang="en-US" b="1" spc="50" dirty="0">
              <a:ln w="11430"/>
              <a:gradFill>
                <a:gsLst>
                  <a:gs pos="25000">
                    <a:schemeClr val="accent2">
                      <a:satMod val="155000"/>
                    </a:schemeClr>
                  </a:gs>
                  <a:gs pos="100000">
                    <a:schemeClr val="accent2">
                      <a:shade val="45000"/>
                      <a:satMod val="165000"/>
                    </a:schemeClr>
                  </a:gs>
                </a:gsLst>
                <a:lin ang="5400000"/>
              </a:gradFill>
            </a:endParaRPr>
          </a:p>
        </p:txBody>
      </p:sp>
      <p:sp>
        <p:nvSpPr>
          <p:cNvPr id="90124" name="TextBox 9"/>
          <p:cNvSpPr txBox="1">
            <a:spLocks noChangeArrowheads="1"/>
          </p:cNvSpPr>
          <p:nvPr/>
        </p:nvSpPr>
        <p:spPr bwMode="auto">
          <a:xfrm>
            <a:off x="785813" y="3714750"/>
            <a:ext cx="7929562" cy="369888"/>
          </a:xfrm>
          <a:prstGeom prst="rect">
            <a:avLst/>
          </a:prstGeom>
          <a:noFill/>
          <a:ln w="9525">
            <a:noFill/>
            <a:miter lim="800000"/>
            <a:headEnd/>
            <a:tailEnd/>
          </a:ln>
        </p:spPr>
        <p:txBody>
          <a:bodyPr>
            <a:spAutoFit/>
          </a:bodyPr>
          <a:lstStyle/>
          <a:p>
            <a:pPr algn="l"/>
            <a:r>
              <a:rPr lang="ru-RU"/>
              <a:t>Чем быстрее меняется напряжение, тем больше ЭДС самоиндукции</a:t>
            </a:r>
          </a:p>
        </p:txBody>
      </p:sp>
      <p:sp>
        <p:nvSpPr>
          <p:cNvPr id="15" name="Стрелка вниз 14"/>
          <p:cNvSpPr/>
          <p:nvPr/>
        </p:nvSpPr>
        <p:spPr>
          <a:xfrm>
            <a:off x="3857625" y="4143375"/>
            <a:ext cx="357188"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90126" name="TextBox 9"/>
          <p:cNvSpPr txBox="1">
            <a:spLocks noChangeArrowheads="1"/>
          </p:cNvSpPr>
          <p:nvPr/>
        </p:nvSpPr>
        <p:spPr bwMode="auto">
          <a:xfrm>
            <a:off x="2286000" y="4500563"/>
            <a:ext cx="4000500" cy="369887"/>
          </a:xfrm>
          <a:prstGeom prst="rect">
            <a:avLst/>
          </a:prstGeom>
          <a:noFill/>
          <a:ln w="9525">
            <a:noFill/>
            <a:miter lim="800000"/>
            <a:headEnd/>
            <a:tailEnd/>
          </a:ln>
        </p:spPr>
        <p:txBody>
          <a:bodyPr>
            <a:spAutoFit/>
          </a:bodyPr>
          <a:lstStyle/>
          <a:p>
            <a:pPr algn="l"/>
            <a:r>
              <a:rPr lang="ru-RU"/>
              <a:t>меньше амплитуда силы тока</a:t>
            </a:r>
          </a:p>
        </p:txBody>
      </p:sp>
      <p:sp>
        <p:nvSpPr>
          <p:cNvPr id="90127" name="TextBox 16"/>
          <p:cNvSpPr txBox="1">
            <a:spLocks noChangeArrowheads="1"/>
          </p:cNvSpPr>
          <p:nvPr/>
        </p:nvSpPr>
        <p:spPr bwMode="auto">
          <a:xfrm>
            <a:off x="2000250" y="3214688"/>
            <a:ext cx="3714750" cy="523875"/>
          </a:xfrm>
          <a:prstGeom prst="rect">
            <a:avLst/>
          </a:prstGeom>
          <a:noFill/>
          <a:ln w="9525">
            <a:noFill/>
            <a:miter lim="800000"/>
            <a:headEnd/>
            <a:tailEnd/>
          </a:ln>
        </p:spPr>
        <p:txBody>
          <a:bodyPr>
            <a:spAutoFit/>
          </a:bodyPr>
          <a:lstStyle/>
          <a:p>
            <a:r>
              <a:rPr lang="ru-RU" sz="2800"/>
              <a:t>Зависимость от </a:t>
            </a:r>
            <a:r>
              <a:rPr lang="el-GR" sz="2800"/>
              <a:t>ω</a:t>
            </a:r>
            <a:endParaRPr lang="ru-RU" sz="28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0"/>
            <a:ext cx="7358114"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Полное сопротивление цепи переменного тока</a:t>
            </a:r>
          </a:p>
        </p:txBody>
      </p:sp>
      <p:pic>
        <p:nvPicPr>
          <p:cNvPr id="91139" name="Picture 2"/>
          <p:cNvPicPr>
            <a:picLocks noChangeAspect="1" noChangeArrowheads="1"/>
          </p:cNvPicPr>
          <p:nvPr/>
        </p:nvPicPr>
        <p:blipFill>
          <a:blip r:embed="rId2"/>
          <a:srcRect/>
          <a:stretch>
            <a:fillRect/>
          </a:stretch>
        </p:blipFill>
        <p:spPr bwMode="auto">
          <a:xfrm>
            <a:off x="336550" y="2143125"/>
            <a:ext cx="87058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0"/>
            <a:ext cx="7358114"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Резонанс</a:t>
            </a:r>
          </a:p>
        </p:txBody>
      </p:sp>
      <p:sp>
        <p:nvSpPr>
          <p:cNvPr id="92163" name="Прямоугольник 2"/>
          <p:cNvSpPr>
            <a:spLocks noChangeArrowheads="1"/>
          </p:cNvSpPr>
          <p:nvPr/>
        </p:nvSpPr>
        <p:spPr bwMode="auto">
          <a:xfrm>
            <a:off x="214313" y="714375"/>
            <a:ext cx="8715375" cy="1384300"/>
          </a:xfrm>
          <a:prstGeom prst="rect">
            <a:avLst/>
          </a:prstGeom>
          <a:noFill/>
          <a:ln w="9525">
            <a:noFill/>
            <a:miter lim="800000"/>
            <a:headEnd/>
            <a:tailEnd/>
          </a:ln>
        </p:spPr>
        <p:txBody>
          <a:bodyPr>
            <a:spAutoFit/>
          </a:bodyPr>
          <a:lstStyle/>
          <a:p>
            <a:r>
              <a:rPr lang="ru-RU" sz="2800"/>
              <a:t>Резонанс наблюдается в том случае, когда собственная частота колебаний системы совпадает с частотой изменения внешней силы.</a:t>
            </a:r>
          </a:p>
        </p:txBody>
      </p:sp>
      <p:sp>
        <p:nvSpPr>
          <p:cNvPr id="92164" name="Прямоугольник 3"/>
          <p:cNvSpPr>
            <a:spLocks noChangeArrowheads="1"/>
          </p:cNvSpPr>
          <p:nvPr/>
        </p:nvSpPr>
        <p:spPr bwMode="auto">
          <a:xfrm>
            <a:off x="857250" y="2143125"/>
            <a:ext cx="7286625" cy="1938338"/>
          </a:xfrm>
          <a:prstGeom prst="rect">
            <a:avLst/>
          </a:prstGeom>
          <a:noFill/>
          <a:ln w="9525">
            <a:noFill/>
            <a:miter lim="800000"/>
            <a:headEnd/>
            <a:tailEnd/>
          </a:ln>
        </p:spPr>
        <p:txBody>
          <a:bodyPr>
            <a:spAutoFit/>
          </a:bodyPr>
          <a:lstStyle/>
          <a:p>
            <a:r>
              <a:rPr lang="ru-RU" sz="2400"/>
              <a:t>Сила тока при вынужденных колебаниях должна достигать максимальных значений, когда частота переменного напряжения, приложенного к контуру, равна собственной частоте колебательного контура:</a:t>
            </a:r>
          </a:p>
        </p:txBody>
      </p:sp>
      <p:pic>
        <p:nvPicPr>
          <p:cNvPr id="92165" name="Picture 2"/>
          <p:cNvPicPr>
            <a:picLocks noChangeAspect="1" noChangeArrowheads="1"/>
          </p:cNvPicPr>
          <p:nvPr/>
        </p:nvPicPr>
        <p:blipFill>
          <a:blip r:embed="rId2"/>
          <a:srcRect/>
          <a:stretch>
            <a:fillRect/>
          </a:stretch>
        </p:blipFill>
        <p:spPr bwMode="auto">
          <a:xfrm>
            <a:off x="357188" y="4071938"/>
            <a:ext cx="3789362" cy="1285875"/>
          </a:xfrm>
          <a:prstGeom prst="rect">
            <a:avLst/>
          </a:prstGeom>
          <a:noFill/>
          <a:ln w="9525">
            <a:noFill/>
            <a:miter lim="800000"/>
            <a:headEnd/>
            <a:tailEnd/>
          </a:ln>
        </p:spPr>
      </p:pic>
      <p:sp>
        <p:nvSpPr>
          <p:cNvPr id="92166" name="Прямоугольник 6"/>
          <p:cNvSpPr>
            <a:spLocks noChangeArrowheads="1"/>
          </p:cNvSpPr>
          <p:nvPr/>
        </p:nvSpPr>
        <p:spPr bwMode="auto">
          <a:xfrm>
            <a:off x="714375" y="5429250"/>
            <a:ext cx="8143875" cy="1200150"/>
          </a:xfrm>
          <a:prstGeom prst="rect">
            <a:avLst/>
          </a:prstGeom>
          <a:noFill/>
          <a:ln w="9525">
            <a:noFill/>
            <a:miter lim="800000"/>
            <a:headEnd/>
            <a:tailEnd/>
          </a:ln>
        </p:spPr>
        <p:txBody>
          <a:bodyPr>
            <a:spAutoFit/>
          </a:bodyPr>
          <a:lstStyle/>
          <a:p>
            <a:r>
              <a:rPr lang="ru-RU" b="1"/>
              <a:t>Резонансом в электрическом колебательном контуре</a:t>
            </a:r>
          </a:p>
          <a:p>
            <a:r>
              <a:rPr lang="ru-RU" b="1"/>
              <a:t>называется</a:t>
            </a:r>
            <a:r>
              <a:rPr lang="ru-RU"/>
              <a:t> явление резкого возрастания амплитуды вынужденных колебаний силы тока при совпадении частоты внешнего переменного напряжения с собственной частотой колебательного контура.</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2"/>
          <a:srcRect/>
          <a:stretch>
            <a:fillRect/>
          </a:stretch>
        </p:blipFill>
        <p:spPr bwMode="auto">
          <a:xfrm>
            <a:off x="857250" y="642938"/>
            <a:ext cx="2533650" cy="2790825"/>
          </a:xfrm>
          <a:prstGeom prst="rect">
            <a:avLst/>
          </a:prstGeom>
          <a:noFill/>
          <a:ln w="9525">
            <a:noFill/>
            <a:miter lim="800000"/>
            <a:headEnd/>
            <a:tailEnd/>
          </a:ln>
        </p:spPr>
      </p:pic>
      <p:pic>
        <p:nvPicPr>
          <p:cNvPr id="93187" name="Picture 2"/>
          <p:cNvPicPr>
            <a:picLocks noChangeAspect="1" noChangeArrowheads="1"/>
          </p:cNvPicPr>
          <p:nvPr/>
        </p:nvPicPr>
        <p:blipFill>
          <a:blip r:embed="rId3"/>
          <a:srcRect/>
          <a:stretch>
            <a:fillRect/>
          </a:stretch>
        </p:blipFill>
        <p:spPr bwMode="auto">
          <a:xfrm>
            <a:off x="4143375" y="1643063"/>
            <a:ext cx="2081213" cy="795337"/>
          </a:xfrm>
          <a:prstGeom prst="rect">
            <a:avLst/>
          </a:prstGeom>
          <a:noFill/>
          <a:ln w="9525">
            <a:noFill/>
            <a:miter lim="800000"/>
            <a:headEnd/>
            <a:tailEnd/>
          </a:ln>
        </p:spPr>
      </p:pic>
      <p:sp>
        <p:nvSpPr>
          <p:cNvPr id="93188" name="TextBox 3"/>
          <p:cNvSpPr txBox="1">
            <a:spLocks noChangeArrowheads="1"/>
          </p:cNvSpPr>
          <p:nvPr/>
        </p:nvSpPr>
        <p:spPr bwMode="auto">
          <a:xfrm>
            <a:off x="3714750" y="571500"/>
            <a:ext cx="5214938" cy="646113"/>
          </a:xfrm>
          <a:prstGeom prst="rect">
            <a:avLst/>
          </a:prstGeom>
          <a:noFill/>
          <a:ln w="9525">
            <a:noFill/>
            <a:miter lim="800000"/>
            <a:headEnd/>
            <a:tailEnd/>
          </a:ln>
        </p:spPr>
        <p:txBody>
          <a:bodyPr>
            <a:spAutoFit/>
          </a:bodyPr>
          <a:lstStyle/>
          <a:p>
            <a:r>
              <a:rPr lang="ru-RU"/>
              <a:t>амплитудное значение силы тока при установившемся резонансе:</a:t>
            </a:r>
          </a:p>
        </p:txBody>
      </p:sp>
      <p:sp>
        <p:nvSpPr>
          <p:cNvPr id="93189" name="TextBox 4"/>
          <p:cNvSpPr txBox="1">
            <a:spLocks noChangeArrowheads="1"/>
          </p:cNvSpPr>
          <p:nvPr/>
        </p:nvSpPr>
        <p:spPr bwMode="auto">
          <a:xfrm>
            <a:off x="3143250" y="2571750"/>
            <a:ext cx="5214938" cy="738188"/>
          </a:xfrm>
          <a:prstGeom prst="rect">
            <a:avLst/>
          </a:prstGeom>
          <a:noFill/>
          <a:ln w="9525">
            <a:noFill/>
            <a:miter lim="800000"/>
            <a:headEnd/>
            <a:tailEnd/>
          </a:ln>
        </p:spPr>
        <p:txBody>
          <a:bodyPr>
            <a:spAutoFit/>
          </a:bodyPr>
          <a:lstStyle/>
          <a:p>
            <a:r>
              <a:rPr lang="ru-RU"/>
              <a:t>при </a:t>
            </a:r>
            <a:r>
              <a:rPr lang="en-US"/>
              <a:t>R</a:t>
            </a:r>
            <a:r>
              <a:rPr lang="ru-RU"/>
              <a:t> →</a:t>
            </a:r>
            <a:r>
              <a:rPr lang="en-US"/>
              <a:t> </a:t>
            </a:r>
            <a:r>
              <a:rPr lang="ru-RU"/>
              <a:t>0 …</a:t>
            </a:r>
          </a:p>
          <a:p>
            <a:r>
              <a:rPr lang="ru-RU"/>
              <a:t>при </a:t>
            </a:r>
            <a:r>
              <a:rPr lang="en-US"/>
              <a:t>R </a:t>
            </a:r>
            <a:r>
              <a:rPr lang="ru-RU"/>
              <a:t>→</a:t>
            </a:r>
            <a:r>
              <a:rPr lang="en-US"/>
              <a:t> </a:t>
            </a:r>
            <a:r>
              <a:rPr lang="en-US" sz="2400"/>
              <a:t>∞</a:t>
            </a:r>
            <a:r>
              <a:rPr lang="ru-RU" sz="2400"/>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1500188" y="1571625"/>
            <a:ext cx="7429500" cy="2062163"/>
          </a:xfrm>
          <a:prstGeom prst="rect">
            <a:avLst/>
          </a:prstGeom>
          <a:noFill/>
          <a:ln w="9525">
            <a:noFill/>
            <a:miter lim="800000"/>
            <a:headEnd/>
            <a:tailEnd/>
          </a:ln>
        </p:spPr>
        <p:txBody>
          <a:bodyPr anchor="ctr">
            <a:spAutoFit/>
          </a:bodyPr>
          <a:lstStyle/>
          <a:p>
            <a:pPr algn="l" eaLnBrk="0" hangingPunct="0"/>
            <a:r>
              <a:rPr lang="ru-RU" sz="3200"/>
              <a:t>Основными частями генератора переменного тока являются: коллектор, статор(якорь), ротор(индуктор).  </a:t>
            </a:r>
          </a:p>
        </p:txBody>
      </p:sp>
      <p:sp>
        <p:nvSpPr>
          <p:cNvPr id="5" name="Прямоугольник 4"/>
          <p:cNvSpPr/>
          <p:nvPr/>
        </p:nvSpPr>
        <p:spPr>
          <a:xfrm>
            <a:off x="357158" y="0"/>
            <a:ext cx="8501122" cy="1446550"/>
          </a:xfrm>
          <a:prstGeom prst="rect">
            <a:avLst/>
          </a:prstGeom>
        </p:spPr>
        <p:txBody>
          <a:bodyPr>
            <a:spAutoFit/>
          </a:bodyPr>
          <a:lstStyle/>
          <a:p>
            <a:pPr>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ГЕНЕРАТОР ПЕРЕМЕННОГО ТОКА</a:t>
            </a:r>
          </a:p>
        </p:txBody>
      </p:sp>
      <p:pic>
        <p:nvPicPr>
          <p:cNvPr id="94212" name="Picture 1" descr="E:\Rabota\МоиДокуменеты\FIZIKA\Колебания\pt2.gif"/>
          <p:cNvPicPr>
            <a:picLocks noChangeAspect="1" noChangeArrowheads="1" noCrop="1"/>
          </p:cNvPicPr>
          <p:nvPr/>
        </p:nvPicPr>
        <p:blipFill>
          <a:blip r:embed="rId2"/>
          <a:srcRect/>
          <a:stretch>
            <a:fillRect/>
          </a:stretch>
        </p:blipFill>
        <p:spPr bwMode="auto">
          <a:xfrm>
            <a:off x="1500188" y="4000500"/>
            <a:ext cx="7024687" cy="2071688"/>
          </a:xfrm>
          <a:prstGeom prst="rect">
            <a:avLst/>
          </a:prstGeom>
          <a:noFill/>
          <a:ln w="9525">
            <a:noFill/>
            <a:miter lim="800000"/>
            <a:headEnd/>
            <a:tailEnd/>
          </a:ln>
        </p:spPr>
      </p:pic>
      <p:sp>
        <p:nvSpPr>
          <p:cNvPr id="94213" name="Прямоугольник 6"/>
          <p:cNvSpPr>
            <a:spLocks noChangeArrowheads="1"/>
          </p:cNvSpPr>
          <p:nvPr/>
        </p:nvSpPr>
        <p:spPr bwMode="auto">
          <a:xfrm>
            <a:off x="1428750" y="6143625"/>
            <a:ext cx="7500938" cy="369888"/>
          </a:xfrm>
          <a:prstGeom prst="rect">
            <a:avLst/>
          </a:prstGeom>
          <a:noFill/>
          <a:ln w="9525">
            <a:noFill/>
            <a:miter lim="800000"/>
            <a:headEnd/>
            <a:tailEnd/>
          </a:ln>
        </p:spPr>
        <p:txBody>
          <a:bodyPr>
            <a:spAutoFit/>
          </a:bodyPr>
          <a:lstStyle/>
          <a:p>
            <a:r>
              <a:rPr lang="ru-RU"/>
              <a:t>а) устройство ротора; б) работа генератора переменного тока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928688" y="571500"/>
            <a:ext cx="7510462" cy="38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http://avtonov.info/video/foto/alter/alt3.jpg"/>
          <p:cNvPicPr>
            <a:picLocks noChangeAspect="1" noChangeArrowheads="1"/>
          </p:cNvPicPr>
          <p:nvPr/>
        </p:nvPicPr>
        <p:blipFill>
          <a:blip r:embed="rId2"/>
          <a:srcRect/>
          <a:stretch>
            <a:fillRect/>
          </a:stretch>
        </p:blipFill>
        <p:spPr bwMode="auto">
          <a:xfrm>
            <a:off x="285750" y="785813"/>
            <a:ext cx="3543300" cy="5314950"/>
          </a:xfrm>
          <a:prstGeom prst="rect">
            <a:avLst/>
          </a:prstGeom>
          <a:noFill/>
          <a:ln w="9525">
            <a:noFill/>
            <a:miter lim="800000"/>
            <a:headEnd/>
            <a:tailEnd/>
          </a:ln>
        </p:spPr>
      </p:pic>
      <p:pic>
        <p:nvPicPr>
          <p:cNvPr id="95235" name="Picture 6" descr="http://doka.3dn.ru/_nw/3/14894451.jpg"/>
          <p:cNvPicPr>
            <a:picLocks noChangeAspect="1" noChangeArrowheads="1"/>
          </p:cNvPicPr>
          <p:nvPr/>
        </p:nvPicPr>
        <p:blipFill>
          <a:blip r:embed="rId3"/>
          <a:srcRect/>
          <a:stretch>
            <a:fillRect/>
          </a:stretch>
        </p:blipFill>
        <p:spPr bwMode="auto">
          <a:xfrm>
            <a:off x="4000500" y="1000125"/>
            <a:ext cx="49514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Прямоугольник 1"/>
          <p:cNvSpPr>
            <a:spLocks noChangeArrowheads="1"/>
          </p:cNvSpPr>
          <p:nvPr/>
        </p:nvSpPr>
        <p:spPr bwMode="auto">
          <a:xfrm>
            <a:off x="1214438" y="1071563"/>
            <a:ext cx="7643812" cy="4832350"/>
          </a:xfrm>
          <a:prstGeom prst="rect">
            <a:avLst/>
          </a:prstGeom>
          <a:noFill/>
          <a:ln w="9525">
            <a:noFill/>
            <a:miter lim="800000"/>
            <a:headEnd/>
            <a:tailEnd/>
          </a:ln>
        </p:spPr>
        <p:txBody>
          <a:bodyPr>
            <a:spAutoFit/>
          </a:bodyPr>
          <a:lstStyle/>
          <a:p>
            <a:pPr algn="l"/>
            <a:r>
              <a:rPr lang="ru-RU" sz="2800"/>
              <a:t>Устройство, служащее для преобразования (повышения или понижения) переменного напряжения. </a:t>
            </a:r>
          </a:p>
          <a:p>
            <a:pPr algn="l"/>
            <a:endParaRPr lang="ru-RU" sz="2800"/>
          </a:p>
          <a:p>
            <a:pPr algn="l"/>
            <a:r>
              <a:rPr lang="ru-RU" sz="2800"/>
              <a:t>Простейший трансформатор состоит из сердечника замкнутой формы, на который намотаны две обмотки: первичная и вторичная. Первичная обмотка подсоединяется к источнику переменного тока, а вторичная к потребителям электроэнергии.</a:t>
            </a:r>
          </a:p>
        </p:txBody>
      </p:sp>
      <p:sp>
        <p:nvSpPr>
          <p:cNvPr id="3" name="TextBox 2"/>
          <p:cNvSpPr txBox="1"/>
          <p:nvPr/>
        </p:nvSpPr>
        <p:spPr>
          <a:xfrm>
            <a:off x="1285852" y="214290"/>
            <a:ext cx="7358114"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Трансформатор</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184150" y="428625"/>
            <a:ext cx="8959850" cy="3571875"/>
          </a:xfrm>
          <a:prstGeom prst="rect">
            <a:avLst/>
          </a:prstGeom>
          <a:noFill/>
          <a:ln w="9525">
            <a:noFill/>
            <a:miter lim="800000"/>
            <a:headEnd/>
            <a:tailEnd/>
          </a:ln>
        </p:spPr>
      </p:pic>
      <p:sp>
        <p:nvSpPr>
          <p:cNvPr id="97283" name="TextBox 2"/>
          <p:cNvSpPr txBox="1">
            <a:spLocks noChangeArrowheads="1"/>
          </p:cNvSpPr>
          <p:nvPr/>
        </p:nvSpPr>
        <p:spPr bwMode="auto">
          <a:xfrm>
            <a:off x="785813" y="4143375"/>
            <a:ext cx="8143875" cy="954088"/>
          </a:xfrm>
          <a:prstGeom prst="rect">
            <a:avLst/>
          </a:prstGeom>
          <a:noFill/>
          <a:ln w="9525">
            <a:noFill/>
            <a:miter lim="800000"/>
            <a:headEnd/>
            <a:tailEnd/>
          </a:ln>
        </p:spPr>
        <p:txBody>
          <a:bodyPr>
            <a:spAutoFit/>
          </a:bodyPr>
          <a:lstStyle/>
          <a:p>
            <a:pPr algn="l"/>
            <a:r>
              <a:rPr lang="ru-RU" sz="2800"/>
              <a:t>Две катушки с разным числом витков надеты на стальной сердечник</a:t>
            </a:r>
          </a:p>
        </p:txBody>
      </p:sp>
      <p:pic>
        <p:nvPicPr>
          <p:cNvPr id="97284" name="Picture 3" descr="E:\Rabota\МоиДокуменеты\FIZIKA\Колебания\5.jpg"/>
          <p:cNvPicPr>
            <a:picLocks noChangeAspect="1" noChangeArrowheads="1"/>
          </p:cNvPicPr>
          <p:nvPr/>
        </p:nvPicPr>
        <p:blipFill>
          <a:blip r:embed="rId3"/>
          <a:srcRect/>
          <a:stretch>
            <a:fillRect/>
          </a:stretch>
        </p:blipFill>
        <p:spPr bwMode="auto">
          <a:xfrm>
            <a:off x="5500688" y="4786313"/>
            <a:ext cx="2125662" cy="1695450"/>
          </a:xfrm>
          <a:prstGeom prst="rect">
            <a:avLst/>
          </a:prstGeom>
          <a:noFill/>
          <a:ln w="9525">
            <a:noFill/>
            <a:miter lim="800000"/>
            <a:headEnd/>
            <a:tailEnd/>
          </a:ln>
        </p:spPr>
      </p:pic>
      <p:cxnSp>
        <p:nvCxnSpPr>
          <p:cNvPr id="6" name="Прямая со стрелкой 5"/>
          <p:cNvCxnSpPr/>
          <p:nvPr/>
        </p:nvCxnSpPr>
        <p:spPr>
          <a:xfrm>
            <a:off x="4429125" y="5643563"/>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286" name="TextBox 6"/>
          <p:cNvSpPr txBox="1">
            <a:spLocks noChangeArrowheads="1"/>
          </p:cNvSpPr>
          <p:nvPr/>
        </p:nvSpPr>
        <p:spPr bwMode="auto">
          <a:xfrm>
            <a:off x="2500313" y="5357813"/>
            <a:ext cx="2000250" cy="461962"/>
          </a:xfrm>
          <a:prstGeom prst="rect">
            <a:avLst/>
          </a:prstGeom>
          <a:noFill/>
          <a:ln w="9525">
            <a:noFill/>
            <a:miter lim="800000"/>
            <a:headEnd/>
            <a:tailEnd/>
          </a:ln>
        </p:spPr>
        <p:txBody>
          <a:bodyPr>
            <a:spAutoFit/>
          </a:bodyPr>
          <a:lstStyle/>
          <a:p>
            <a:r>
              <a:rPr lang="ru-RU" sz="2400"/>
              <a:t>первичная</a:t>
            </a:r>
          </a:p>
        </p:txBody>
      </p:sp>
      <p:sp>
        <p:nvSpPr>
          <p:cNvPr id="97287" name="TextBox 8"/>
          <p:cNvSpPr txBox="1">
            <a:spLocks noChangeArrowheads="1"/>
          </p:cNvSpPr>
          <p:nvPr/>
        </p:nvSpPr>
        <p:spPr bwMode="auto">
          <a:xfrm>
            <a:off x="7358063" y="5357813"/>
            <a:ext cx="1785937" cy="461962"/>
          </a:xfrm>
          <a:prstGeom prst="rect">
            <a:avLst/>
          </a:prstGeom>
          <a:noFill/>
          <a:ln w="9525">
            <a:noFill/>
            <a:miter lim="800000"/>
            <a:headEnd/>
            <a:tailEnd/>
          </a:ln>
        </p:spPr>
        <p:txBody>
          <a:bodyPr>
            <a:spAutoFit/>
          </a:bodyPr>
          <a:lstStyle/>
          <a:p>
            <a:r>
              <a:rPr lang="ru-RU" sz="2400"/>
              <a:t>вторичная</a:t>
            </a:r>
          </a:p>
        </p:txBody>
      </p:sp>
      <p:sp>
        <p:nvSpPr>
          <p:cNvPr id="97288" name="TextBox 7"/>
          <p:cNvSpPr txBox="1">
            <a:spLocks noChangeArrowheads="1"/>
          </p:cNvSpPr>
          <p:nvPr/>
        </p:nvSpPr>
        <p:spPr bwMode="auto">
          <a:xfrm>
            <a:off x="2643188" y="5929313"/>
            <a:ext cx="1500187" cy="369887"/>
          </a:xfrm>
          <a:prstGeom prst="rect">
            <a:avLst/>
          </a:prstGeom>
          <a:noFill/>
          <a:ln w="9525">
            <a:noFill/>
            <a:miter lim="800000"/>
            <a:headEnd/>
            <a:tailEnd/>
          </a:ln>
        </p:spPr>
        <p:txBody>
          <a:bodyPr>
            <a:spAutoFit/>
          </a:bodyPr>
          <a:lstStyle/>
          <a:p>
            <a:r>
              <a:rPr lang="en-US"/>
              <a:t>N</a:t>
            </a:r>
            <a:r>
              <a:rPr lang="en-US" baseline="-25000"/>
              <a:t>1</a:t>
            </a:r>
            <a:r>
              <a:rPr lang="ru-RU"/>
              <a:t> витков</a:t>
            </a:r>
          </a:p>
        </p:txBody>
      </p:sp>
      <p:sp>
        <p:nvSpPr>
          <p:cNvPr id="97289" name="TextBox 8"/>
          <p:cNvSpPr txBox="1">
            <a:spLocks noChangeArrowheads="1"/>
          </p:cNvSpPr>
          <p:nvPr/>
        </p:nvSpPr>
        <p:spPr bwMode="auto">
          <a:xfrm>
            <a:off x="7500938" y="4929188"/>
            <a:ext cx="1500187" cy="369887"/>
          </a:xfrm>
          <a:prstGeom prst="rect">
            <a:avLst/>
          </a:prstGeom>
          <a:noFill/>
          <a:ln w="9525">
            <a:noFill/>
            <a:miter lim="800000"/>
            <a:headEnd/>
            <a:tailEnd/>
          </a:ln>
        </p:spPr>
        <p:txBody>
          <a:bodyPr>
            <a:spAutoFit/>
          </a:bodyPr>
          <a:lstStyle/>
          <a:p>
            <a:r>
              <a:rPr lang="en-US"/>
              <a:t>N</a:t>
            </a:r>
            <a:r>
              <a:rPr lang="ru-RU" baseline="-25000"/>
              <a:t>2</a:t>
            </a:r>
            <a:r>
              <a:rPr lang="ru-RU"/>
              <a:t> витков</a:t>
            </a:r>
          </a:p>
        </p:txBody>
      </p:sp>
      <p:sp>
        <p:nvSpPr>
          <p:cNvPr id="97290" name="TextBox 9"/>
          <p:cNvSpPr txBox="1">
            <a:spLocks noChangeArrowheads="1"/>
          </p:cNvSpPr>
          <p:nvPr/>
        </p:nvSpPr>
        <p:spPr bwMode="auto">
          <a:xfrm>
            <a:off x="7500938" y="5929313"/>
            <a:ext cx="1500187" cy="369887"/>
          </a:xfrm>
          <a:prstGeom prst="rect">
            <a:avLst/>
          </a:prstGeom>
          <a:noFill/>
          <a:ln w="9525">
            <a:noFill/>
            <a:miter lim="800000"/>
            <a:headEnd/>
            <a:tailEnd/>
          </a:ln>
        </p:spPr>
        <p:txBody>
          <a:bodyPr>
            <a:spAutoFit/>
          </a:bodyPr>
          <a:lstStyle/>
          <a:p>
            <a:r>
              <a:rPr lang="en-US"/>
              <a:t>N</a:t>
            </a:r>
            <a:r>
              <a:rPr lang="ru-RU" baseline="-25000"/>
              <a:t>3</a:t>
            </a:r>
            <a:r>
              <a:rPr lang="ru-RU"/>
              <a:t> витков</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Прямоугольник 1"/>
          <p:cNvSpPr>
            <a:spLocks noChangeArrowheads="1"/>
          </p:cNvSpPr>
          <p:nvPr/>
        </p:nvSpPr>
        <p:spPr bwMode="auto">
          <a:xfrm>
            <a:off x="857250" y="214313"/>
            <a:ext cx="7643813" cy="4524375"/>
          </a:xfrm>
          <a:prstGeom prst="rect">
            <a:avLst/>
          </a:prstGeom>
          <a:noFill/>
          <a:ln w="9525">
            <a:noFill/>
            <a:miter lim="800000"/>
            <a:headEnd/>
            <a:tailEnd/>
          </a:ln>
        </p:spPr>
        <p:txBody>
          <a:bodyPr>
            <a:spAutoFit/>
          </a:bodyPr>
          <a:lstStyle/>
          <a:p>
            <a:pPr algn="l"/>
            <a:r>
              <a:rPr lang="ru-RU" sz="2400"/>
              <a:t>В основе работы трансформатора лежит явление электромагнитной индукции. Магнитный поток, создаваемый переменным током в первичной обмотке, благодаря наличию сердечника практически без потерь пронизывает витки вторичной обмотки, возбуждая в ней ЭДС индукции. Так как магнитный поток должен изменяться, трансформатор может работать только на переменном токе.</a:t>
            </a:r>
          </a:p>
          <a:p>
            <a:pPr algn="l"/>
            <a:r>
              <a:rPr lang="ru-RU" sz="2400"/>
              <a:t>Напряжение на вторичной обмотке зависит от числа витков в первичной и вторичной обмотках трансформатора:</a:t>
            </a:r>
          </a:p>
        </p:txBody>
      </p:sp>
      <p:sp>
        <p:nvSpPr>
          <p:cNvPr id="3" name="Прямоугольник 2"/>
          <p:cNvSpPr/>
          <p:nvPr/>
        </p:nvSpPr>
        <p:spPr>
          <a:xfrm>
            <a:off x="571472" y="4643446"/>
            <a:ext cx="7958462" cy="707886"/>
          </a:xfrm>
          <a:prstGeom prst="rect">
            <a:avLst/>
          </a:prstGeom>
        </p:spPr>
        <p:txBody>
          <a:bodyPr wrap="none">
            <a:spAutoFit/>
          </a:bodyPr>
          <a:lstStyle/>
          <a:p>
            <a:pPr>
              <a:defRPr/>
            </a:pPr>
            <a:r>
              <a:rPr lang="ru-RU" sz="2000" b="1" spc="50" dirty="0">
                <a:ln w="11430"/>
                <a:gradFill>
                  <a:gsLst>
                    <a:gs pos="25000">
                      <a:schemeClr val="accent2">
                        <a:satMod val="155000"/>
                      </a:schemeClr>
                    </a:gs>
                    <a:gs pos="100000">
                      <a:schemeClr val="accent2">
                        <a:shade val="45000"/>
                        <a:satMod val="165000"/>
                      </a:schemeClr>
                    </a:gs>
                  </a:gsLst>
                  <a:lin ang="5400000"/>
                </a:gradFill>
              </a:rPr>
              <a:t>во сколько раз трансформатор увеличивает напряжение, </a:t>
            </a:r>
          </a:p>
          <a:p>
            <a:pPr>
              <a:defRPr/>
            </a:pPr>
            <a:r>
              <a:rPr lang="ru-RU" sz="2000" b="1" spc="50" dirty="0">
                <a:ln w="11430"/>
                <a:gradFill>
                  <a:gsLst>
                    <a:gs pos="25000">
                      <a:schemeClr val="accent2">
                        <a:satMod val="155000"/>
                      </a:schemeClr>
                    </a:gs>
                    <a:gs pos="100000">
                      <a:schemeClr val="accent2">
                        <a:shade val="45000"/>
                        <a:satMod val="165000"/>
                      </a:schemeClr>
                    </a:gs>
                  </a:gsLst>
                  <a:lin ang="5400000"/>
                </a:gradFill>
              </a:rPr>
              <a:t>во столько же раз и уменьшает силу тока</a:t>
            </a:r>
            <a:endParaRPr lang="en-US" sz="2000" b="1" spc="50" dirty="0">
              <a:ln w="11430"/>
              <a:gradFill>
                <a:gsLst>
                  <a:gs pos="25000">
                    <a:schemeClr val="accent2">
                      <a:satMod val="155000"/>
                    </a:schemeClr>
                  </a:gs>
                  <a:gs pos="100000">
                    <a:schemeClr val="accent2">
                      <a:shade val="45000"/>
                      <a:satMod val="165000"/>
                    </a:schemeClr>
                  </a:gs>
                </a:gsLst>
                <a:lin ang="5400000"/>
              </a:gradFill>
            </a:endParaRPr>
          </a:p>
        </p:txBody>
      </p:sp>
      <p:graphicFrame>
        <p:nvGraphicFramePr>
          <p:cNvPr id="58370" name="Object 2"/>
          <p:cNvGraphicFramePr>
            <a:graphicFrameLocks noChangeAspect="1"/>
          </p:cNvGraphicFramePr>
          <p:nvPr/>
        </p:nvGraphicFramePr>
        <p:xfrm>
          <a:off x="1349375" y="5357813"/>
          <a:ext cx="3630613" cy="1073150"/>
        </p:xfrm>
        <a:graphic>
          <a:graphicData uri="http://schemas.openxmlformats.org/presentationml/2006/ole">
            <p:oleObj spid="_x0000_s58370" name="Формула" r:id="rId4" imgW="1460160" imgH="431640" progId="Equation.3">
              <p:embed/>
            </p:oleObj>
          </a:graphicData>
        </a:graphic>
      </p:graphicFrame>
      <p:sp>
        <p:nvSpPr>
          <p:cNvPr id="5" name="Прямоугольник 4"/>
          <p:cNvSpPr/>
          <p:nvPr/>
        </p:nvSpPr>
        <p:spPr>
          <a:xfrm>
            <a:off x="5143504" y="5572140"/>
            <a:ext cx="3571900" cy="892552"/>
          </a:xfrm>
          <a:prstGeom prst="rect">
            <a:avLst/>
          </a:prstGeom>
        </p:spPr>
        <p:txBody>
          <a:bodyPr>
            <a:spAutoFit/>
          </a:bodyPr>
          <a:lstStyle/>
          <a:p>
            <a:pPr>
              <a:defRPr/>
            </a:pPr>
            <a:r>
              <a:rPr lang="en-US" sz="2800" b="1" i="1" spc="50" dirty="0">
                <a:ln w="11430"/>
                <a:latin typeface="Times New Roman" pitchFamily="18" charset="0"/>
                <a:cs typeface="Times New Roman" pitchFamily="18" charset="0"/>
              </a:rPr>
              <a:t>k</a:t>
            </a:r>
            <a:r>
              <a:rPr lang="ru-RU" sz="2400" b="1" spc="50" dirty="0">
                <a:ln w="11430"/>
                <a:gradFill>
                  <a:gsLst>
                    <a:gs pos="25000">
                      <a:schemeClr val="accent2">
                        <a:satMod val="155000"/>
                      </a:schemeClr>
                    </a:gs>
                    <a:gs pos="100000">
                      <a:schemeClr val="accent2">
                        <a:shade val="45000"/>
                        <a:satMod val="165000"/>
                      </a:schemeClr>
                    </a:gs>
                  </a:gsLst>
                  <a:lin ang="5400000"/>
                </a:gradFill>
              </a:rPr>
              <a:t>– коэффициент трансформации</a:t>
            </a:r>
            <a:endParaRPr lang="en-US" sz="2400" b="1"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1"/>
          <p:cNvSpPr>
            <a:spLocks noChangeArrowheads="1"/>
          </p:cNvSpPr>
          <p:nvPr/>
        </p:nvSpPr>
        <p:spPr bwMode="auto">
          <a:xfrm>
            <a:off x="642938" y="357188"/>
            <a:ext cx="8215312" cy="954087"/>
          </a:xfrm>
          <a:prstGeom prst="rect">
            <a:avLst/>
          </a:prstGeom>
          <a:noFill/>
          <a:ln w="9525">
            <a:noFill/>
            <a:miter lim="800000"/>
            <a:headEnd/>
            <a:tailEnd/>
          </a:ln>
        </p:spPr>
        <p:txBody>
          <a:bodyPr>
            <a:spAutoFit/>
          </a:bodyPr>
          <a:lstStyle/>
          <a:p>
            <a:r>
              <a:rPr lang="ru-RU" sz="2800"/>
              <a:t>При k&gt;1 трансформатор будет понижающим, при k&lt;1 - повышающим.</a:t>
            </a:r>
          </a:p>
        </p:txBody>
      </p:sp>
      <p:sp>
        <p:nvSpPr>
          <p:cNvPr id="3" name="Прямоугольник 2"/>
          <p:cNvSpPr/>
          <p:nvPr/>
        </p:nvSpPr>
        <p:spPr>
          <a:xfrm>
            <a:off x="785813" y="2428875"/>
            <a:ext cx="8143875" cy="4154488"/>
          </a:xfrm>
          <a:prstGeom prst="rect">
            <a:avLst/>
          </a:prstGeom>
        </p:spPr>
        <p:txBody>
          <a:bodyPr>
            <a:spAutoFit/>
          </a:bodyPr>
          <a:lstStyle/>
          <a:p>
            <a:pPr algn="l">
              <a:defRPr/>
            </a:pPr>
            <a:r>
              <a:rPr lang="ru-RU" sz="2400" b="1" dirty="0">
                <a:solidFill>
                  <a:srgbClr val="FF0000"/>
                </a:solidFill>
                <a:effectLst>
                  <a:outerShdw blurRad="38100" dist="38100" dir="2700000" algn="tl">
                    <a:srgbClr val="000000">
                      <a:alpha val="43137"/>
                    </a:srgbClr>
                  </a:outerShdw>
                </a:effectLst>
              </a:rPr>
              <a:t>Режим холостого хода </a:t>
            </a:r>
            <a:r>
              <a:rPr lang="ru-RU" sz="2400" dirty="0"/>
              <a:t>трансформатора называется режим с разомкнутой вторичной обмоткой. </a:t>
            </a:r>
            <a:r>
              <a:rPr lang="ru-RU" sz="2400" dirty="0">
                <a:solidFill>
                  <a:srgbClr val="FF0000"/>
                </a:solidFill>
                <a:effectLst>
                  <a:outerShdw blurRad="38100" dist="38100" dir="2700000" algn="tl">
                    <a:srgbClr val="000000">
                      <a:alpha val="43137"/>
                    </a:srgbClr>
                  </a:outerShdw>
                </a:effectLst>
              </a:rPr>
              <a:t>Рабочим режимом (ходом)</a:t>
            </a:r>
            <a:r>
              <a:rPr lang="ru-RU" sz="2400" dirty="0"/>
              <a:t> трансформатора называется режим, при котором в цепь его вторичной обмотки включена нагрузка с отличным от нуля сопротивлением. </a:t>
            </a:r>
            <a:r>
              <a:rPr lang="ru-RU" sz="2400" dirty="0">
                <a:solidFill>
                  <a:srgbClr val="FF0000"/>
                </a:solidFill>
                <a:effectLst>
                  <a:outerShdw blurRad="38100" dist="38100" dir="2700000" algn="tl">
                    <a:srgbClr val="000000">
                      <a:alpha val="43137"/>
                    </a:srgbClr>
                  </a:outerShdw>
                </a:effectLst>
              </a:rPr>
              <a:t>Режимом короткого замыкания </a:t>
            </a:r>
            <a:r>
              <a:rPr lang="ru-RU" sz="2400" dirty="0"/>
              <a:t>называется режим, при котором вторичная обмотка трансформатора замкнута без нагрузки. Данный режим опасен для трансформатора, поскольку в этом случае ток во вторичной обмотке максимален и происходит электрическая и тепловая перегрузка системы.</a:t>
            </a:r>
          </a:p>
        </p:txBody>
      </p:sp>
      <p:sp>
        <p:nvSpPr>
          <p:cNvPr id="4" name="TextBox 3"/>
          <p:cNvSpPr txBox="1"/>
          <p:nvPr/>
        </p:nvSpPr>
        <p:spPr>
          <a:xfrm>
            <a:off x="1071538" y="1428736"/>
            <a:ext cx="7358114"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Режимы работы трансформатора</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Прямоугольник 1"/>
          <p:cNvSpPr>
            <a:spLocks noChangeArrowheads="1"/>
          </p:cNvSpPr>
          <p:nvPr/>
        </p:nvSpPr>
        <p:spPr bwMode="auto">
          <a:xfrm>
            <a:off x="0" y="928688"/>
            <a:ext cx="8929688" cy="6002337"/>
          </a:xfrm>
          <a:prstGeom prst="rect">
            <a:avLst/>
          </a:prstGeom>
          <a:noFill/>
          <a:ln w="9525">
            <a:noFill/>
            <a:miter lim="800000"/>
            <a:headEnd/>
            <a:tailEnd/>
          </a:ln>
        </p:spPr>
        <p:txBody>
          <a:bodyPr>
            <a:spAutoFit/>
          </a:bodyPr>
          <a:lstStyle/>
          <a:p>
            <a:r>
              <a:rPr lang="ru-RU" sz="2400"/>
              <a:t>Трансформаторы широко используются для передачи электроэнергии на большие расстояния. Электрическая энергия, которая вырабатывается генераторами на электростанциях, передается к потребителям на большие расстояния. Линии, по которым электрическая энергия передается от электростанций к потребителям, называют </a:t>
            </a:r>
            <a:r>
              <a:rPr lang="ru-RU" sz="2400" b="1"/>
              <a:t>линии электропередачи</a:t>
            </a:r>
            <a:r>
              <a:rPr lang="ru-RU" sz="2400"/>
              <a:t> (ЛЭП).</a:t>
            </a:r>
          </a:p>
          <a:p>
            <a:r>
              <a:rPr lang="ru-RU" sz="2400"/>
              <a:t>При передачи электроэнергии неизбежны ее потери, связанные с нагреванием проводов. Чтобы уменьшить потери энергии, необходимо уменьшить силу тока в линии передачи. При данной мощности уменьшение силы тока возможно лишь при увеличения напряжения (</a:t>
            </a:r>
            <a:r>
              <a:rPr lang="ru-RU" sz="2400" i="1"/>
              <a:t>P=UI</a:t>
            </a:r>
            <a:r>
              <a:rPr lang="ru-RU" sz="2400"/>
              <a:t>). Для этого между генератором и линией электропередачи включают повышающий трансформатор. А затем, между ЛЭП и потребителем электроэнергии - понижающий трансформатор.</a:t>
            </a:r>
          </a:p>
        </p:txBody>
      </p:sp>
      <p:sp>
        <p:nvSpPr>
          <p:cNvPr id="3" name="Прямоугольник 2"/>
          <p:cNvSpPr/>
          <p:nvPr/>
        </p:nvSpPr>
        <p:spPr>
          <a:xfrm>
            <a:off x="214282" y="-142900"/>
            <a:ext cx="8929718" cy="120032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Передача и использование электрической энергии</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071688" y="214313"/>
            <a:ext cx="85725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0355" name="TextBox 2"/>
          <p:cNvSpPr txBox="1">
            <a:spLocks noChangeArrowheads="1"/>
          </p:cNvSpPr>
          <p:nvPr/>
        </p:nvSpPr>
        <p:spPr bwMode="auto">
          <a:xfrm>
            <a:off x="428625" y="214313"/>
            <a:ext cx="1357313" cy="369887"/>
          </a:xfrm>
          <a:prstGeom prst="rect">
            <a:avLst/>
          </a:prstGeom>
          <a:noFill/>
          <a:ln w="9525">
            <a:noFill/>
            <a:miter lim="800000"/>
            <a:headEnd/>
            <a:tailEnd/>
          </a:ln>
        </p:spPr>
        <p:txBody>
          <a:bodyPr>
            <a:spAutoFit/>
          </a:bodyPr>
          <a:lstStyle/>
          <a:p>
            <a:r>
              <a:rPr lang="ru-RU"/>
              <a:t>генератор</a:t>
            </a:r>
          </a:p>
        </p:txBody>
      </p:sp>
      <p:sp>
        <p:nvSpPr>
          <p:cNvPr id="4" name="Прямоугольник 3"/>
          <p:cNvSpPr/>
          <p:nvPr/>
        </p:nvSpPr>
        <p:spPr>
          <a:xfrm rot="5400000">
            <a:off x="2071670" y="928670"/>
            <a:ext cx="85725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dirty="0"/>
              <a:t>повышающий трансформатор</a:t>
            </a:r>
          </a:p>
        </p:txBody>
      </p:sp>
      <p:sp>
        <p:nvSpPr>
          <p:cNvPr id="9" name="Прямоугольник 8"/>
          <p:cNvSpPr/>
          <p:nvPr/>
        </p:nvSpPr>
        <p:spPr>
          <a:xfrm rot="5400000">
            <a:off x="2071670" y="2285992"/>
            <a:ext cx="85725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dirty="0"/>
              <a:t>понижающий трансформатор</a:t>
            </a:r>
          </a:p>
        </p:txBody>
      </p:sp>
      <p:cxnSp>
        <p:nvCxnSpPr>
          <p:cNvPr id="12" name="Прямая соединительная линия 11"/>
          <p:cNvCxnSpPr/>
          <p:nvPr/>
        </p:nvCxnSpPr>
        <p:spPr>
          <a:xfrm rot="5400000" flipH="1" flipV="1">
            <a:off x="2393156" y="1107282"/>
            <a:ext cx="642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flipH="1" flipV="1">
            <a:off x="2071688" y="1071563"/>
            <a:ext cx="5715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0360" name="TextBox 13"/>
          <p:cNvSpPr txBox="1">
            <a:spLocks noChangeArrowheads="1"/>
          </p:cNvSpPr>
          <p:nvPr/>
        </p:nvSpPr>
        <p:spPr bwMode="auto">
          <a:xfrm>
            <a:off x="3000375" y="857250"/>
            <a:ext cx="1928813" cy="369888"/>
          </a:xfrm>
          <a:prstGeom prst="rect">
            <a:avLst/>
          </a:prstGeom>
          <a:noFill/>
          <a:ln w="9525">
            <a:noFill/>
            <a:miter lim="800000"/>
            <a:headEnd/>
            <a:tailEnd/>
          </a:ln>
        </p:spPr>
        <p:txBody>
          <a:bodyPr>
            <a:spAutoFit/>
          </a:bodyPr>
          <a:lstStyle/>
          <a:p>
            <a:r>
              <a:rPr lang="ru-RU"/>
              <a:t>линия передачи</a:t>
            </a:r>
          </a:p>
        </p:txBody>
      </p:sp>
      <p:cxnSp>
        <p:nvCxnSpPr>
          <p:cNvPr id="19" name="Прямая соединительная линия 18"/>
          <p:cNvCxnSpPr/>
          <p:nvPr/>
        </p:nvCxnSpPr>
        <p:spPr>
          <a:xfrm rot="5400000" flipH="1" flipV="1">
            <a:off x="2393156" y="2464594"/>
            <a:ext cx="6429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flipH="1" flipV="1">
            <a:off x="2071688" y="2428875"/>
            <a:ext cx="571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5400000" flipH="1" flipV="1">
            <a:off x="2393156" y="3821907"/>
            <a:ext cx="642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flipH="1" flipV="1">
            <a:off x="2071688" y="3786188"/>
            <a:ext cx="571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flipH="1" flipV="1">
            <a:off x="2393156" y="5250657"/>
            <a:ext cx="642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flipH="1" flipV="1">
            <a:off x="2071688" y="5214938"/>
            <a:ext cx="5715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rot="5400000">
            <a:off x="2071670" y="3643314"/>
            <a:ext cx="85725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dirty="0"/>
              <a:t>понижающий трансформатор</a:t>
            </a:r>
          </a:p>
        </p:txBody>
      </p:sp>
      <p:sp>
        <p:nvSpPr>
          <p:cNvPr id="26" name="Прямоугольник 25"/>
          <p:cNvSpPr/>
          <p:nvPr/>
        </p:nvSpPr>
        <p:spPr>
          <a:xfrm rot="5400000">
            <a:off x="2143108" y="5000636"/>
            <a:ext cx="857256"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dirty="0"/>
              <a:t>понижающий трансформатор</a:t>
            </a:r>
          </a:p>
        </p:txBody>
      </p:sp>
      <p:sp>
        <p:nvSpPr>
          <p:cNvPr id="100369" name="TextBox 26"/>
          <p:cNvSpPr txBox="1">
            <a:spLocks noChangeArrowheads="1"/>
          </p:cNvSpPr>
          <p:nvPr/>
        </p:nvSpPr>
        <p:spPr bwMode="auto">
          <a:xfrm>
            <a:off x="3071813" y="2286000"/>
            <a:ext cx="1928812" cy="369888"/>
          </a:xfrm>
          <a:prstGeom prst="rect">
            <a:avLst/>
          </a:prstGeom>
          <a:noFill/>
          <a:ln w="9525">
            <a:noFill/>
            <a:miter lim="800000"/>
            <a:headEnd/>
            <a:tailEnd/>
          </a:ln>
        </p:spPr>
        <p:txBody>
          <a:bodyPr>
            <a:spAutoFit/>
          </a:bodyPr>
          <a:lstStyle/>
          <a:p>
            <a:r>
              <a:rPr lang="ru-RU"/>
              <a:t>линия передачи</a:t>
            </a:r>
          </a:p>
        </p:txBody>
      </p:sp>
      <p:sp>
        <p:nvSpPr>
          <p:cNvPr id="100370" name="TextBox 27"/>
          <p:cNvSpPr txBox="1">
            <a:spLocks noChangeArrowheads="1"/>
          </p:cNvSpPr>
          <p:nvPr/>
        </p:nvSpPr>
        <p:spPr bwMode="auto">
          <a:xfrm>
            <a:off x="3000375" y="3643313"/>
            <a:ext cx="1928813" cy="369887"/>
          </a:xfrm>
          <a:prstGeom prst="rect">
            <a:avLst/>
          </a:prstGeom>
          <a:noFill/>
          <a:ln w="9525">
            <a:noFill/>
            <a:miter lim="800000"/>
            <a:headEnd/>
            <a:tailEnd/>
          </a:ln>
        </p:spPr>
        <p:txBody>
          <a:bodyPr>
            <a:spAutoFit/>
          </a:bodyPr>
          <a:lstStyle/>
          <a:p>
            <a:r>
              <a:rPr lang="ru-RU"/>
              <a:t>линия передачи</a:t>
            </a:r>
          </a:p>
        </p:txBody>
      </p:sp>
      <p:sp>
        <p:nvSpPr>
          <p:cNvPr id="100371" name="TextBox 28"/>
          <p:cNvSpPr txBox="1">
            <a:spLocks noChangeArrowheads="1"/>
          </p:cNvSpPr>
          <p:nvPr/>
        </p:nvSpPr>
        <p:spPr bwMode="auto">
          <a:xfrm>
            <a:off x="3071813" y="5000625"/>
            <a:ext cx="1928812" cy="369888"/>
          </a:xfrm>
          <a:prstGeom prst="rect">
            <a:avLst/>
          </a:prstGeom>
          <a:noFill/>
          <a:ln w="9525">
            <a:noFill/>
            <a:miter lim="800000"/>
            <a:headEnd/>
            <a:tailEnd/>
          </a:ln>
        </p:spPr>
        <p:txBody>
          <a:bodyPr>
            <a:spAutoFit/>
          </a:bodyPr>
          <a:lstStyle/>
          <a:p>
            <a:r>
              <a:rPr lang="ru-RU"/>
              <a:t>линия передачи</a:t>
            </a:r>
          </a:p>
        </p:txBody>
      </p:sp>
      <p:sp>
        <p:nvSpPr>
          <p:cNvPr id="100372" name="TextBox 29"/>
          <p:cNvSpPr txBox="1">
            <a:spLocks noChangeArrowheads="1"/>
          </p:cNvSpPr>
          <p:nvPr/>
        </p:nvSpPr>
        <p:spPr bwMode="auto">
          <a:xfrm>
            <a:off x="1428750" y="928688"/>
            <a:ext cx="1071563" cy="369887"/>
          </a:xfrm>
          <a:prstGeom prst="rect">
            <a:avLst/>
          </a:prstGeom>
          <a:noFill/>
          <a:ln w="9525">
            <a:noFill/>
            <a:miter lim="800000"/>
            <a:headEnd/>
            <a:tailEnd/>
          </a:ln>
        </p:spPr>
        <p:txBody>
          <a:bodyPr>
            <a:spAutoFit/>
          </a:bodyPr>
          <a:lstStyle/>
          <a:p>
            <a:r>
              <a:rPr lang="ru-RU"/>
              <a:t>11 кВ</a:t>
            </a:r>
          </a:p>
        </p:txBody>
      </p:sp>
      <p:sp>
        <p:nvSpPr>
          <p:cNvPr id="100373" name="TextBox 30"/>
          <p:cNvSpPr txBox="1">
            <a:spLocks noChangeArrowheads="1"/>
          </p:cNvSpPr>
          <p:nvPr/>
        </p:nvSpPr>
        <p:spPr bwMode="auto">
          <a:xfrm>
            <a:off x="1357313" y="2286000"/>
            <a:ext cx="1071562" cy="369888"/>
          </a:xfrm>
          <a:prstGeom prst="rect">
            <a:avLst/>
          </a:prstGeom>
          <a:noFill/>
          <a:ln w="9525">
            <a:noFill/>
            <a:miter lim="800000"/>
            <a:headEnd/>
            <a:tailEnd/>
          </a:ln>
        </p:spPr>
        <p:txBody>
          <a:bodyPr>
            <a:spAutoFit/>
          </a:bodyPr>
          <a:lstStyle/>
          <a:p>
            <a:r>
              <a:rPr lang="ru-RU"/>
              <a:t>110 кВ</a:t>
            </a:r>
          </a:p>
        </p:txBody>
      </p:sp>
      <p:sp>
        <p:nvSpPr>
          <p:cNvPr id="100374" name="TextBox 31"/>
          <p:cNvSpPr txBox="1">
            <a:spLocks noChangeArrowheads="1"/>
          </p:cNvSpPr>
          <p:nvPr/>
        </p:nvSpPr>
        <p:spPr bwMode="auto">
          <a:xfrm>
            <a:off x="1428750" y="3643313"/>
            <a:ext cx="1071563" cy="369887"/>
          </a:xfrm>
          <a:prstGeom prst="rect">
            <a:avLst/>
          </a:prstGeom>
          <a:noFill/>
          <a:ln w="9525">
            <a:noFill/>
            <a:miter lim="800000"/>
            <a:headEnd/>
            <a:tailEnd/>
          </a:ln>
        </p:spPr>
        <p:txBody>
          <a:bodyPr>
            <a:spAutoFit/>
          </a:bodyPr>
          <a:lstStyle/>
          <a:p>
            <a:r>
              <a:rPr lang="ru-RU"/>
              <a:t>35 кВ</a:t>
            </a:r>
          </a:p>
        </p:txBody>
      </p:sp>
      <p:sp>
        <p:nvSpPr>
          <p:cNvPr id="100375" name="TextBox 32"/>
          <p:cNvSpPr txBox="1">
            <a:spLocks noChangeArrowheads="1"/>
          </p:cNvSpPr>
          <p:nvPr/>
        </p:nvSpPr>
        <p:spPr bwMode="auto">
          <a:xfrm>
            <a:off x="1357313" y="5000625"/>
            <a:ext cx="1071562" cy="369888"/>
          </a:xfrm>
          <a:prstGeom prst="rect">
            <a:avLst/>
          </a:prstGeom>
          <a:noFill/>
          <a:ln w="9525">
            <a:noFill/>
            <a:miter lim="800000"/>
            <a:headEnd/>
            <a:tailEnd/>
          </a:ln>
        </p:spPr>
        <p:txBody>
          <a:bodyPr>
            <a:spAutoFit/>
          </a:bodyPr>
          <a:lstStyle/>
          <a:p>
            <a:r>
              <a:rPr lang="ru-RU"/>
              <a:t>6 кВ</a:t>
            </a:r>
          </a:p>
        </p:txBody>
      </p:sp>
      <p:sp>
        <p:nvSpPr>
          <p:cNvPr id="100376" name="TextBox 33"/>
          <p:cNvSpPr txBox="1">
            <a:spLocks noChangeArrowheads="1"/>
          </p:cNvSpPr>
          <p:nvPr/>
        </p:nvSpPr>
        <p:spPr bwMode="auto">
          <a:xfrm>
            <a:off x="1428750" y="6357938"/>
            <a:ext cx="2428875" cy="369887"/>
          </a:xfrm>
          <a:prstGeom prst="rect">
            <a:avLst/>
          </a:prstGeom>
          <a:noFill/>
          <a:ln w="9525">
            <a:noFill/>
            <a:miter lim="800000"/>
            <a:headEnd/>
            <a:tailEnd/>
          </a:ln>
        </p:spPr>
        <p:txBody>
          <a:bodyPr>
            <a:spAutoFit/>
          </a:bodyPr>
          <a:lstStyle/>
          <a:p>
            <a:r>
              <a:rPr lang="ru-RU"/>
              <a:t>к потребителю</a:t>
            </a:r>
          </a:p>
        </p:txBody>
      </p:sp>
      <p:cxnSp>
        <p:nvCxnSpPr>
          <p:cNvPr id="36" name="Прямая соединительная линия 35"/>
          <p:cNvCxnSpPr/>
          <p:nvPr/>
        </p:nvCxnSpPr>
        <p:spPr>
          <a:xfrm>
            <a:off x="3357563" y="4357688"/>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3357563" y="4572000"/>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928688" y="3000375"/>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928688" y="3214688"/>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928688" y="4357688"/>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928688" y="4572000"/>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1000125" y="5715000"/>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1000125" y="5929313"/>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3357563" y="3000375"/>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3357563" y="3214688"/>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3429000" y="5715000"/>
            <a:ext cx="7143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3429000" y="5929313"/>
            <a:ext cx="714375"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100389" name="TextBox 47"/>
          <p:cNvSpPr txBox="1">
            <a:spLocks noChangeArrowheads="1"/>
          </p:cNvSpPr>
          <p:nvPr/>
        </p:nvSpPr>
        <p:spPr bwMode="auto">
          <a:xfrm>
            <a:off x="714375" y="5500688"/>
            <a:ext cx="1071563" cy="369887"/>
          </a:xfrm>
          <a:prstGeom prst="rect">
            <a:avLst/>
          </a:prstGeom>
          <a:noFill/>
          <a:ln w="9525">
            <a:noFill/>
            <a:miter lim="800000"/>
            <a:headEnd/>
            <a:tailEnd/>
          </a:ln>
        </p:spPr>
        <p:txBody>
          <a:bodyPr>
            <a:spAutoFit/>
          </a:bodyPr>
          <a:lstStyle/>
          <a:p>
            <a:r>
              <a:rPr lang="ru-RU"/>
              <a:t>220 В</a:t>
            </a:r>
          </a:p>
        </p:txBody>
      </p:sp>
      <p:sp>
        <p:nvSpPr>
          <p:cNvPr id="100390" name="TextBox 48"/>
          <p:cNvSpPr txBox="1">
            <a:spLocks noChangeArrowheads="1"/>
          </p:cNvSpPr>
          <p:nvPr/>
        </p:nvSpPr>
        <p:spPr bwMode="auto">
          <a:xfrm>
            <a:off x="3571875" y="5500688"/>
            <a:ext cx="1071563" cy="369887"/>
          </a:xfrm>
          <a:prstGeom prst="rect">
            <a:avLst/>
          </a:prstGeom>
          <a:noFill/>
          <a:ln w="9525">
            <a:noFill/>
            <a:miter lim="800000"/>
            <a:headEnd/>
            <a:tailEnd/>
          </a:ln>
        </p:spPr>
        <p:txBody>
          <a:bodyPr>
            <a:spAutoFit/>
          </a:bodyPr>
          <a:lstStyle/>
          <a:p>
            <a:r>
              <a:rPr lang="ru-RU"/>
              <a:t>220 В</a:t>
            </a:r>
          </a:p>
        </p:txBody>
      </p:sp>
      <p:sp>
        <p:nvSpPr>
          <p:cNvPr id="100391" name="TextBox 49"/>
          <p:cNvSpPr txBox="1">
            <a:spLocks noChangeArrowheads="1"/>
          </p:cNvSpPr>
          <p:nvPr/>
        </p:nvSpPr>
        <p:spPr bwMode="auto">
          <a:xfrm>
            <a:off x="642938" y="4143375"/>
            <a:ext cx="1071562" cy="369888"/>
          </a:xfrm>
          <a:prstGeom prst="rect">
            <a:avLst/>
          </a:prstGeom>
          <a:noFill/>
          <a:ln w="9525">
            <a:noFill/>
            <a:miter lim="800000"/>
            <a:headEnd/>
            <a:tailEnd/>
          </a:ln>
        </p:spPr>
        <p:txBody>
          <a:bodyPr>
            <a:spAutoFit/>
          </a:bodyPr>
          <a:lstStyle/>
          <a:p>
            <a:r>
              <a:rPr lang="ru-RU"/>
              <a:t>6 кВ</a:t>
            </a:r>
          </a:p>
        </p:txBody>
      </p:sp>
      <p:sp>
        <p:nvSpPr>
          <p:cNvPr id="100392" name="TextBox 50"/>
          <p:cNvSpPr txBox="1">
            <a:spLocks noChangeArrowheads="1"/>
          </p:cNvSpPr>
          <p:nvPr/>
        </p:nvSpPr>
        <p:spPr bwMode="auto">
          <a:xfrm>
            <a:off x="3500438" y="4143375"/>
            <a:ext cx="1071562" cy="369888"/>
          </a:xfrm>
          <a:prstGeom prst="rect">
            <a:avLst/>
          </a:prstGeom>
          <a:noFill/>
          <a:ln w="9525">
            <a:noFill/>
            <a:miter lim="800000"/>
            <a:headEnd/>
            <a:tailEnd/>
          </a:ln>
        </p:spPr>
        <p:txBody>
          <a:bodyPr>
            <a:spAutoFit/>
          </a:bodyPr>
          <a:lstStyle/>
          <a:p>
            <a:r>
              <a:rPr lang="ru-RU"/>
              <a:t>6 кВ</a:t>
            </a:r>
          </a:p>
        </p:txBody>
      </p:sp>
      <p:sp>
        <p:nvSpPr>
          <p:cNvPr id="100393" name="TextBox 51"/>
          <p:cNvSpPr txBox="1">
            <a:spLocks noChangeArrowheads="1"/>
          </p:cNvSpPr>
          <p:nvPr/>
        </p:nvSpPr>
        <p:spPr bwMode="auto">
          <a:xfrm>
            <a:off x="428625" y="2928938"/>
            <a:ext cx="1071563" cy="369887"/>
          </a:xfrm>
          <a:prstGeom prst="rect">
            <a:avLst/>
          </a:prstGeom>
          <a:noFill/>
          <a:ln w="9525">
            <a:noFill/>
            <a:miter lim="800000"/>
            <a:headEnd/>
            <a:tailEnd/>
          </a:ln>
        </p:spPr>
        <p:txBody>
          <a:bodyPr>
            <a:spAutoFit/>
          </a:bodyPr>
          <a:lstStyle/>
          <a:p>
            <a:r>
              <a:rPr lang="ru-RU"/>
              <a:t>35 кВ</a:t>
            </a:r>
          </a:p>
        </p:txBody>
      </p:sp>
      <p:sp>
        <p:nvSpPr>
          <p:cNvPr id="100394" name="TextBox 52"/>
          <p:cNvSpPr txBox="1">
            <a:spLocks noChangeArrowheads="1"/>
          </p:cNvSpPr>
          <p:nvPr/>
        </p:nvSpPr>
        <p:spPr bwMode="auto">
          <a:xfrm>
            <a:off x="3643313" y="3000375"/>
            <a:ext cx="1071562" cy="369888"/>
          </a:xfrm>
          <a:prstGeom prst="rect">
            <a:avLst/>
          </a:prstGeom>
          <a:noFill/>
          <a:ln w="9525">
            <a:noFill/>
            <a:miter lim="800000"/>
            <a:headEnd/>
            <a:tailEnd/>
          </a:ln>
        </p:spPr>
        <p:txBody>
          <a:bodyPr>
            <a:spAutoFit/>
          </a:bodyPr>
          <a:lstStyle/>
          <a:p>
            <a:r>
              <a:rPr lang="ru-RU"/>
              <a:t>35 кВ</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fizmat.by/pic/PHYS/page493/im4.png"/>
          <p:cNvPicPr>
            <a:picLocks noChangeAspect="1" noChangeArrowheads="1"/>
          </p:cNvPicPr>
          <p:nvPr/>
        </p:nvPicPr>
        <p:blipFill>
          <a:blip r:embed="rId2"/>
          <a:srcRect/>
          <a:stretch>
            <a:fillRect/>
          </a:stretch>
        </p:blipFill>
        <p:spPr bwMode="auto">
          <a:xfrm>
            <a:off x="500063" y="1214438"/>
            <a:ext cx="8124825" cy="2286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1071563" y="3786188"/>
          <a:ext cx="2000250" cy="2225675"/>
        </p:xfrm>
        <a:graphic>
          <a:graphicData uri="http://schemas.openxmlformats.org/drawingml/2006/table">
            <a:tbl>
              <a:tblPr firstRow="1" bandRow="1">
                <a:tableStyleId>{5C22544A-7EE6-4342-B048-85BDC9FD1C3A}</a:tableStyleId>
              </a:tblPr>
              <a:tblGrid>
                <a:gridCol w="785818"/>
                <a:gridCol w="1214446"/>
              </a:tblGrid>
              <a:tr h="370840">
                <a:tc>
                  <a:txBody>
                    <a:bodyPr/>
                    <a:lstStyle/>
                    <a:p>
                      <a:endParaRPr lang="ru-RU" dirty="0"/>
                    </a:p>
                  </a:txBody>
                  <a:tcPr/>
                </a:tc>
                <a:tc>
                  <a:txBody>
                    <a:bodyPr/>
                    <a:lstStyle/>
                    <a:p>
                      <a:endParaRPr lang="ru-RU"/>
                    </a:p>
                  </a:txBody>
                  <a:tcPr/>
                </a:tc>
              </a:tr>
              <a:tr h="370840">
                <a:tc>
                  <a:txBody>
                    <a:bodyPr/>
                    <a:lstStyle/>
                    <a:p>
                      <a:r>
                        <a:rPr lang="ru-RU" dirty="0" smtClean="0"/>
                        <a:t>ТЭЦ</a:t>
                      </a:r>
                      <a:endParaRPr lang="ru-RU" dirty="0"/>
                    </a:p>
                  </a:txBody>
                  <a:tcPr/>
                </a:tc>
                <a:tc>
                  <a:txBody>
                    <a:bodyPr/>
                    <a:lstStyle/>
                    <a:p>
                      <a:r>
                        <a:rPr lang="ru-RU" dirty="0" smtClean="0"/>
                        <a:t>40%</a:t>
                      </a:r>
                      <a:endParaRPr lang="ru-RU" dirty="0"/>
                    </a:p>
                  </a:txBody>
                  <a:tcPr/>
                </a:tc>
              </a:tr>
              <a:tr h="370840">
                <a:tc>
                  <a:txBody>
                    <a:bodyPr/>
                    <a:lstStyle/>
                    <a:p>
                      <a:r>
                        <a:rPr lang="ru-RU" dirty="0" smtClean="0"/>
                        <a:t>ГЭС</a:t>
                      </a:r>
                      <a:endParaRPr lang="ru-RU" dirty="0"/>
                    </a:p>
                  </a:txBody>
                  <a:tcPr/>
                </a:tc>
                <a:tc>
                  <a:txBody>
                    <a:bodyPr/>
                    <a:lstStyle/>
                    <a:p>
                      <a:r>
                        <a:rPr lang="ru-RU" dirty="0" smtClean="0"/>
                        <a:t>20%</a:t>
                      </a:r>
                      <a:endParaRPr lang="ru-RU" dirty="0"/>
                    </a:p>
                  </a:txBody>
                  <a:tcPr/>
                </a:tc>
              </a:tr>
              <a:tr h="370840">
                <a:tc>
                  <a:txBody>
                    <a:bodyPr/>
                    <a:lstStyle/>
                    <a:p>
                      <a:r>
                        <a:rPr lang="ru-RU" dirty="0" smtClean="0"/>
                        <a:t>АЭС</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10%</a:t>
                      </a:r>
                      <a:endParaRPr lang="ru-RU" dirty="0"/>
                    </a:p>
                  </a:txBody>
                  <a:tcPr/>
                </a:tc>
              </a:tr>
              <a:tr h="370840">
                <a:tc>
                  <a:txBody>
                    <a:bodyPr/>
                    <a:lstStyle/>
                    <a:p>
                      <a:endParaRPr lang="ru-RU" dirty="0"/>
                    </a:p>
                  </a:txBody>
                  <a:tcPr/>
                </a:tc>
                <a:tc>
                  <a:txBody>
                    <a:bodyPr/>
                    <a:lstStyle/>
                    <a:p>
                      <a:endParaRPr lang="ru-RU"/>
                    </a:p>
                  </a:txBody>
                  <a:tcPr/>
                </a:tc>
              </a:tr>
              <a:tr h="370840">
                <a:tc>
                  <a:txBody>
                    <a:bodyPr/>
                    <a:lstStyle/>
                    <a:p>
                      <a:endParaRPr lang="ru-RU"/>
                    </a:p>
                  </a:txBody>
                  <a:tcPr/>
                </a:tc>
                <a:tc>
                  <a:txBody>
                    <a:bodyPr/>
                    <a:lstStyle/>
                    <a:p>
                      <a:endParaRPr lang="ru-RU" dirty="0"/>
                    </a:p>
                  </a:txBody>
                  <a:tcPr/>
                </a:tc>
              </a:tr>
            </a:tbl>
          </a:graphicData>
        </a:graphic>
      </p:graphicFrame>
      <p:graphicFrame>
        <p:nvGraphicFramePr>
          <p:cNvPr id="4" name="Таблица 3"/>
          <p:cNvGraphicFramePr>
            <a:graphicFrameLocks noGrp="1"/>
          </p:cNvGraphicFramePr>
          <p:nvPr/>
        </p:nvGraphicFramePr>
        <p:xfrm>
          <a:off x="3929063" y="3714750"/>
          <a:ext cx="4286250" cy="2225675"/>
        </p:xfrm>
        <a:graphic>
          <a:graphicData uri="http://schemas.openxmlformats.org/drawingml/2006/table">
            <a:tbl>
              <a:tblPr firstRow="1" bandRow="1">
                <a:tableStyleId>{5C22544A-7EE6-4342-B048-85BDC9FD1C3A}</a:tableStyleId>
              </a:tblPr>
              <a:tblGrid>
                <a:gridCol w="3286148"/>
                <a:gridCol w="1000132"/>
              </a:tblGrid>
              <a:tr h="370840">
                <a:tc>
                  <a:txBody>
                    <a:bodyPr/>
                    <a:lstStyle/>
                    <a:p>
                      <a:endParaRPr lang="ru-RU" dirty="0"/>
                    </a:p>
                  </a:txBody>
                  <a:tcPr/>
                </a:tc>
                <a:tc>
                  <a:txBody>
                    <a:bodyPr/>
                    <a:lstStyle/>
                    <a:p>
                      <a:endParaRPr lang="ru-RU"/>
                    </a:p>
                  </a:txBody>
                  <a:tcPr/>
                </a:tc>
              </a:tr>
              <a:tr h="370840">
                <a:tc>
                  <a:txBody>
                    <a:bodyPr/>
                    <a:lstStyle/>
                    <a:p>
                      <a:r>
                        <a:rPr lang="ru-RU" dirty="0" smtClean="0"/>
                        <a:t>ПРОМЫШЛЕННОСТЬ</a:t>
                      </a:r>
                      <a:endParaRPr lang="ru-RU" dirty="0"/>
                    </a:p>
                  </a:txBody>
                  <a:tcPr/>
                </a:tc>
                <a:tc>
                  <a:txBody>
                    <a:bodyPr/>
                    <a:lstStyle/>
                    <a:p>
                      <a:r>
                        <a:rPr lang="ru-RU" dirty="0" smtClean="0"/>
                        <a:t>70%</a:t>
                      </a:r>
                      <a:endParaRPr lang="ru-RU" dirty="0"/>
                    </a:p>
                  </a:txBody>
                  <a:tcPr/>
                </a:tc>
              </a:tr>
              <a:tr h="370840">
                <a:tc>
                  <a:txBody>
                    <a:bodyPr/>
                    <a:lstStyle/>
                    <a:p>
                      <a:r>
                        <a:rPr lang="ru-RU" dirty="0" smtClean="0"/>
                        <a:t>Транспорт (электрическая тяга)</a:t>
                      </a:r>
                      <a:endParaRPr lang="ru-RU" dirty="0"/>
                    </a:p>
                  </a:txBody>
                  <a:tcPr/>
                </a:tc>
                <a:tc>
                  <a:txBody>
                    <a:bodyPr/>
                    <a:lstStyle/>
                    <a:p>
                      <a:endParaRPr lang="ru-RU" dirty="0"/>
                    </a:p>
                  </a:txBody>
                  <a:tcPr/>
                </a:tc>
              </a:tr>
              <a:tr h="370840">
                <a:tc>
                  <a:txBody>
                    <a:bodyPr/>
                    <a:lstStyle/>
                    <a:p>
                      <a:r>
                        <a:rPr lang="ru-RU" dirty="0" smtClean="0"/>
                        <a:t>Население</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tr>
              <a:tr h="370840">
                <a:tc>
                  <a:txBody>
                    <a:bodyPr/>
                    <a:lstStyle/>
                    <a:p>
                      <a:endParaRPr lang="ru-RU" dirty="0"/>
                    </a:p>
                  </a:txBody>
                  <a:tcPr/>
                </a:tc>
                <a:tc>
                  <a:txBody>
                    <a:bodyPr/>
                    <a:lstStyle/>
                    <a:p>
                      <a:endParaRPr lang="ru-RU"/>
                    </a:p>
                  </a:txBody>
                  <a:tcPr/>
                </a:tc>
              </a:tr>
              <a:tr h="370840">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Прямоугольник 1"/>
          <p:cNvSpPr>
            <a:spLocks noChangeArrowheads="1"/>
          </p:cNvSpPr>
          <p:nvPr/>
        </p:nvSpPr>
        <p:spPr bwMode="auto">
          <a:xfrm>
            <a:off x="214313" y="1428750"/>
            <a:ext cx="8786812" cy="3970338"/>
          </a:xfrm>
          <a:prstGeom prst="rect">
            <a:avLst/>
          </a:prstGeom>
          <a:noFill/>
          <a:ln w="9525">
            <a:noFill/>
            <a:miter lim="800000"/>
            <a:headEnd/>
            <a:tailEnd/>
          </a:ln>
        </p:spPr>
        <p:txBody>
          <a:bodyPr>
            <a:spAutoFit/>
          </a:bodyPr>
          <a:lstStyle/>
          <a:p>
            <a:r>
              <a:rPr lang="ru-RU" b="1"/>
              <a:t>Почему гудит трансформатор?</a:t>
            </a:r>
            <a:r>
              <a:rPr lang="ru-RU"/>
              <a:t> </a:t>
            </a:r>
          </a:p>
          <a:p>
            <a:r>
              <a:rPr lang="ru-RU"/>
              <a:t>Вопрос задали ученики, а чтобы ответить на него, пришлось изрядно попотеть. Оказалось, гудение гудению разница! Если трансформатор гудит громко, скорее всего, повреждена изоляция витков катушки. Между соседними витками, лишёнными изоляции могут проскакивать искры, сопровождаемые звуковыми щелчками, аналогично тому, как во влажную погоду начинают сильно гудеть провода линий высокого напряжения. </a:t>
            </a:r>
          </a:p>
          <a:p>
            <a:r>
              <a:rPr lang="ru-RU"/>
              <a:t>Возможны и другие причины. К примеру, пластины недостаточно сильно скреплены. Они могут, притягиваясь магнитным полем, банально ударяться друг о друга. Возможно, виновата сама обмотка: если витки неплотно уложены, особенно при больших токах, медные провода тоже могут вибрировать. </a:t>
            </a:r>
          </a:p>
          <a:p>
            <a:r>
              <a:rPr lang="ru-RU"/>
              <a:t>Однако, в современных трансформаторах ослабленная обмотка и плохо склеенные пластины не встречаются. Тогда основную роль в гудении начинают играть тонкие материи, а именно явление магнитострикции и электрострикции.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Прямоугольник 1"/>
          <p:cNvSpPr>
            <a:spLocks noChangeArrowheads="1"/>
          </p:cNvSpPr>
          <p:nvPr/>
        </p:nvSpPr>
        <p:spPr bwMode="auto">
          <a:xfrm>
            <a:off x="428625" y="1428750"/>
            <a:ext cx="8143875" cy="3140075"/>
          </a:xfrm>
          <a:prstGeom prst="rect">
            <a:avLst/>
          </a:prstGeom>
          <a:noFill/>
          <a:ln w="9525">
            <a:noFill/>
            <a:miter lim="800000"/>
            <a:headEnd/>
            <a:tailEnd/>
          </a:ln>
        </p:spPr>
        <p:txBody>
          <a:bodyPr>
            <a:spAutoFit/>
          </a:bodyPr>
          <a:lstStyle/>
          <a:p>
            <a:r>
              <a:rPr lang="ru-RU" b="1"/>
              <a:t>Магнитострикция</a:t>
            </a:r>
            <a:r>
              <a:rPr lang="ru-RU"/>
              <a:t> — явление, заключающееся в том, что при изменении состояния намагниченности тела его объем и линейные размеры изменяются. Эффект вызван изменением взаимосвязей между атомами в кристаллической решётке, и поэтому свойственен всем веществам. Изменение формы тела может проявляться в растяжении, сжатии, изменении объёма, что зависит как от действующего магнитного поля, так и от кристаллической структуры тела. Наибольшие изменения размеров обычно происходят у сильномагнитных материалов, из которых обычно и изготавливается сердечник. </a:t>
            </a:r>
          </a:p>
          <a:p>
            <a:r>
              <a:rPr lang="ru-RU"/>
              <a:t>Эти линейные колебания и порождают колебания прилегающего воздуха, звуковые колебания, воспринимаемые человеческим ухом как "гудение".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11248</TotalTime>
  <Words>4037</Words>
  <Application>Microsoft Office PowerPoint</Application>
  <PresentationFormat>Экран (4:3)</PresentationFormat>
  <Paragraphs>751</Paragraphs>
  <Slides>104</Slides>
  <Notes>18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104</vt:i4>
      </vt:variant>
    </vt:vector>
  </HeadingPairs>
  <TitlesOfParts>
    <vt:vector size="115" baseType="lpstr">
      <vt:lpstr>Arial</vt:lpstr>
      <vt:lpstr>Calibri</vt:lpstr>
      <vt:lpstr>Wingdings</vt:lpstr>
      <vt:lpstr>Times New Roman</vt:lpstr>
      <vt:lpstr>Antique Olive</vt:lpstr>
      <vt:lpstr>Buxton Sketch</vt:lpstr>
      <vt:lpstr>Albertus Medium</vt:lpstr>
      <vt:lpstr>Symbol</vt:lpstr>
      <vt:lpstr>Тема Office</vt:lpstr>
      <vt:lpstr>Microsoft Equation 3.0</vt:lpstr>
      <vt:lpstr>Рисунок Microsoft Word</vt:lpstr>
      <vt:lpstr>Гармонические колебания</vt:lpstr>
      <vt:lpstr>Давайте вспомним</vt:lpstr>
      <vt:lpstr>Слайд 3</vt:lpstr>
      <vt:lpstr>Слайд 4</vt:lpstr>
      <vt:lpstr>Слайд 5</vt:lpstr>
      <vt:lpstr>Слайд 6</vt:lpstr>
      <vt:lpstr>Слайд 7</vt:lpstr>
      <vt:lpstr>Слайд 8</vt:lpstr>
      <vt:lpstr>Слайд 9</vt:lpstr>
      <vt:lpstr>Слайд 10</vt:lpstr>
      <vt:lpstr>Уравнение движения тела , колеблющегося под действием силы упругости</vt:lpstr>
      <vt:lpstr>Слайд 12</vt:lpstr>
      <vt:lpstr>Слайд 13</vt:lpstr>
      <vt:lpstr>Слайд 14</vt:lpstr>
      <vt:lpstr>Слайд 15</vt:lpstr>
      <vt:lpstr>Слайд 16</vt:lpstr>
      <vt:lpstr>Слайд 17</vt:lpstr>
      <vt:lpstr>Уравнение гармонических колебаний</vt:lpstr>
      <vt:lpstr>Давайте вспомним</vt:lpstr>
      <vt:lpstr>Давайте вспомним</vt:lpstr>
      <vt:lpstr>Давайте вспомним</vt:lpstr>
      <vt:lpstr>Давайте вспомним</vt:lpstr>
      <vt:lpstr>Давайте вспомним</vt:lpstr>
      <vt:lpstr>Игра «Один за всех и все за одного»</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Графики координаты x (t), скорости υ (t) и ускорения a (t) тела, совершающего гармонические колебания</vt:lpstr>
      <vt:lpstr>Игра «Один за всех и все за одного»</vt:lpstr>
      <vt:lpstr>Игра «Один за всех и все за одного»</vt:lpstr>
      <vt:lpstr>Игра «Один за всех и все за одного»</vt:lpstr>
      <vt:lpstr>Игра «Один за всех и все за одного»</vt:lpstr>
      <vt:lpstr>Игра «Один за всех и все за одного»</vt:lpstr>
      <vt:lpstr>Игра «Один за всех и все за одного»</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vector>
  </TitlesOfParts>
  <Company>ORW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Гармонические колебания</dc:title>
  <dc:creator>IVC</dc:creator>
  <cp:lastModifiedBy>Admin</cp:lastModifiedBy>
  <cp:revision>784</cp:revision>
  <dcterms:created xsi:type="dcterms:W3CDTF">2011-10-29T12:07:36Z</dcterms:created>
  <dcterms:modified xsi:type="dcterms:W3CDTF">2017-06-28T11:38:00Z</dcterms:modified>
</cp:coreProperties>
</file>