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79" r:id="rId2"/>
    <p:sldId id="280" r:id="rId3"/>
    <p:sldId id="332" r:id="rId4"/>
    <p:sldId id="283" r:id="rId5"/>
    <p:sldId id="284" r:id="rId6"/>
    <p:sldId id="335" r:id="rId7"/>
    <p:sldId id="281" r:id="rId8"/>
    <p:sldId id="282" r:id="rId9"/>
    <p:sldId id="285" r:id="rId10"/>
    <p:sldId id="333" r:id="rId11"/>
    <p:sldId id="287" r:id="rId12"/>
    <p:sldId id="296" r:id="rId13"/>
    <p:sldId id="298" r:id="rId14"/>
    <p:sldId id="310" r:id="rId15"/>
    <p:sldId id="311" r:id="rId16"/>
    <p:sldId id="289" r:id="rId17"/>
    <p:sldId id="290" r:id="rId18"/>
    <p:sldId id="291" r:id="rId19"/>
    <p:sldId id="292" r:id="rId20"/>
    <p:sldId id="293" r:id="rId21"/>
    <p:sldId id="294" r:id="rId22"/>
    <p:sldId id="313" r:id="rId23"/>
    <p:sldId id="314" r:id="rId24"/>
    <p:sldId id="264" r:id="rId25"/>
    <p:sldId id="273" r:id="rId26"/>
    <p:sldId id="307" r:id="rId27"/>
    <p:sldId id="308" r:id="rId28"/>
    <p:sldId id="309" r:id="rId29"/>
    <p:sldId id="267" r:id="rId30"/>
    <p:sldId id="268" r:id="rId31"/>
    <p:sldId id="269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325" r:id="rId43"/>
    <p:sldId id="326" r:id="rId44"/>
    <p:sldId id="327" r:id="rId45"/>
    <p:sldId id="328" r:id="rId46"/>
    <p:sldId id="329" r:id="rId47"/>
    <p:sldId id="330" r:id="rId48"/>
    <p:sldId id="331" r:id="rId49"/>
    <p:sldId id="303" r:id="rId50"/>
    <p:sldId id="336" r:id="rId51"/>
    <p:sldId id="337" r:id="rId5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7FF"/>
    <a:srgbClr val="A7D3FF"/>
    <a:srgbClr val="A3D1FF"/>
    <a:srgbClr val="B7DBFF"/>
    <a:srgbClr val="99CCFF"/>
    <a:srgbClr val="C3D0F9"/>
    <a:srgbClr val="CCECFF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65" autoAdjust="0"/>
    <p:restoredTop sz="94660"/>
  </p:normalViewPr>
  <p:slideViewPr>
    <p:cSldViewPr>
      <p:cViewPr>
        <p:scale>
          <a:sx n="100" d="100"/>
          <a:sy n="100" d="100"/>
        </p:scale>
        <p:origin x="-7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6" Type="http://schemas.openxmlformats.org/officeDocument/2006/relationships/image" Target="../media/image47.wmf"/><Relationship Id="rId5" Type="http://schemas.openxmlformats.org/officeDocument/2006/relationships/image" Target="../media/image20.wmf"/><Relationship Id="rId4" Type="http://schemas.openxmlformats.org/officeDocument/2006/relationships/image" Target="../media/image29.wmf"/><Relationship Id="rId9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7D51D-9B20-4649-A59D-05AC13C8CF1A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DACCA-270E-486D-86DF-47CBD2C1B4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0E71C-892D-4EDA-9BA3-9266D6A13905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16625-6496-4E38-AFB2-CA970CD4C6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A1D77-B000-44F8-B432-BF8E3AF60D9C}" type="slidenum">
              <a:rPr lang="ru-RU"/>
              <a:pPr/>
              <a:t>25</a:t>
            </a:fld>
            <a:endParaRPr lang="ru-RU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D905-A0E1-4571-8BD7-4FF256CE5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Diffus.avi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2.xml"/><Relationship Id="rId7" Type="http://schemas.openxmlformats.org/officeDocument/2006/relationships/slide" Target="slide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5" Type="http://schemas.openxmlformats.org/officeDocument/2006/relationships/slide" Target="slide9.xml"/><Relationship Id="rId10" Type="http://schemas.openxmlformats.org/officeDocument/2006/relationships/slide" Target="slide3.xml"/><Relationship Id="rId4" Type="http://schemas.openxmlformats.org/officeDocument/2006/relationships/slide" Target="slide26.xml"/><Relationship Id="rId9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8.bin"/><Relationship Id="rId9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534400" cy="5715000"/>
          </a:xfrm>
        </p:spPr>
        <p:txBody>
          <a:bodyPr/>
          <a:lstStyle/>
          <a:p>
            <a:pPr eaLnBrk="1" hangingPunct="1"/>
            <a:r>
              <a:rPr lang="ru-RU" sz="2000" b="1" smtClean="0">
                <a:solidFill>
                  <a:schemeClr val="tx1"/>
                </a:solidFill>
              </a:rPr>
              <a:t/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2000" b="1" smtClean="0">
                <a:solidFill>
                  <a:schemeClr val="tx1"/>
                </a:solidFill>
              </a:rPr>
              <a:t/>
            </a:r>
            <a:br>
              <a:rPr lang="ru-RU" sz="2000" b="1" smtClean="0">
                <a:solidFill>
                  <a:schemeClr val="tx1"/>
                </a:solidFill>
              </a:rPr>
            </a:br>
            <a:r>
              <a:rPr lang="ru-RU" sz="3600" b="1" smtClean="0"/>
              <a:t>Тема: </a:t>
            </a:r>
            <a:r>
              <a:rPr lang="ru-RU" sz="3600" b="1" smtClean="0">
                <a:solidFill>
                  <a:srgbClr val="9900CC"/>
                </a:solidFill>
              </a:rPr>
              <a:t>«Основные положения молекулярно-кинетической теории»</a:t>
            </a:r>
            <a:r>
              <a:rPr lang="ru-RU" smtClean="0">
                <a:solidFill>
                  <a:srgbClr val="0000FF"/>
                </a:solidFill>
                <a:latin typeface="Tahoma" pitchFamily="34" charset="0"/>
              </a:rPr>
              <a:t> </a:t>
            </a:r>
            <a:br>
              <a:rPr lang="ru-RU" smtClean="0">
                <a:solidFill>
                  <a:srgbClr val="0000FF"/>
                </a:solidFill>
                <a:latin typeface="Tahoma" pitchFamily="34" charset="0"/>
              </a:rPr>
            </a:br>
            <a:r>
              <a:rPr lang="ru-RU" sz="2800" smtClean="0">
                <a:solidFill>
                  <a:schemeClr val="tx1"/>
                </a:solidFill>
                <a:latin typeface="Tahoma" pitchFamily="34" charset="0"/>
              </a:rPr>
              <a:t>Физика, 1 курс</a:t>
            </a:r>
            <a:r>
              <a:rPr lang="en-US" sz="2800" b="1" smtClean="0">
                <a:solidFill>
                  <a:schemeClr val="tx1"/>
                </a:solidFill>
              </a:rPr>
              <a:t/>
            </a:r>
            <a:br>
              <a:rPr lang="en-US" sz="2800" b="1" smtClean="0">
                <a:solidFill>
                  <a:schemeClr val="tx1"/>
                </a:solidFill>
              </a:rPr>
            </a:br>
            <a:r>
              <a:rPr lang="en-US" sz="3600" b="1" smtClean="0"/>
              <a:t/>
            </a:r>
            <a:br>
              <a:rPr lang="en-US" sz="3600" b="1" smtClean="0"/>
            </a:br>
            <a:r>
              <a:rPr lang="en-US" sz="2400" smtClean="0">
                <a:solidFill>
                  <a:schemeClr val="tx1"/>
                </a:solidFill>
              </a:rPr>
              <a:t/>
            </a:r>
            <a:br>
              <a:rPr lang="en-US" sz="2400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/>
            </a:r>
            <a:br>
              <a:rPr lang="ru-RU" sz="2400" b="1" smtClean="0">
                <a:solidFill>
                  <a:schemeClr val="tx1"/>
                </a:solidFill>
              </a:rPr>
            </a:br>
            <a:r>
              <a:rPr lang="en-US" sz="2400" b="1" smtClean="0">
                <a:solidFill>
                  <a:schemeClr val="tx1"/>
                </a:solidFill>
              </a:rPr>
              <a:t/>
            </a:r>
            <a:br>
              <a:rPr lang="en-US" sz="2400" b="1" smtClean="0">
                <a:solidFill>
                  <a:schemeClr val="tx1"/>
                </a:solidFill>
              </a:rPr>
            </a:br>
            <a:r>
              <a:rPr lang="ru-RU" sz="2400" b="1" smtClean="0">
                <a:solidFill>
                  <a:schemeClr val="tx1"/>
                </a:solidFill>
              </a:rPr>
              <a:t/>
            </a:r>
            <a:br>
              <a:rPr lang="ru-RU" sz="2400" b="1" smtClean="0">
                <a:solidFill>
                  <a:schemeClr val="tx1"/>
                </a:solidFill>
              </a:rPr>
            </a:br>
            <a:endParaRPr 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 txBox="1">
            <a:spLocks noChangeArrowheads="1"/>
          </p:cNvSpPr>
          <p:nvPr/>
        </p:nvSpPr>
        <p:spPr>
          <a:xfrm>
            <a:off x="685800" y="228600"/>
            <a:ext cx="77724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 Основные положения МКТ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0825" y="1484313"/>
            <a:ext cx="8642350" cy="288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b="1" dirty="0" smtClean="0"/>
              <a:t> все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вещества состоят из структурных единиц (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., мол.)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Частицы непрерывно и хаотически движутся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Частицы взаимодействуют друг с другом (притягиваются,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отталкиваются)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143000"/>
            <a:ext cx="6629400" cy="649288"/>
          </a:xfrm>
          <a:ln>
            <a:solidFill>
              <a:schemeClr val="tx1"/>
            </a:solidFill>
          </a:ln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chemeClr val="hlink"/>
                </a:solidFill>
              </a:rPr>
              <a:t>I. </a:t>
            </a:r>
            <a:r>
              <a:rPr lang="ru-RU" b="1" smtClean="0">
                <a:solidFill>
                  <a:schemeClr val="hlink"/>
                </a:solidFill>
              </a:rPr>
              <a:t>Все вещества состоят из частиц</a:t>
            </a:r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5505450" y="2514600"/>
            <a:ext cx="3638550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7325" indent="-187325">
              <a:spcBef>
                <a:spcPct val="50000"/>
              </a:spcBef>
            </a:pPr>
            <a:r>
              <a:rPr lang="ru-RU" b="1" dirty="0"/>
              <a:t>Опыты:</a:t>
            </a:r>
          </a:p>
          <a:p>
            <a:pPr marL="187325" indent="-187325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b="0" dirty="0"/>
              <a:t>Механическое дробление </a:t>
            </a:r>
          </a:p>
          <a:p>
            <a:pPr marL="187325" indent="-187325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b="0" dirty="0"/>
              <a:t>Растворение вещества</a:t>
            </a:r>
          </a:p>
          <a:p>
            <a:pPr marL="187325" indent="-187325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b="0" dirty="0"/>
              <a:t>Сжатие и растяжение тел</a:t>
            </a:r>
          </a:p>
          <a:p>
            <a:pPr marL="187325" indent="-187325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b="0" dirty="0"/>
              <a:t>При нагревании тела расширяются</a:t>
            </a:r>
          </a:p>
          <a:p>
            <a:pPr marL="187325" indent="-187325"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200" b="0" dirty="0"/>
              <a:t>Электронные и </a:t>
            </a:r>
            <a:br>
              <a:rPr lang="ru-RU" sz="2200" b="0" dirty="0"/>
            </a:br>
            <a:r>
              <a:rPr lang="ru-RU" sz="2200" b="0" dirty="0"/>
              <a:t>ионные микроскопы</a:t>
            </a:r>
          </a:p>
        </p:txBody>
      </p:sp>
      <p:grpSp>
        <p:nvGrpSpPr>
          <p:cNvPr id="2" name="Group 96"/>
          <p:cNvGrpSpPr>
            <a:grpSpLocks/>
          </p:cNvGrpSpPr>
          <p:nvPr/>
        </p:nvGrpSpPr>
        <p:grpSpPr bwMode="auto">
          <a:xfrm>
            <a:off x="533400" y="2282825"/>
            <a:ext cx="4724400" cy="3949700"/>
            <a:chOff x="336" y="1438"/>
            <a:chExt cx="2976" cy="2488"/>
          </a:xfrm>
        </p:grpSpPr>
        <p:cxnSp>
          <p:nvCxnSpPr>
            <p:cNvPr id="8198" name="_s15440"/>
            <p:cNvCxnSpPr>
              <a:cxnSpLocks noChangeShapeType="1"/>
              <a:stCxn id="8209" idx="0"/>
              <a:endCxn id="8207" idx="2"/>
            </p:cNvCxnSpPr>
            <p:nvPr/>
          </p:nvCxnSpPr>
          <p:spPr bwMode="auto">
            <a:xfrm rot="5400000" flipH="1">
              <a:off x="2553" y="3294"/>
              <a:ext cx="219" cy="422"/>
            </a:xfrm>
            <a:prstGeom prst="bentConnector3">
              <a:avLst>
                <a:gd name="adj1" fmla="val 4109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199" name="_s15438"/>
            <p:cNvCxnSpPr>
              <a:cxnSpLocks noChangeShapeType="1"/>
              <a:stCxn id="8208" idx="0"/>
              <a:endCxn id="8207" idx="2"/>
            </p:cNvCxnSpPr>
            <p:nvPr/>
          </p:nvCxnSpPr>
          <p:spPr bwMode="auto">
            <a:xfrm rot="-5400000">
              <a:off x="2041" y="3211"/>
              <a:ext cx="227" cy="595"/>
            </a:xfrm>
            <a:prstGeom prst="bentConnector3">
              <a:avLst>
                <a:gd name="adj1" fmla="val 43171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200" name="_s15436"/>
            <p:cNvCxnSpPr>
              <a:cxnSpLocks noChangeShapeType="1"/>
              <a:stCxn id="8207" idx="0"/>
              <a:endCxn id="8205" idx="2"/>
            </p:cNvCxnSpPr>
            <p:nvPr/>
          </p:nvCxnSpPr>
          <p:spPr bwMode="auto">
            <a:xfrm rot="5400000" flipH="1">
              <a:off x="1801" y="2390"/>
              <a:ext cx="227" cy="1074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201" name="_s15426"/>
            <p:cNvCxnSpPr>
              <a:cxnSpLocks noChangeShapeType="1"/>
              <a:stCxn id="8206" idx="0"/>
              <a:endCxn id="8205" idx="2"/>
            </p:cNvCxnSpPr>
            <p:nvPr/>
          </p:nvCxnSpPr>
          <p:spPr bwMode="auto">
            <a:xfrm rot="-5400000">
              <a:off x="994" y="2657"/>
              <a:ext cx="227" cy="540"/>
            </a:xfrm>
            <a:prstGeom prst="bentConnector3">
              <a:avLst>
                <a:gd name="adj1" fmla="val 3171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202" name="_s15402"/>
            <p:cNvCxnSpPr>
              <a:cxnSpLocks noChangeShapeType="1"/>
              <a:stCxn id="8205" idx="0"/>
              <a:endCxn id="8204" idx="2"/>
            </p:cNvCxnSpPr>
            <p:nvPr/>
          </p:nvCxnSpPr>
          <p:spPr bwMode="auto">
            <a:xfrm rot="-5400000">
              <a:off x="1265" y="2402"/>
              <a:ext cx="227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8203" name="_s15374"/>
            <p:cNvSpPr>
              <a:spLocks noChangeArrowheads="1"/>
            </p:cNvSpPr>
            <p:nvPr/>
          </p:nvSpPr>
          <p:spPr bwMode="auto">
            <a:xfrm>
              <a:off x="672" y="1438"/>
              <a:ext cx="1488" cy="290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3200">
                  <a:solidFill>
                    <a:schemeClr val="hlink"/>
                  </a:solidFill>
                </a:rPr>
                <a:t>Частицы</a:t>
              </a:r>
            </a:p>
          </p:txBody>
        </p:sp>
        <p:sp>
          <p:nvSpPr>
            <p:cNvPr id="8204" name="_s15376"/>
            <p:cNvSpPr>
              <a:spLocks noChangeArrowheads="1"/>
            </p:cNvSpPr>
            <p:nvPr/>
          </p:nvSpPr>
          <p:spPr bwMode="auto">
            <a:xfrm>
              <a:off x="870" y="1968"/>
              <a:ext cx="1017" cy="320"/>
            </a:xfrm>
            <a:prstGeom prst="roundRect">
              <a:avLst>
                <a:gd name="adj" fmla="val 194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>
                  <a:solidFill>
                    <a:srgbClr val="660066"/>
                  </a:solidFill>
                </a:rPr>
                <a:t>молекулы</a:t>
              </a:r>
            </a:p>
          </p:txBody>
        </p:sp>
        <p:sp>
          <p:nvSpPr>
            <p:cNvPr id="8205" name="_s15401"/>
            <p:cNvSpPr>
              <a:spLocks noChangeArrowheads="1"/>
            </p:cNvSpPr>
            <p:nvPr/>
          </p:nvSpPr>
          <p:spPr bwMode="auto">
            <a:xfrm>
              <a:off x="1010" y="2515"/>
              <a:ext cx="737" cy="29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>
                  <a:solidFill>
                    <a:srgbClr val="660066"/>
                  </a:solidFill>
                </a:rPr>
                <a:t>атомы</a:t>
              </a:r>
            </a:p>
          </p:txBody>
        </p:sp>
        <p:sp>
          <p:nvSpPr>
            <p:cNvPr id="8206" name="_s15425"/>
            <p:cNvSpPr>
              <a:spLocks noChangeArrowheads="1"/>
            </p:cNvSpPr>
            <p:nvPr/>
          </p:nvSpPr>
          <p:spPr bwMode="auto">
            <a:xfrm>
              <a:off x="336" y="3040"/>
              <a:ext cx="1002" cy="35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>
                  <a:solidFill>
                    <a:srgbClr val="660066"/>
                  </a:solidFill>
                </a:rPr>
                <a:t>электроны</a:t>
              </a:r>
            </a:p>
          </p:txBody>
        </p:sp>
        <p:sp>
          <p:nvSpPr>
            <p:cNvPr id="8207" name="_s15435"/>
            <p:cNvSpPr>
              <a:spLocks noChangeArrowheads="1"/>
            </p:cNvSpPr>
            <p:nvPr/>
          </p:nvSpPr>
          <p:spPr bwMode="auto">
            <a:xfrm>
              <a:off x="2158" y="3040"/>
              <a:ext cx="586" cy="35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>
                  <a:solidFill>
                    <a:srgbClr val="CC0000"/>
                  </a:solidFill>
                </a:rPr>
                <a:t>ядро</a:t>
              </a:r>
            </a:p>
          </p:txBody>
        </p:sp>
        <p:sp>
          <p:nvSpPr>
            <p:cNvPr id="8208" name="_s15437"/>
            <p:cNvSpPr>
              <a:spLocks noChangeArrowheads="1"/>
            </p:cNvSpPr>
            <p:nvPr/>
          </p:nvSpPr>
          <p:spPr bwMode="auto">
            <a:xfrm>
              <a:off x="1386" y="3622"/>
              <a:ext cx="942" cy="303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>
                  <a:solidFill>
                    <a:srgbClr val="660066"/>
                  </a:solidFill>
                </a:rPr>
                <a:t>нейтроны</a:t>
              </a:r>
            </a:p>
          </p:txBody>
        </p:sp>
        <p:sp>
          <p:nvSpPr>
            <p:cNvPr id="8209" name="_s15439"/>
            <p:cNvSpPr>
              <a:spLocks noChangeArrowheads="1"/>
            </p:cNvSpPr>
            <p:nvPr/>
          </p:nvSpPr>
          <p:spPr bwMode="auto">
            <a:xfrm>
              <a:off x="2435" y="3614"/>
              <a:ext cx="877" cy="30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200">
                  <a:solidFill>
                    <a:srgbClr val="660066"/>
                  </a:solidFill>
                </a:rPr>
                <a:t>протоны</a:t>
              </a:r>
            </a:p>
          </p:txBody>
        </p:sp>
        <p:pic>
          <p:nvPicPr>
            <p:cNvPr id="8210" name="Picture 84" descr="an008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3552"/>
              <a:ext cx="528" cy="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85" descr="spin_2"/>
            <p:cNvPicPr>
              <a:picLocks noChangeAspect="1" noChangeArrowheads="1" noCrop="1"/>
            </p:cNvPicPr>
            <p:nvPr/>
          </p:nvPicPr>
          <p:blipFill>
            <a:blip r:embed="rId3" cstate="print">
              <a:lum bright="-6000" contrast="-6000"/>
            </a:blip>
            <a:srcRect/>
            <a:stretch>
              <a:fillRect/>
            </a:stretch>
          </p:blipFill>
          <p:spPr bwMode="auto">
            <a:xfrm>
              <a:off x="2448" y="2496"/>
              <a:ext cx="528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2" name="Line 93"/>
            <p:cNvSpPr>
              <a:spLocks noChangeShapeType="1"/>
            </p:cNvSpPr>
            <p:nvPr/>
          </p:nvSpPr>
          <p:spPr bwMode="auto">
            <a:xfrm>
              <a:off x="1392" y="1728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4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Дом\Мои документы\Классы\X класс\Тем. разделы\идеальный газ\Рисунки\66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ОЦЕНКА   РАЗМЕРОВ   МОЛЕКУЛ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06" name="Picture 6" descr="E:\Rabota\МоиДокуменеты\FIZIKA\7МКТ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512" y="2349810"/>
            <a:ext cx="2133922" cy="444007"/>
          </a:xfrm>
          <a:prstGeom prst="rect">
            <a:avLst/>
          </a:prstGeom>
          <a:noFill/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357818" y="2357430"/>
          <a:ext cx="1097691" cy="409566"/>
        </p:xfrm>
        <a:graphic>
          <a:graphicData uri="http://schemas.openxmlformats.org/presentationml/2006/ole">
            <p:oleObj spid="_x0000_s52226" name="Формула" r:id="rId5" imgW="647640" imgH="241200" progId="Equation.3">
              <p:embed/>
            </p:oleObj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4286248" y="5143512"/>
            <a:ext cx="3143272" cy="857256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357686" y="5286388"/>
          <a:ext cx="3012354" cy="642942"/>
        </p:xfrm>
        <a:graphic>
          <a:graphicData uri="http://schemas.openxmlformats.org/presentationml/2006/ole">
            <p:oleObj spid="_x0000_s52227" name="Формула" r:id="rId6" imgW="1968480" imgH="41904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857620" y="4500570"/>
            <a:ext cx="1000132" cy="357190"/>
          </a:xfrm>
          <a:prstGeom prst="rect">
            <a:avLst/>
          </a:prstGeom>
          <a:solidFill>
            <a:srgbClr val="A7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208" name="Object 2"/>
          <p:cNvGraphicFramePr>
            <a:graphicFrameLocks noChangeAspect="1"/>
          </p:cNvGraphicFramePr>
          <p:nvPr/>
        </p:nvGraphicFramePr>
        <p:xfrm>
          <a:off x="3820820" y="4429132"/>
          <a:ext cx="1108370" cy="459004"/>
        </p:xfrm>
        <a:graphic>
          <a:graphicData uri="http://schemas.openxmlformats.org/presentationml/2006/ole">
            <p:oleObj spid="_x0000_s52228" name="Формула" r:id="rId7" imgW="5839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403350"/>
          </a:xfrm>
        </p:spPr>
        <p:txBody>
          <a:bodyPr/>
          <a:lstStyle/>
          <a:p>
            <a:pPr eaLnBrk="1" hangingPunct="1"/>
            <a:r>
              <a:rPr lang="ru-RU" sz="4000" smtClean="0"/>
              <a:t>КАКОВЫ РАЗМЕРЫ МОЛЕКУЛ?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400" smtClean="0"/>
          </a:p>
          <a:p>
            <a:pPr eaLnBrk="1" hangingPunct="1">
              <a:buFontTx/>
              <a:buNone/>
            </a:pPr>
            <a:r>
              <a:rPr lang="ru-RU" sz="2400" smtClean="0"/>
              <a:t>С помощью электронного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микроскопа можно увидеть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отдельные молекулы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и атомы и определить 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их размеры.</a:t>
            </a:r>
            <a:endParaRPr lang="en-US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d</a:t>
            </a:r>
            <a:r>
              <a:rPr lang="ru-RU" sz="2400" baseline="-18000" smtClean="0"/>
              <a:t>молекулы</a:t>
            </a:r>
            <a:r>
              <a:rPr lang="en-US" sz="2400" baseline="-18000" smtClean="0"/>
              <a:t> </a:t>
            </a:r>
            <a:r>
              <a:rPr lang="en-US" sz="2400" smtClean="0"/>
              <a:t>= 10</a:t>
            </a:r>
            <a:r>
              <a:rPr lang="ru-RU" sz="2400" b="1" baseline="50000" smtClean="0"/>
              <a:t>-7</a:t>
            </a:r>
            <a:r>
              <a:rPr lang="ru-RU" i="1" smtClean="0"/>
              <a:t> </a:t>
            </a:r>
            <a:r>
              <a:rPr lang="ru-RU" sz="2400" smtClean="0"/>
              <a:t>см</a:t>
            </a:r>
            <a:r>
              <a:rPr lang="ru-RU" sz="2400" b="1" smtClean="0"/>
              <a:t> </a:t>
            </a:r>
            <a:r>
              <a:rPr lang="ru-RU" smtClean="0"/>
              <a:t> </a:t>
            </a:r>
            <a:endParaRPr lang="ru-RU" sz="2400" smtClean="0"/>
          </a:p>
          <a:p>
            <a:pPr eaLnBrk="1" hangingPunct="1">
              <a:buFontTx/>
              <a:buNone/>
            </a:pPr>
            <a:r>
              <a:rPr lang="en-US" sz="2400" smtClean="0"/>
              <a:t>d</a:t>
            </a:r>
            <a:r>
              <a:rPr lang="ru-RU" sz="2400" baseline="-18000" smtClean="0"/>
              <a:t>атома</a:t>
            </a:r>
            <a:r>
              <a:rPr lang="en-US" sz="2400" baseline="-18000" smtClean="0"/>
              <a:t> </a:t>
            </a:r>
            <a:r>
              <a:rPr lang="ru-RU" sz="2400" baseline="-18000" smtClean="0"/>
              <a:t> </a:t>
            </a:r>
            <a:r>
              <a:rPr lang="en-US" sz="2400" smtClean="0"/>
              <a:t>= 10</a:t>
            </a:r>
            <a:r>
              <a:rPr lang="ru-RU" sz="2400" baseline="60000" smtClean="0"/>
              <a:t>-8 </a:t>
            </a:r>
            <a:r>
              <a:rPr lang="ru-RU" sz="2400" smtClean="0"/>
              <a:t>см </a:t>
            </a:r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pic>
        <p:nvPicPr>
          <p:cNvPr id="16388" name="Picture 7" descr="мол зол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133600"/>
            <a:ext cx="403225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 t="7692" b="17948"/>
          <a:stretch>
            <a:fillRect/>
          </a:stretch>
        </p:blipFill>
        <p:spPr bwMode="auto">
          <a:xfrm>
            <a:off x="1500166" y="928670"/>
            <a:ext cx="14374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071810"/>
            <a:ext cx="283715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692" b="17948"/>
          <a:stretch>
            <a:fillRect/>
          </a:stretch>
        </p:blipFill>
        <p:spPr bwMode="auto">
          <a:xfrm>
            <a:off x="5786446" y="4000504"/>
            <a:ext cx="1437467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5"/>
          <p:cNvPicPr>
            <a:picLocks noChangeAspect="1" noChangeArrowheads="1"/>
          </p:cNvPicPr>
          <p:nvPr/>
        </p:nvPicPr>
        <p:blipFill>
          <a:blip r:embed="rId4" cstate="print"/>
          <a:srcRect l="15000" t="10000" r="10000"/>
          <a:stretch>
            <a:fillRect/>
          </a:stretch>
        </p:blipFill>
        <p:spPr bwMode="auto">
          <a:xfrm>
            <a:off x="6072198" y="1071546"/>
            <a:ext cx="71438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6286512" y="2000240"/>
            <a:ext cx="357190" cy="16430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214546" y="242886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878" y="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При одинаковом увеличении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571480"/>
            <a:ext cx="628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Сколько молекул мы захватываем при вдохе?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2357430"/>
            <a:ext cx="628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Если их распределить в атмосфере Земли, то каждый житель получит по 2-3 молекулы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066800"/>
            <a:ext cx="8382000" cy="6096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2800" b="1" smtClean="0">
                <a:solidFill>
                  <a:schemeClr val="hlink"/>
                </a:solidFill>
              </a:rPr>
              <a:t>II. </a:t>
            </a:r>
            <a:r>
              <a:rPr lang="ru-RU" sz="2800" b="1" smtClean="0">
                <a:solidFill>
                  <a:schemeClr val="hlink"/>
                </a:solidFill>
              </a:rPr>
              <a:t>Частицы</a:t>
            </a:r>
            <a:r>
              <a:rPr lang="ru-RU" sz="2800" b="1" smtClean="0">
                <a:solidFill>
                  <a:srgbClr val="660066"/>
                </a:solidFill>
              </a:rPr>
              <a:t> </a:t>
            </a:r>
            <a:r>
              <a:rPr lang="ru-RU" sz="2800" b="1" i="1" smtClean="0">
                <a:solidFill>
                  <a:srgbClr val="660066"/>
                </a:solidFill>
              </a:rPr>
              <a:t>непрерывно</a:t>
            </a:r>
            <a:r>
              <a:rPr lang="ru-RU" sz="2800" b="1" smtClean="0">
                <a:solidFill>
                  <a:srgbClr val="660066"/>
                </a:solidFill>
              </a:rPr>
              <a:t> и  </a:t>
            </a:r>
            <a:r>
              <a:rPr lang="ru-RU" sz="2800" b="1" i="1" smtClean="0">
                <a:solidFill>
                  <a:srgbClr val="660066"/>
                </a:solidFill>
              </a:rPr>
              <a:t>хаотически</a:t>
            </a:r>
            <a:r>
              <a:rPr lang="ru-RU" sz="2800" b="1" smtClean="0">
                <a:solidFill>
                  <a:srgbClr val="660066"/>
                </a:solidFill>
              </a:rPr>
              <a:t> движутся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286000" y="3429000"/>
            <a:ext cx="59769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0">
                <a:latin typeface="Tahoma" pitchFamily="34" charset="0"/>
              </a:rPr>
              <a:t>Диффузия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0">
                <a:latin typeface="Tahoma" pitchFamily="34" charset="0"/>
              </a:rPr>
              <a:t> Броуновское движение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0">
                <a:latin typeface="Tahoma" pitchFamily="34" charset="0"/>
              </a:rPr>
              <a:t> Стремление газа занять весь объем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066800" y="2971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Опыты: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21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ru-RU" sz="4000" b="1" smtClean="0"/>
              <a:t>4. Диффузия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915400" cy="14398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smtClean="0">
                <a:solidFill>
                  <a:srgbClr val="9900CC"/>
                </a:solidFill>
              </a:rPr>
              <a:t>Диффузия</a:t>
            </a:r>
            <a:r>
              <a:rPr lang="ru-RU" sz="2800" b="1" smtClean="0">
                <a:solidFill>
                  <a:srgbClr val="660066"/>
                </a:solidFill>
              </a:rPr>
              <a:t> – это процесс взаимного проникновения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			    различных веществ обусловленный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660066"/>
                </a:solidFill>
              </a:rPr>
              <a:t>                        тепловым движением молекул.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3276600"/>
            <a:ext cx="38100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01600">
              <a:spcBef>
                <a:spcPct val="50000"/>
              </a:spcBef>
            </a:pPr>
            <a:r>
              <a:rPr lang="ru-RU" sz="2000" b="0">
                <a:latin typeface="Tahoma" pitchFamily="34" charset="0"/>
              </a:rPr>
              <a:t>Диффузия возникает</a:t>
            </a:r>
            <a:r>
              <a:rPr lang="en-US" sz="2000" b="0">
                <a:latin typeface="Tahoma" pitchFamily="34" charset="0"/>
              </a:rPr>
              <a:t> </a:t>
            </a:r>
            <a:r>
              <a:rPr lang="ru-RU" sz="2000" b="0">
                <a:latin typeface="Tahoma" pitchFamily="34" charset="0"/>
              </a:rPr>
              <a:t>в:</a:t>
            </a:r>
          </a:p>
          <a:p>
            <a:pPr indent="101600">
              <a:spcBef>
                <a:spcPct val="50000"/>
              </a:spcBef>
            </a:pPr>
            <a:r>
              <a:rPr lang="ru-RU" sz="2000" b="0">
                <a:latin typeface="Tahoma" pitchFamily="34" charset="0"/>
              </a:rPr>
              <a:t>         газах</a:t>
            </a:r>
            <a:endParaRPr lang="en-US" sz="2000" b="0">
              <a:latin typeface="Tahoma" pitchFamily="34" charset="0"/>
            </a:endParaRPr>
          </a:p>
          <a:p>
            <a:pPr indent="101600"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        </a:t>
            </a:r>
            <a:r>
              <a:rPr lang="ru-RU" sz="2000" b="0">
                <a:latin typeface="Tahoma" pitchFamily="34" charset="0"/>
              </a:rPr>
              <a:t> жидкостях, </a:t>
            </a:r>
          </a:p>
          <a:p>
            <a:pPr indent="101600">
              <a:spcBef>
                <a:spcPct val="50000"/>
              </a:spcBef>
            </a:pPr>
            <a:r>
              <a:rPr lang="ru-RU" sz="2000" b="0">
                <a:latin typeface="Tahoma" pitchFamily="34" charset="0"/>
              </a:rPr>
              <a:t>         твердых телах.</a:t>
            </a:r>
          </a:p>
        </p:txBody>
      </p:sp>
      <p:sp>
        <p:nvSpPr>
          <p:cNvPr id="10245" name="Text Box 15"/>
          <p:cNvSpPr txBox="1">
            <a:spLocks noChangeArrowheads="1"/>
          </p:cNvSpPr>
          <p:nvPr/>
        </p:nvSpPr>
        <p:spPr bwMode="auto">
          <a:xfrm>
            <a:off x="4191000" y="3886200"/>
            <a:ext cx="46482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0">
                <a:latin typeface="Tahoma" pitchFamily="34" charset="0"/>
              </a:rPr>
              <a:t>Скорость движения молекул:</a:t>
            </a:r>
          </a:p>
          <a:p>
            <a:pPr algn="ctr">
              <a:spcBef>
                <a:spcPct val="50000"/>
              </a:spcBef>
            </a:pPr>
            <a:r>
              <a:rPr lang="en-US" sz="2800" b="0">
                <a:latin typeface="Tahoma" pitchFamily="34" charset="0"/>
              </a:rPr>
              <a:t>V</a:t>
            </a:r>
            <a:r>
              <a:rPr lang="ru-RU" sz="2000" b="0">
                <a:latin typeface="Tahoma" pitchFamily="34" charset="0"/>
              </a:rPr>
              <a:t>газ</a:t>
            </a:r>
            <a:r>
              <a:rPr lang="en-US" sz="2000" b="0">
                <a:latin typeface="Tahoma" pitchFamily="34" charset="0"/>
              </a:rPr>
              <a:t> &gt; </a:t>
            </a:r>
            <a:r>
              <a:rPr lang="en-US" sz="2800" b="0">
                <a:latin typeface="Tahoma" pitchFamily="34" charset="0"/>
              </a:rPr>
              <a:t>V</a:t>
            </a:r>
            <a:r>
              <a:rPr lang="ru-RU" sz="2000" b="0">
                <a:latin typeface="Tahoma" pitchFamily="34" charset="0"/>
              </a:rPr>
              <a:t>жидкость</a:t>
            </a:r>
            <a:r>
              <a:rPr lang="en-US" sz="2000" b="0">
                <a:latin typeface="Tahoma" pitchFamily="34" charset="0"/>
              </a:rPr>
              <a:t> &gt; </a:t>
            </a:r>
            <a:r>
              <a:rPr lang="en-US" sz="2800" b="0">
                <a:latin typeface="Tahoma" pitchFamily="34" charset="0"/>
              </a:rPr>
              <a:t>V</a:t>
            </a:r>
            <a:r>
              <a:rPr lang="ru-RU" sz="2000" b="0">
                <a:latin typeface="Tahoma" pitchFamily="34" charset="0"/>
              </a:rPr>
              <a:t>твердое тело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8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ru-RU" sz="4000" b="1" smtClean="0"/>
              <a:t>5. Броуновское движение</a:t>
            </a:r>
          </a:p>
        </p:txBody>
      </p:sp>
      <p:sp>
        <p:nvSpPr>
          <p:cNvPr id="11267" name="Rectangle 1029">
            <a:hlinkClick r:id="rId2" action="ppaction://hlinkfile"/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3124200"/>
            <a:ext cx="7924800" cy="1219200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i="1" smtClean="0">
                <a:solidFill>
                  <a:srgbClr val="9900CC"/>
                </a:solidFill>
              </a:rPr>
              <a:t>Броуновское движение</a:t>
            </a:r>
            <a:r>
              <a:rPr lang="ru-RU" sz="2400" b="1" smtClean="0">
                <a:solidFill>
                  <a:srgbClr val="660066"/>
                </a:solidFill>
              </a:rPr>
              <a:t> - </a:t>
            </a:r>
            <a:r>
              <a:rPr lang="ru-RU" sz="2800" b="1" smtClean="0">
                <a:solidFill>
                  <a:srgbClr val="660066"/>
                </a:solidFill>
              </a:rPr>
              <a:t>тепловое движение </a:t>
            </a:r>
          </a:p>
          <a:p>
            <a:pPr eaLnBrk="1" hangingPunct="1"/>
            <a:r>
              <a:rPr lang="ru-RU" sz="2800" b="1" smtClean="0">
                <a:solidFill>
                  <a:srgbClr val="660066"/>
                </a:solidFill>
              </a:rPr>
              <a:t>	 взвешенных в  жидкости или газе частиц</a:t>
            </a:r>
            <a:r>
              <a:rPr lang="ru-RU" sz="2400" b="1" smtClean="0">
                <a:solidFill>
                  <a:srgbClr val="660066"/>
                </a:solidFill>
              </a:rPr>
              <a:t>.</a:t>
            </a:r>
          </a:p>
        </p:txBody>
      </p:sp>
      <p:sp>
        <p:nvSpPr>
          <p:cNvPr id="11268" name="Text Box 1030"/>
          <p:cNvSpPr txBox="1">
            <a:spLocks noChangeArrowheads="1"/>
          </p:cNvSpPr>
          <p:nvPr/>
        </p:nvSpPr>
        <p:spPr bwMode="auto">
          <a:xfrm>
            <a:off x="3733800" y="1905000"/>
            <a:ext cx="2895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/>
              <a:t>Роберт Броун</a:t>
            </a:r>
            <a:r>
              <a:rPr lang="ru-RU"/>
              <a:t> </a:t>
            </a:r>
            <a:r>
              <a:rPr lang="ru-RU" i="1"/>
              <a:t>1827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 cstate="print">
            <a:lum bright="-18000" contrast="72000"/>
          </a:blip>
          <a:srcRect/>
          <a:stretch>
            <a:fillRect/>
          </a:stretch>
        </p:blipFill>
        <p:spPr bwMode="auto">
          <a:xfrm>
            <a:off x="5105400" y="3352800"/>
            <a:ext cx="3733800" cy="2614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 cstate="print">
            <a:lum bright="-12000" contrast="48000"/>
          </a:blip>
          <a:srcRect/>
          <a:stretch>
            <a:fillRect/>
          </a:stretch>
        </p:blipFill>
        <p:spPr bwMode="auto">
          <a:xfrm>
            <a:off x="1066800" y="1219200"/>
            <a:ext cx="3048000" cy="270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228600" y="4267200"/>
            <a:ext cx="480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241425" indent="-1241425">
              <a:spcBef>
                <a:spcPct val="50000"/>
              </a:spcBef>
            </a:pPr>
            <a:r>
              <a:rPr lang="ru-RU" sz="2000"/>
              <a:t>Причина:  </a:t>
            </a:r>
            <a:r>
              <a:rPr lang="ru-RU" sz="2000" b="0"/>
              <a:t>удары молекул жидкости </a:t>
            </a:r>
            <a:br>
              <a:rPr lang="ru-RU" sz="2000" b="0"/>
            </a:br>
            <a:r>
              <a:rPr lang="ru-RU" sz="2000" b="0"/>
              <a:t>о частицу не компенсируют друг друга.</a:t>
            </a:r>
            <a:endParaRPr lang="ru-RU" sz="2000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4572000" y="1676400"/>
            <a:ext cx="3886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Характер движения </a:t>
            </a:r>
            <a:r>
              <a:rPr lang="ru-RU" sz="2000" b="0"/>
              <a:t>зависит от   	вида жидкости, </a:t>
            </a:r>
            <a:br>
              <a:rPr lang="ru-RU" sz="2000" b="0"/>
            </a:br>
            <a:r>
              <a:rPr lang="ru-RU" sz="2000" b="0"/>
              <a:t>	размера и формы частиц, 	температуры.</a:t>
            </a: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990600" y="457200"/>
            <a:ext cx="457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i="1">
                <a:solidFill>
                  <a:srgbClr val="9900CC"/>
                </a:solidFill>
              </a:rPr>
              <a:t>Броуновская</a:t>
            </a:r>
            <a:r>
              <a:rPr lang="ru-RU"/>
              <a:t> </a:t>
            </a:r>
            <a:r>
              <a:rPr lang="ru-RU" sz="3200" i="1">
                <a:solidFill>
                  <a:srgbClr val="9900CC"/>
                </a:solidFill>
              </a:rPr>
              <a:t>частица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 autoUpdateAnimBg="0"/>
      <p:bldP spid="51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609600"/>
          </a:xfrm>
        </p:spPr>
        <p:txBody>
          <a:bodyPr/>
          <a:lstStyle/>
          <a:p>
            <a:pPr eaLnBrk="1" hangingPunct="1"/>
            <a:r>
              <a:rPr lang="ru-RU" sz="3200" b="1" smtClean="0"/>
              <a:t>ВВЕДЕНИЕ</a:t>
            </a: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14554"/>
            <a:ext cx="8534400" cy="4324368"/>
          </a:xfrm>
        </p:spPr>
        <p:txBody>
          <a:bodyPr>
            <a:normAutofit lnSpcReduction="10000"/>
          </a:bodyPr>
          <a:lstStyle/>
          <a:p>
            <a:pPr algn="l" eaLnBrk="1" hangingPunct="1"/>
            <a:endParaRPr lang="ru-RU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</a:rPr>
              <a:t>На уроках физики изучают физические явления: 					</a:t>
            </a:r>
            <a:r>
              <a:rPr lang="ru-RU" sz="2400" i="1" dirty="0" smtClean="0">
                <a:solidFill>
                  <a:schemeClr val="tx1"/>
                </a:solidFill>
                <a:latin typeface="Tahoma" pitchFamily="34" charset="0"/>
              </a:rPr>
              <a:t>механические</a:t>
            </a:r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</a:rPr>
              <a:t>, </a:t>
            </a:r>
          </a:p>
          <a:p>
            <a:pPr algn="l" eaLnBrk="1" hangingPunct="1"/>
            <a:r>
              <a:rPr lang="ru-RU" sz="2400" i="1" dirty="0" smtClean="0">
                <a:solidFill>
                  <a:schemeClr val="tx1"/>
                </a:solidFill>
                <a:latin typeface="Tahoma" pitchFamily="34" charset="0"/>
              </a:rPr>
              <a:t>			электрические</a:t>
            </a:r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</a:rPr>
              <a:t>, </a:t>
            </a:r>
          </a:p>
          <a:p>
            <a:pPr algn="l" eaLnBrk="1" hangingPunct="1"/>
            <a:r>
              <a:rPr lang="ru-RU" sz="2400" i="1" dirty="0" smtClean="0">
                <a:solidFill>
                  <a:schemeClr val="tx1"/>
                </a:solidFill>
                <a:latin typeface="Tahoma" pitchFamily="34" charset="0"/>
              </a:rPr>
              <a:t>			оптические</a:t>
            </a:r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</a:rPr>
              <a:t>. </a:t>
            </a:r>
            <a:br>
              <a:rPr lang="ru-RU" sz="2400" dirty="0" smtClean="0">
                <a:solidFill>
                  <a:schemeClr val="tx1"/>
                </a:solidFill>
                <a:latin typeface="Tahoma" pitchFamily="34" charset="0"/>
              </a:rPr>
            </a:br>
            <a:endParaRPr lang="ru-RU" sz="24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</a:rPr>
              <a:t>В окружающем нас мире наряду с ними распространены </a:t>
            </a:r>
            <a:r>
              <a:rPr lang="ru-RU" sz="2400" dirty="0" smtClean="0">
                <a:latin typeface="Tahoma" pitchFamily="34" charset="0"/>
              </a:rPr>
              <a:t>				</a:t>
            </a:r>
            <a:r>
              <a:rPr lang="ru-RU" sz="2400" i="1" dirty="0" smtClean="0">
                <a:solidFill>
                  <a:srgbClr val="0000FF"/>
                </a:solidFill>
                <a:latin typeface="Tahoma" pitchFamily="34" charset="0"/>
              </a:rPr>
              <a:t>тепловые явления</a:t>
            </a:r>
            <a:r>
              <a:rPr lang="ru-RU" sz="2400" dirty="0" smtClean="0">
                <a:latin typeface="Tahoma" pitchFamily="34" charset="0"/>
              </a:rPr>
              <a:t>. </a:t>
            </a:r>
          </a:p>
          <a:p>
            <a:pPr algn="l" eaLnBrk="1" hangingPunct="1"/>
            <a:endParaRPr lang="ru-RU" sz="2400" dirty="0" smtClean="0">
              <a:latin typeface="Tahoma" pitchFamily="34" charset="0"/>
            </a:endParaRPr>
          </a:p>
          <a:p>
            <a:pPr algn="l" eaLnBrk="1" hangingPunct="1"/>
            <a:r>
              <a:rPr lang="ru-RU" sz="2400" dirty="0" smtClean="0">
                <a:solidFill>
                  <a:schemeClr val="tx1"/>
                </a:solidFill>
                <a:latin typeface="Tahoma" pitchFamily="34" charset="0"/>
              </a:rPr>
              <a:t>Тепловые явления изучают </a:t>
            </a:r>
            <a:r>
              <a:rPr lang="ru-RU" sz="2400" i="1" dirty="0" smtClean="0">
                <a:solidFill>
                  <a:srgbClr val="0000FF"/>
                </a:solidFill>
                <a:latin typeface="Tahoma" pitchFamily="34" charset="0"/>
              </a:rPr>
              <a:t>молекулярная физика и термодинамика</a:t>
            </a:r>
            <a:r>
              <a:rPr lang="ru-RU" sz="2400" i="1" dirty="0" smtClean="0">
                <a:latin typeface="Tahoma" pitchFamily="34" charset="0"/>
              </a:rPr>
              <a:t>.</a:t>
            </a: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 bwMode="auto">
          <a:xfrm>
            <a:off x="609600" y="1071546"/>
            <a:ext cx="85344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Макроскопические</a:t>
            </a:r>
            <a:r>
              <a:rPr kumimoji="0" lang="ru-RU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тела: большие тела состоящие из огромного числа молекул (песчинка, камень, земной шар и т.д. )</a:t>
            </a:r>
            <a:endParaRPr kumimoji="0" lang="ru-RU" sz="24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066800"/>
            <a:ext cx="7467600" cy="10668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2800" b="1" smtClean="0">
                <a:solidFill>
                  <a:srgbClr val="660066"/>
                </a:solidFill>
              </a:rPr>
              <a:t>III. </a:t>
            </a:r>
            <a:r>
              <a:rPr lang="ru-RU" sz="2800" b="1" smtClean="0">
                <a:solidFill>
                  <a:srgbClr val="660066"/>
                </a:solidFill>
              </a:rPr>
              <a:t>Частицы, взаимодействуя друг с другом, </a:t>
            </a:r>
          </a:p>
          <a:p>
            <a:pPr eaLnBrk="1" hangingPunct="1"/>
            <a:r>
              <a:rPr lang="ru-RU" sz="2800" i="1" smtClean="0">
                <a:solidFill>
                  <a:srgbClr val="660066"/>
                </a:solidFill>
              </a:rPr>
              <a:t>притягиваются</a:t>
            </a:r>
            <a:r>
              <a:rPr lang="ru-RU" sz="2800" b="1" smtClean="0">
                <a:solidFill>
                  <a:srgbClr val="660066"/>
                </a:solidFill>
              </a:rPr>
              <a:t>  и  </a:t>
            </a:r>
            <a:r>
              <a:rPr lang="ru-RU" sz="2800" i="1" smtClean="0">
                <a:solidFill>
                  <a:srgbClr val="660066"/>
                </a:solidFill>
              </a:rPr>
              <a:t>отталкиваются.</a:t>
            </a:r>
            <a:endParaRPr lang="ru-RU" sz="2800" b="1" smtClean="0">
              <a:solidFill>
                <a:srgbClr val="660066"/>
              </a:solidFill>
            </a:endParaRPr>
          </a:p>
        </p:txBody>
      </p:sp>
      <p:sp>
        <p:nvSpPr>
          <p:cNvPr id="43013" name="Text Box 1029"/>
          <p:cNvSpPr txBox="1">
            <a:spLocks noChangeArrowheads="1"/>
          </p:cNvSpPr>
          <p:nvPr/>
        </p:nvSpPr>
        <p:spPr bwMode="auto">
          <a:xfrm>
            <a:off x="1371600" y="3124200"/>
            <a:ext cx="61722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latin typeface="Tahoma" pitchFamily="34" charset="0"/>
              </a:rPr>
              <a:t>Опыты</a:t>
            </a:r>
            <a:r>
              <a:rPr lang="ru-RU" b="0">
                <a:latin typeface="Tahoma" pitchFamily="34" charset="0"/>
              </a:rPr>
              <a:t>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0">
                <a:latin typeface="Tahoma" pitchFamily="34" charset="0"/>
              </a:rPr>
              <a:t> </a:t>
            </a:r>
            <a:r>
              <a:rPr lang="ru-RU" b="0">
                <a:latin typeface="Tahoma" pitchFamily="34" charset="0"/>
              </a:rPr>
              <a:t>Склеивание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b="0">
                <a:latin typeface="Tahoma" pitchFamily="34" charset="0"/>
              </a:rPr>
              <a:t> </a:t>
            </a:r>
            <a:r>
              <a:rPr lang="ru-RU" b="0">
                <a:latin typeface="Tahoma" pitchFamily="34" charset="0"/>
              </a:rPr>
              <a:t>Смачивание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b="0">
                <a:latin typeface="Tahoma" pitchFamily="34" charset="0"/>
              </a:rPr>
              <a:t>Твердые тела и жидкости трудно сжать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ru-RU" b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2725"/>
            <a:ext cx="7772400" cy="549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/>
              <a:t>6. Взаимодействие молекул</a:t>
            </a:r>
          </a:p>
        </p:txBody>
      </p:sp>
      <p:pic>
        <p:nvPicPr>
          <p:cNvPr id="14339" name="Picture 3" descr="взаимодействие копи"/>
          <p:cNvPicPr>
            <a:picLocks noChangeAspect="1" noChangeArrowheads="1"/>
          </p:cNvPicPr>
          <p:nvPr/>
        </p:nvPicPr>
        <p:blipFill>
          <a:blip r:embed="rId2" cstate="print">
            <a:lum bright="-30000" contrast="54000"/>
          </a:blip>
          <a:srcRect/>
          <a:stretch>
            <a:fillRect/>
          </a:stretch>
        </p:blipFill>
        <p:spPr bwMode="auto">
          <a:xfrm>
            <a:off x="914400" y="990600"/>
            <a:ext cx="304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800600" y="990600"/>
            <a:ext cx="2514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800"/>
              <a:t>r</a:t>
            </a:r>
            <a:r>
              <a:rPr lang="en-US" sz="2800" baseline="-25000"/>
              <a:t>0 </a:t>
            </a:r>
            <a:r>
              <a:rPr lang="en-US" sz="2800"/>
              <a:t>= d</a:t>
            </a:r>
            <a:endParaRPr lang="en-US" sz="2800" baseline="-25000"/>
          </a:p>
          <a:p>
            <a:pPr marL="457200" indent="-457200">
              <a:spcBef>
                <a:spcPct val="50000"/>
              </a:spcBef>
            </a:pPr>
            <a:r>
              <a:rPr lang="ru-RU" sz="2800"/>
              <a:t>     </a:t>
            </a:r>
            <a:r>
              <a:rPr lang="en-US" sz="2800"/>
              <a:t>F</a:t>
            </a:r>
            <a:r>
              <a:rPr lang="ru-RU" sz="2800" baseline="-25000"/>
              <a:t>пр </a:t>
            </a:r>
            <a:r>
              <a:rPr lang="ru-RU" sz="2800"/>
              <a:t>=</a:t>
            </a:r>
            <a:r>
              <a:rPr lang="en-US" sz="2800"/>
              <a:t> F</a:t>
            </a:r>
            <a:r>
              <a:rPr lang="ru-RU" sz="2800" baseline="-25000"/>
              <a:t>от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800600" y="2590800"/>
            <a:ext cx="1905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ru-RU" sz="2800"/>
              <a:t>2. </a:t>
            </a:r>
            <a:r>
              <a:rPr lang="en-US" sz="2800"/>
              <a:t>r</a:t>
            </a:r>
            <a:r>
              <a:rPr lang="en-US" sz="2800" baseline="-25000"/>
              <a:t>0 </a:t>
            </a:r>
            <a:r>
              <a:rPr lang="en-US" sz="2800"/>
              <a:t>&lt; d</a:t>
            </a:r>
            <a:endParaRPr lang="en-US" sz="2800" baseline="-25000"/>
          </a:p>
          <a:p>
            <a:pPr marL="457200" indent="-457200">
              <a:spcBef>
                <a:spcPct val="50000"/>
              </a:spcBef>
            </a:pPr>
            <a:r>
              <a:rPr lang="ru-RU" sz="2800"/>
              <a:t>    </a:t>
            </a:r>
            <a:r>
              <a:rPr lang="en-US" sz="2800"/>
              <a:t>F</a:t>
            </a:r>
            <a:r>
              <a:rPr lang="ru-RU" sz="2800" baseline="-25000"/>
              <a:t>пр </a:t>
            </a:r>
            <a:r>
              <a:rPr lang="en-US" sz="2800"/>
              <a:t>&lt; F</a:t>
            </a:r>
            <a:r>
              <a:rPr lang="ru-RU" sz="2800" baseline="-25000"/>
              <a:t>от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800600" y="4267200"/>
            <a:ext cx="1905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3. </a:t>
            </a:r>
            <a:r>
              <a:rPr lang="en-US" sz="2800"/>
              <a:t>r</a:t>
            </a:r>
            <a:r>
              <a:rPr lang="en-US" sz="2800" baseline="-25000"/>
              <a:t>0 </a:t>
            </a:r>
            <a:r>
              <a:rPr lang="en-US" sz="2800"/>
              <a:t>&gt; d</a:t>
            </a:r>
            <a:endParaRPr lang="en-US" sz="2800" baseline="-25000"/>
          </a:p>
          <a:p>
            <a:pPr>
              <a:spcBef>
                <a:spcPct val="50000"/>
              </a:spcBef>
            </a:pPr>
            <a:r>
              <a:rPr lang="ru-RU" sz="2800"/>
              <a:t>    </a:t>
            </a:r>
            <a:r>
              <a:rPr lang="en-US" sz="2800"/>
              <a:t>F</a:t>
            </a:r>
            <a:r>
              <a:rPr lang="ru-RU" sz="2800" baseline="-25000"/>
              <a:t>пр </a:t>
            </a:r>
            <a:r>
              <a:rPr lang="en-US" sz="2800"/>
              <a:t>&gt; F</a:t>
            </a:r>
            <a:r>
              <a:rPr lang="ru-RU" sz="2800" baseline="-25000"/>
              <a:t>от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429000" y="5791200"/>
            <a:ext cx="5715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4650" indent="-374650"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r</a:t>
            </a:r>
            <a:r>
              <a:rPr lang="en-US" sz="2000" b="0" baseline="-25000">
                <a:latin typeface="Tahoma" pitchFamily="34" charset="0"/>
              </a:rPr>
              <a:t>0</a:t>
            </a:r>
            <a:r>
              <a:rPr lang="en-US" sz="2000" b="0">
                <a:latin typeface="Tahoma" pitchFamily="34" charset="0"/>
              </a:rPr>
              <a:t>-</a:t>
            </a:r>
            <a:r>
              <a:rPr lang="ru-RU" sz="2000" b="0">
                <a:latin typeface="Tahoma" pitchFamily="34" charset="0"/>
              </a:rPr>
              <a:t>расстояние между центрами частиц</a:t>
            </a:r>
            <a:endParaRPr lang="en-US" sz="2000" b="0">
              <a:latin typeface="Tahoma" pitchFamily="34" charset="0"/>
            </a:endParaRPr>
          </a:p>
          <a:p>
            <a:pPr marL="374650" indent="-374650">
              <a:spcBef>
                <a:spcPct val="50000"/>
              </a:spcBef>
            </a:pPr>
            <a:r>
              <a:rPr lang="en-US" sz="2000" b="0">
                <a:latin typeface="Tahoma" pitchFamily="34" charset="0"/>
              </a:rPr>
              <a:t>d-</a:t>
            </a:r>
            <a:r>
              <a:rPr lang="ru-RU" sz="2000" b="0">
                <a:latin typeface="Tahoma" pitchFamily="34" charset="0"/>
              </a:rPr>
              <a:t>сумма радиусов взаимодействующих частиц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  <p:bldP spid="14341" grpId="0" autoUpdateAnimBg="0"/>
      <p:bldP spid="143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28604"/>
            <a:ext cx="4186259" cy="5753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85720" y="357166"/>
            <a:ext cx="39290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Arial" charset="0"/>
              </a:rPr>
              <a:t>Относительной молекулярной (или атомной) массой вещества (М</a:t>
            </a:r>
            <a:r>
              <a:rPr lang="en-US" sz="2400" b="1" baseline="-25000" dirty="0">
                <a:latin typeface="Times New Roman" pitchFamily="18" charset="0"/>
                <a:cs typeface="Arial" charset="0"/>
              </a:rPr>
              <a:t>r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) называют отношение массы молекулы (или атома)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m</a:t>
            </a:r>
            <a:r>
              <a:rPr lang="ru-RU" sz="2400" b="1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данного вещества к 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1/12</a:t>
            </a:r>
            <a:r>
              <a:rPr lang="ru-RU" sz="2400" b="1" dirty="0">
                <a:latin typeface="Times New Roman" pitchFamily="18" charset="0"/>
                <a:cs typeface="Arial" charset="0"/>
              </a:rPr>
              <a:t> массы атома углерода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m</a:t>
            </a:r>
            <a:r>
              <a:rPr lang="en-US" sz="2400" b="1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C.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1859" name="Object 23"/>
          <p:cNvGraphicFramePr>
            <a:graphicFrameLocks noChangeAspect="1"/>
          </p:cNvGraphicFramePr>
          <p:nvPr/>
        </p:nvGraphicFramePr>
        <p:xfrm>
          <a:off x="642910" y="3714752"/>
          <a:ext cx="2736850" cy="1879600"/>
        </p:xfrm>
        <a:graphic>
          <a:graphicData uri="http://schemas.openxmlformats.org/presentationml/2006/ole">
            <p:oleObj spid="_x0000_s121859" name="Формула" r:id="rId4" imgW="850680" imgH="58392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4282" y="6286520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масса атома углерода: </a:t>
            </a:r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ru-RU" sz="2400" baseline="-25000" dirty="0" smtClean="0"/>
              <a:t>С</a:t>
            </a:r>
            <a:r>
              <a:rPr lang="en-US" sz="2400" baseline="-25000" dirty="0" smtClean="0"/>
              <a:t> </a:t>
            </a:r>
            <a:r>
              <a:rPr lang="ru-RU" sz="2400" i="1" baseline="-25000" dirty="0" smtClean="0"/>
              <a:t> </a:t>
            </a:r>
            <a:r>
              <a:rPr lang="ru-RU" sz="2400" i="1" dirty="0" smtClean="0"/>
              <a:t>= 1,995∙10</a:t>
            </a:r>
            <a:r>
              <a:rPr lang="ru-RU" sz="2400" i="1" baseline="30000" dirty="0" smtClean="0"/>
              <a:t>-26</a:t>
            </a:r>
            <a:r>
              <a:rPr lang="ru-RU" sz="2400" i="1" dirty="0" smtClean="0"/>
              <a:t> кг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Количество вещества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23850" y="1125538"/>
            <a:ext cx="8445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Arial" charset="0"/>
              </a:rPr>
              <a:t>Количество вещества наиболее естественно было бы измерять числом молекул или атомов в теле. Но число частиц в любом макроскопическом теле так велико, что в расчетах используют не абсолютное число частиц, а относительное.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68313" y="4508500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Arial" charset="0"/>
              </a:rPr>
              <a:t>Один моль – это количество вещества, в котором содержится столько же молекул или атомов, сколько содержится в углероде массой 12 г</a:t>
            </a:r>
            <a:r>
              <a:rPr lang="ru-RU" sz="2400" b="1" dirty="0" smtClean="0">
                <a:latin typeface="Times New Roman" pitchFamily="18" charset="0"/>
                <a:cs typeface="Arial" charset="0"/>
              </a:rPr>
              <a:t>.</a:t>
            </a:r>
            <a:r>
              <a:rPr lang="ru-RU" sz="2400" i="1" dirty="0" smtClean="0"/>
              <a:t> (0,012 кг)</a:t>
            </a:r>
            <a:endParaRPr lang="ru-RU" sz="2400" b="1" dirty="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3214678" y="3429000"/>
          <a:ext cx="2303463" cy="738188"/>
        </p:xfrm>
        <a:graphic>
          <a:graphicData uri="http://schemas.openxmlformats.org/presentationml/2006/ole">
            <p:oleObj spid="_x0000_s122882" name="Формула" r:id="rId3" imgW="672840" imgH="215640" progId="Equation.3">
              <p:embed/>
            </p:oleObj>
          </a:graphicData>
        </a:graphic>
      </p:graphicFrame>
      <p:sp>
        <p:nvSpPr>
          <p:cNvPr id="4102" name="AutoShap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5929330"/>
            <a:ext cx="684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ν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 - единицы </a:t>
            </a:r>
            <a:r>
              <a:rPr lang="ru-RU" sz="4400" i="1" dirty="0" err="1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измерения:моль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КОЛИЧЕСТВО   ВЕЩЕСТВА  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 одном моле любого вещества содержится одно и то же число частиц (молекул). Это число называется </a:t>
            </a:r>
            <a:r>
              <a:rPr lang="ru-RU" b="1" i="1" dirty="0" smtClean="0"/>
              <a:t>постоянной Авогадро </a:t>
            </a:r>
            <a:r>
              <a:rPr lang="ru-RU" i="1" dirty="0" smtClean="0"/>
              <a:t>N</a:t>
            </a:r>
            <a:r>
              <a:rPr lang="ru-RU" baseline="-25000" dirty="0" smtClean="0"/>
              <a:t>A</a:t>
            </a:r>
            <a:r>
              <a:rPr lang="ru-RU" dirty="0" smtClean="0"/>
              <a:t>: </a:t>
            </a:r>
          </a:p>
          <a:p>
            <a:pPr>
              <a:buNone/>
            </a:pPr>
            <a:r>
              <a:rPr lang="ru-RU" i="1" dirty="0" smtClean="0"/>
              <a:t>              </a:t>
            </a:r>
            <a:r>
              <a:rPr lang="ru-RU" sz="4000" b="1" i="1" dirty="0" smtClean="0">
                <a:solidFill>
                  <a:srgbClr val="002060"/>
                </a:solidFill>
              </a:rPr>
              <a:t>N</a:t>
            </a:r>
            <a:r>
              <a:rPr lang="ru-RU" sz="4000" b="1" baseline="-25000" dirty="0" smtClean="0">
                <a:solidFill>
                  <a:srgbClr val="002060"/>
                </a:solidFill>
              </a:rPr>
              <a:t>A</a:t>
            </a:r>
            <a:r>
              <a:rPr lang="ru-RU" sz="4000" b="1" dirty="0" smtClean="0">
                <a:solidFill>
                  <a:srgbClr val="002060"/>
                </a:solidFill>
              </a:rPr>
              <a:t> ≈ 6·10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23</a:t>
            </a:r>
            <a:r>
              <a:rPr lang="ru-RU" sz="4000" b="1" dirty="0" smtClean="0">
                <a:solidFill>
                  <a:srgbClr val="002060"/>
                </a:solidFill>
              </a:rPr>
              <a:t> моль</a:t>
            </a:r>
            <a:r>
              <a:rPr lang="ru-RU" sz="4000" b="1" baseline="30000" dirty="0" smtClean="0">
                <a:solidFill>
                  <a:srgbClr val="002060"/>
                </a:solidFill>
              </a:rPr>
              <a:t>–1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>
                <a:solidFill>
                  <a:schemeClr val="accent2"/>
                </a:solidFill>
                <a:latin typeface="Arial Black" pitchFamily="34" charset="0"/>
              </a:rPr>
              <a:t>Количество вещества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642918"/>
            <a:ext cx="90011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           </a:t>
            </a:r>
            <a:r>
              <a:rPr lang="ru-RU" sz="2000" dirty="0">
                <a:solidFill>
                  <a:srgbClr val="333399"/>
                </a:solidFill>
                <a:latin typeface="Arial Black" pitchFamily="34" charset="0"/>
              </a:rPr>
              <a:t>В единице массы, 1 килограмме вещества, </a:t>
            </a:r>
            <a:r>
              <a:rPr lang="ru-RU" sz="2000" dirty="0" smtClean="0">
                <a:solidFill>
                  <a:srgbClr val="333399"/>
                </a:solidFill>
                <a:latin typeface="Arial Black" pitchFamily="34" charset="0"/>
              </a:rPr>
              <a:t>находится </a:t>
            </a:r>
            <a:r>
              <a:rPr lang="ru-RU" sz="2000" dirty="0">
                <a:solidFill>
                  <a:srgbClr val="333399"/>
                </a:solidFill>
                <a:latin typeface="Arial Black" pitchFamily="34" charset="0"/>
              </a:rPr>
              <a:t>разное количество структурных единиц – атомов, молекул. Зависит это количество частиц от рода вещества.            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28596" y="3429000"/>
            <a:ext cx="828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solidFill>
                  <a:schemeClr val="accent2"/>
                </a:solidFill>
                <a:latin typeface="Arial Black" pitchFamily="34" charset="0"/>
              </a:rPr>
              <a:t>А в  единице количества вещества - 1 моле, </a:t>
            </a:r>
            <a:r>
              <a:rPr lang="ru-RU" sz="2000" dirty="0" smtClean="0">
                <a:solidFill>
                  <a:schemeClr val="accent2"/>
                </a:solidFill>
                <a:latin typeface="Arial Black" pitchFamily="34" charset="0"/>
              </a:rPr>
              <a:t>находится</a:t>
            </a:r>
          </a:p>
          <a:p>
            <a:pPr>
              <a:spcBef>
                <a:spcPct val="50000"/>
              </a:spcBef>
            </a:pPr>
            <a:r>
              <a:rPr lang="ru-RU" sz="2000" dirty="0" smtClean="0">
                <a:solidFill>
                  <a:schemeClr val="accent2"/>
                </a:solidFill>
                <a:latin typeface="Arial Black" pitchFamily="34" charset="0"/>
              </a:rPr>
              <a:t>            </a:t>
            </a:r>
            <a:r>
              <a:rPr lang="ru-RU" sz="2400" i="1" dirty="0" smtClean="0">
                <a:solidFill>
                  <a:srgbClr val="FF0000"/>
                </a:solidFill>
                <a:latin typeface="Arial Black" pitchFamily="34" charset="0"/>
              </a:rPr>
              <a:t>одинаковое</a:t>
            </a:r>
            <a:r>
              <a:rPr lang="ru-RU" sz="2000" dirty="0" smtClean="0">
                <a:solidFill>
                  <a:schemeClr val="accent2"/>
                </a:solidFill>
                <a:latin typeface="Arial Black" pitchFamily="34" charset="0"/>
              </a:rPr>
              <a:t>  </a:t>
            </a:r>
            <a:r>
              <a:rPr lang="ru-RU" sz="2000" dirty="0">
                <a:solidFill>
                  <a:schemeClr val="accent2"/>
                </a:solidFill>
                <a:latin typeface="Arial Black" pitchFamily="34" charset="0"/>
              </a:rPr>
              <a:t>количество частиц. </a:t>
            </a:r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684213" y="2205038"/>
            <a:ext cx="1295400" cy="576262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3276600" y="2565400"/>
            <a:ext cx="360363" cy="215900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5580063" y="1989138"/>
            <a:ext cx="2735262" cy="792162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051050" y="2125663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1 кг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11188" y="2300288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Arial Black" pitchFamily="34" charset="0"/>
              </a:rPr>
              <a:t>Алюминий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708400" y="2125663"/>
            <a:ext cx="865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1 кг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779838" y="2371725"/>
            <a:ext cx="1008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Arial Black" pitchFamily="34" charset="0"/>
              </a:rPr>
              <a:t>Золото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8388350" y="2125663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1 кг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6156325" y="2300288"/>
            <a:ext cx="151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Arial Black" pitchFamily="34" charset="0"/>
              </a:rPr>
              <a:t>Лед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0" y="2852738"/>
            <a:ext cx="2843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N=2,2</a:t>
            </a:r>
            <a:r>
              <a:rPr lang="en-US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10</a:t>
            </a:r>
            <a:r>
              <a:rPr lang="en-US" baseline="30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25 </a:t>
            </a:r>
            <a:r>
              <a:rPr lang="ru-RU" baseline="30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атомов</a:t>
            </a:r>
            <a:endParaRPr lang="en-US" dirty="0">
              <a:solidFill>
                <a:schemeClr val="accent2"/>
              </a:solidFill>
              <a:latin typeface="Arial Black" pitchFamily="34" charset="0"/>
              <a:sym typeface="Symbol" pitchFamily="18" charset="2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2857488" y="2857496"/>
            <a:ext cx="24479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N=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10</a:t>
            </a:r>
            <a:r>
              <a:rPr lang="ru-RU" baseline="30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24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  атомов</a:t>
            </a:r>
            <a:endParaRPr lang="en-US" dirty="0">
              <a:solidFill>
                <a:schemeClr val="accent2"/>
              </a:solidFill>
              <a:latin typeface="Arial Black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dirty="0"/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5940425" y="2852738"/>
            <a:ext cx="3024188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N=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3,3</a:t>
            </a:r>
            <a:r>
              <a:rPr lang="en-US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10</a:t>
            </a:r>
            <a:r>
              <a:rPr lang="ru-RU" baseline="30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25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 молекул</a:t>
            </a:r>
            <a:endParaRPr lang="en-US" dirty="0">
              <a:solidFill>
                <a:schemeClr val="accent2"/>
              </a:solidFill>
              <a:latin typeface="Arial Black" pitchFamily="34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endParaRPr lang="ru-RU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857224" y="4929198"/>
            <a:ext cx="863600" cy="503237"/>
          </a:xfrm>
          <a:prstGeom prst="rect">
            <a:avLst/>
          </a:prstGeom>
          <a:solidFill>
            <a:srgbClr val="DDDDDD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47" name="Rectangle 31"/>
          <p:cNvSpPr>
            <a:spLocks noChangeArrowheads="1"/>
          </p:cNvSpPr>
          <p:nvPr/>
        </p:nvSpPr>
        <p:spPr bwMode="auto">
          <a:xfrm>
            <a:off x="3571868" y="4929198"/>
            <a:ext cx="863600" cy="503237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48" name="Rectangle 32"/>
          <p:cNvSpPr>
            <a:spLocks noChangeArrowheads="1"/>
          </p:cNvSpPr>
          <p:nvPr/>
        </p:nvSpPr>
        <p:spPr bwMode="auto">
          <a:xfrm>
            <a:off x="6357950" y="4500570"/>
            <a:ext cx="935037" cy="935038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0" y="5786454"/>
            <a:ext cx="2627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N = 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6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10</a:t>
            </a:r>
            <a:r>
              <a:rPr lang="ru-RU" baseline="30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23 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атомов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928926" y="5786454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N = 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6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10</a:t>
            </a:r>
            <a:r>
              <a:rPr lang="ru-RU" baseline="30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23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 атомов</a:t>
            </a: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6000760" y="5786454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Arial Black" pitchFamily="34" charset="0"/>
              </a:rPr>
              <a:t>N = 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</a:rPr>
              <a:t>6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10</a:t>
            </a:r>
            <a:r>
              <a:rPr lang="ru-RU" baseline="30000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23 </a:t>
            </a:r>
            <a:r>
              <a:rPr lang="ru-RU" dirty="0">
                <a:solidFill>
                  <a:schemeClr val="accent2"/>
                </a:solidFill>
                <a:latin typeface="Arial Black" pitchFamily="34" charset="0"/>
                <a:sym typeface="Symbol" pitchFamily="18" charset="2"/>
              </a:rPr>
              <a:t>молекул</a:t>
            </a: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214282" y="4429132"/>
            <a:ext cx="1584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Arial Black" pitchFamily="34" charset="0"/>
              </a:rPr>
              <a:t>Алюминий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3500430" y="5000636"/>
            <a:ext cx="1366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Arial Black" pitchFamily="34" charset="0"/>
              </a:rPr>
              <a:t>Золото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429388" y="4714884"/>
            <a:ext cx="1081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solidFill>
                  <a:schemeClr val="accent2"/>
                </a:solidFill>
                <a:latin typeface="Arial Black" pitchFamily="34" charset="0"/>
              </a:rPr>
              <a:t>Лед</a:t>
            </a: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928794" y="4857760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1 моль</a:t>
            </a: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4643439" y="4857760"/>
            <a:ext cx="128588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1 моль</a:t>
            </a:r>
          </a:p>
        </p:txBody>
      </p:sp>
      <p:sp>
        <p:nvSpPr>
          <p:cNvPr id="9257" name="Text Box 41"/>
          <p:cNvSpPr txBox="1">
            <a:spLocks noChangeArrowheads="1"/>
          </p:cNvSpPr>
          <p:nvPr/>
        </p:nvSpPr>
        <p:spPr bwMode="auto">
          <a:xfrm>
            <a:off x="7500958" y="4857760"/>
            <a:ext cx="140496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1 моль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500042"/>
            <a:ext cx="5507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  моль    -   6·10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23</a:t>
            </a:r>
            <a:r>
              <a:rPr lang="ru-RU" sz="2400" b="1" dirty="0" smtClean="0">
                <a:solidFill>
                  <a:srgbClr val="002060"/>
                </a:solidFill>
              </a:rPr>
              <a:t> атомов(молекул)</a:t>
            </a:r>
            <a:r>
              <a:rPr lang="en-US" sz="2400" b="1" dirty="0" smtClean="0">
                <a:solidFill>
                  <a:srgbClr val="002060"/>
                </a:solidFill>
              </a:rPr>
              <a:t>( </a:t>
            </a:r>
            <a:r>
              <a:rPr lang="en-US" sz="2800" b="1" i="1" dirty="0" smtClean="0">
                <a:solidFill>
                  <a:srgbClr val="002060"/>
                </a:solidFill>
              </a:rPr>
              <a:t>N</a:t>
            </a:r>
            <a:r>
              <a:rPr lang="en-US" sz="2400" b="1" i="1" baseline="-25000" dirty="0" smtClean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2357430"/>
            <a:ext cx="45663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ν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молей   -   </a:t>
            </a:r>
            <a:r>
              <a:rPr lang="en-US" sz="2800" b="1" i="1" dirty="0" smtClean="0">
                <a:solidFill>
                  <a:srgbClr val="002060"/>
                </a:solidFill>
              </a:rPr>
              <a:t>N</a:t>
            </a:r>
            <a:r>
              <a:rPr lang="ru-RU" sz="2400" b="1" dirty="0" smtClean="0">
                <a:solidFill>
                  <a:srgbClr val="002060"/>
                </a:solidFill>
              </a:rPr>
              <a:t> атомов(молекул)</a:t>
            </a:r>
            <a:endParaRPr lang="ru-RU" sz="2400" dirty="0"/>
          </a:p>
        </p:txBody>
      </p:sp>
      <p:pic>
        <p:nvPicPr>
          <p:cNvPr id="5" name="Содержимое 3" descr="C:\Documents and Settings\1\Мои документы\основы МКТ\Количество вещества.gif"/>
          <p:cNvPicPr>
            <a:picLocks/>
          </p:cNvPicPr>
          <p:nvPr/>
        </p:nvPicPr>
        <p:blipFill>
          <a:blip r:embed="rId2" cstate="print"/>
          <a:srcRect l="5601" t="8838" r="62523" b="67485"/>
          <a:stretch>
            <a:fillRect/>
          </a:stretch>
        </p:blipFill>
        <p:spPr bwMode="auto">
          <a:xfrm>
            <a:off x="3143240" y="4286256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3286124"/>
            <a:ext cx="77865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ν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-количество вещества (молей)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1142984"/>
            <a:ext cx="5835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? молей    -   12·10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23</a:t>
            </a:r>
            <a:r>
              <a:rPr lang="ru-RU" sz="2400" b="1" dirty="0" smtClean="0">
                <a:solidFill>
                  <a:srgbClr val="002060"/>
                </a:solidFill>
              </a:rPr>
              <a:t> атомов(молекул)</a:t>
            </a:r>
            <a:r>
              <a:rPr lang="en-US" sz="2400" b="1" dirty="0" smtClean="0">
                <a:solidFill>
                  <a:srgbClr val="002060"/>
                </a:solidFill>
              </a:rPr>
              <a:t>( </a:t>
            </a:r>
            <a:r>
              <a:rPr lang="en-US" sz="2800" b="1" i="1" dirty="0" smtClean="0">
                <a:solidFill>
                  <a:srgbClr val="002060"/>
                </a:solidFill>
              </a:rPr>
              <a:t>N</a:t>
            </a:r>
            <a:r>
              <a:rPr lang="en-US" sz="2400" b="1" i="1" baseline="-25000" dirty="0" smtClean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3108" y="1785926"/>
            <a:ext cx="57542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? молей    -   18·10</a:t>
            </a:r>
            <a:r>
              <a:rPr lang="ru-RU" sz="2400" b="1" baseline="30000" dirty="0" smtClean="0">
                <a:solidFill>
                  <a:srgbClr val="002060"/>
                </a:solidFill>
              </a:rPr>
              <a:t>23</a:t>
            </a:r>
            <a:r>
              <a:rPr lang="ru-RU" sz="2400" b="1" dirty="0" smtClean="0">
                <a:solidFill>
                  <a:srgbClr val="002060"/>
                </a:solidFill>
              </a:rPr>
              <a:t> атомов(молекул)</a:t>
            </a:r>
            <a:r>
              <a:rPr lang="en-US" sz="2400" b="1" dirty="0" smtClean="0">
                <a:solidFill>
                  <a:srgbClr val="002060"/>
                </a:solidFill>
              </a:rPr>
              <a:t>( </a:t>
            </a:r>
            <a:r>
              <a:rPr lang="en-US" sz="2800" b="1" i="1" dirty="0" smtClean="0">
                <a:solidFill>
                  <a:srgbClr val="002060"/>
                </a:solidFill>
              </a:rPr>
              <a:t>N</a:t>
            </a:r>
            <a:r>
              <a:rPr lang="en-US" sz="2400" b="1" i="1" baseline="-25000" dirty="0" smtClean="0">
                <a:solidFill>
                  <a:srgbClr val="002060"/>
                </a:solidFill>
              </a:rPr>
              <a:t>A</a:t>
            </a:r>
            <a:r>
              <a:rPr lang="en-US" sz="2400" b="1" dirty="0" smtClean="0">
                <a:solidFill>
                  <a:srgbClr val="002060"/>
                </a:solidFill>
              </a:rPr>
              <a:t>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5929330"/>
            <a:ext cx="684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ν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 - единицы </a:t>
            </a:r>
            <a:r>
              <a:rPr lang="ru-RU" sz="4400" i="1" dirty="0" err="1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измерения:моль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500826" y="1142984"/>
            <a:ext cx="2286016" cy="571504"/>
          </a:xfrm>
          <a:prstGeom prst="roundRect">
            <a:avLst/>
          </a:prstGeom>
          <a:solidFill>
            <a:srgbClr val="AFD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1857364"/>
          <a:ext cx="842965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7413"/>
                <a:gridCol w="2107413"/>
                <a:gridCol w="1785966"/>
                <a:gridCol w="2428860"/>
              </a:tblGrid>
              <a:tr h="767297">
                <a:tc>
                  <a:txBody>
                    <a:bodyPr/>
                    <a:lstStyle/>
                    <a:p>
                      <a:r>
                        <a:rPr lang="ru-RU" dirty="0" smtClean="0"/>
                        <a:t>Вещество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Молекулярная </a:t>
                      </a:r>
                      <a:r>
                        <a:rPr lang="en-US" dirty="0" err="1" smtClean="0"/>
                        <a:t>M</a:t>
                      </a:r>
                      <a:r>
                        <a:rPr lang="en-US" baseline="-25000" dirty="0" err="1" smtClean="0"/>
                        <a:t>r</a:t>
                      </a:r>
                      <a:r>
                        <a:rPr lang="en-US" dirty="0" smtClean="0"/>
                        <a:t>=</a:t>
                      </a:r>
                      <a:r>
                        <a:rPr lang="ru-RU" dirty="0" smtClean="0"/>
                        <a:t> 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масса</a:t>
                      </a:r>
                      <a:r>
                        <a:rPr lang="ru-RU" baseline="0" dirty="0" smtClean="0"/>
                        <a:t> молекулы </a:t>
                      </a:r>
                      <a:r>
                        <a:rPr lang="en-US" baseline="0" dirty="0" smtClean="0"/>
                        <a:t>m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=</a:t>
                      </a:r>
                      <a:r>
                        <a:rPr lang="ru-RU" dirty="0" smtClean="0"/>
                        <a:t> </a:t>
                      </a:r>
                      <a:endParaRPr lang="ru-RU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Молярная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M=</a:t>
                      </a:r>
                      <a:r>
                        <a:rPr lang="ru-RU" dirty="0" smtClean="0"/>
                        <a:t> </a:t>
                      </a:r>
                      <a:r>
                        <a:rPr lang="en-US" baseline="0" dirty="0" smtClean="0"/>
                        <a:t>m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ru-RU" dirty="0" smtClean="0"/>
                        <a:t>∙</a:t>
                      </a:r>
                      <a:r>
                        <a:rPr lang="en-US" i="1" dirty="0" smtClean="0"/>
                        <a:t>N</a:t>
                      </a:r>
                      <a:r>
                        <a:rPr lang="en-US" i="1" baseline="-25000" dirty="0" smtClean="0"/>
                        <a:t>A</a:t>
                      </a:r>
                      <a:r>
                        <a:rPr lang="ru-RU" dirty="0" smtClean="0"/>
                        <a:t> (кг/моль)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5371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Водород≈</a:t>
                      </a:r>
                    </a:p>
                    <a:p>
                      <a:r>
                        <a:rPr lang="ru-RU" dirty="0" smtClean="0"/>
                        <a:t>1 </a:t>
                      </a:r>
                      <a:r>
                        <a:rPr lang="ru-RU" dirty="0" err="1" smtClean="0"/>
                        <a:t>а.е.м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а.е.м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,66∙10</a:t>
                      </a:r>
                      <a:r>
                        <a:rPr lang="ru-RU" baseline="30000" dirty="0" smtClean="0"/>
                        <a:t>-27</a:t>
                      </a:r>
                      <a:r>
                        <a:rPr lang="ru-RU" dirty="0" smtClean="0"/>
                        <a:t>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∙</a:t>
                      </a:r>
                      <a:r>
                        <a:rPr lang="en-US" b="0" i="1" dirty="0" smtClean="0"/>
                        <a:t>N</a:t>
                      </a:r>
                      <a:r>
                        <a:rPr lang="en-US" i="1" baseline="-25000" dirty="0" smtClean="0"/>
                        <a:t>A</a:t>
                      </a:r>
                      <a:r>
                        <a:rPr lang="en-US" dirty="0" smtClean="0"/>
                        <a:t>=</a:t>
                      </a:r>
                      <a:r>
                        <a:rPr lang="en-US" baseline="0" dirty="0" smtClean="0"/>
                        <a:t> 1 </a:t>
                      </a:r>
                      <a:r>
                        <a:rPr lang="ru-RU" baseline="0" dirty="0" smtClean="0"/>
                        <a:t>г = 0,001 кг</a:t>
                      </a:r>
                      <a:endParaRPr lang="ru-RU" dirty="0"/>
                    </a:p>
                  </a:txBody>
                  <a:tcPr/>
                </a:tc>
              </a:tr>
              <a:tr h="767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Кислород≈</a:t>
                      </a:r>
                    </a:p>
                    <a:p>
                      <a:r>
                        <a:rPr lang="ru-RU" dirty="0" smtClean="0"/>
                        <a:t>16 </a:t>
                      </a:r>
                      <a:r>
                        <a:rPr lang="ru-RU" dirty="0" err="1" smtClean="0"/>
                        <a:t>а.е.м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16 </a:t>
                      </a:r>
                      <a:r>
                        <a:rPr lang="ru-RU" dirty="0" err="1" smtClean="0"/>
                        <a:t>а.е.м</a:t>
                      </a:r>
                      <a:r>
                        <a:rPr lang="ru-RU" dirty="0" smtClean="0"/>
                        <a:t>.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,66∙10</a:t>
                      </a:r>
                      <a:r>
                        <a:rPr lang="ru-RU" baseline="30000" dirty="0" smtClean="0"/>
                        <a:t>-27</a:t>
                      </a:r>
                      <a:r>
                        <a:rPr lang="ru-RU" dirty="0" smtClean="0"/>
                        <a:t> ∙16 кг</a:t>
                      </a:r>
                      <a:r>
                        <a:rPr lang="en-US" dirty="0" smtClean="0"/>
                        <a:t>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=2,656 </a:t>
                      </a:r>
                      <a:r>
                        <a:rPr lang="ru-RU" dirty="0" smtClean="0"/>
                        <a:t>∙10</a:t>
                      </a:r>
                      <a:r>
                        <a:rPr lang="ru-RU" baseline="30000" dirty="0" smtClean="0"/>
                        <a:t>-26</a:t>
                      </a:r>
                      <a:r>
                        <a:rPr lang="ru-RU" dirty="0" smtClean="0"/>
                        <a:t> кг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∙</a:t>
                      </a:r>
                      <a:r>
                        <a:rPr lang="en-US" i="1" dirty="0" smtClean="0"/>
                        <a:t>N</a:t>
                      </a:r>
                      <a:r>
                        <a:rPr lang="en-US" i="1" baseline="-25000" dirty="0" smtClean="0"/>
                        <a:t>A</a:t>
                      </a:r>
                      <a:r>
                        <a:rPr lang="en-US" dirty="0" smtClean="0"/>
                        <a:t>=</a:t>
                      </a:r>
                      <a:r>
                        <a:rPr lang="en-US" baseline="0" dirty="0" smtClean="0"/>
                        <a:t> 1</a:t>
                      </a:r>
                      <a:r>
                        <a:rPr lang="ru-RU" baseline="0" dirty="0" smtClean="0"/>
                        <a:t>6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г = 0,016 кг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7672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Углерод≈</a:t>
                      </a:r>
                    </a:p>
                    <a:p>
                      <a:r>
                        <a:rPr lang="ru-RU" dirty="0" smtClean="0"/>
                        <a:t>12 </a:t>
                      </a:r>
                      <a:r>
                        <a:rPr lang="ru-RU" dirty="0" err="1" smtClean="0"/>
                        <a:t>а.е.м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err="1" smtClean="0"/>
                        <a:t>а.е.м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</a:t>
                      </a:r>
                      <a:r>
                        <a:rPr lang="ru-RU" dirty="0" smtClean="0"/>
                        <a:t>,66∙10</a:t>
                      </a:r>
                      <a:r>
                        <a:rPr lang="ru-RU" baseline="30000" dirty="0" smtClean="0"/>
                        <a:t>-27</a:t>
                      </a:r>
                      <a:r>
                        <a:rPr lang="ru-RU" dirty="0" smtClean="0"/>
                        <a:t> ∙12 </a:t>
                      </a:r>
                      <a:r>
                        <a:rPr lang="ru-RU" dirty="0" err="1" smtClean="0"/>
                        <a:t>кг=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=1,995∙10</a:t>
                      </a:r>
                      <a:r>
                        <a:rPr lang="ru-RU" baseline="30000" dirty="0" smtClean="0"/>
                        <a:t>-26</a:t>
                      </a:r>
                      <a:r>
                        <a:rPr lang="ru-RU" dirty="0" smtClean="0"/>
                        <a:t>  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∙</a:t>
                      </a:r>
                      <a:r>
                        <a:rPr lang="en-US" i="1" dirty="0" smtClean="0"/>
                        <a:t>N</a:t>
                      </a:r>
                      <a:r>
                        <a:rPr lang="en-US" i="1" baseline="-25000" dirty="0" smtClean="0"/>
                        <a:t>A</a:t>
                      </a:r>
                      <a:r>
                        <a:rPr lang="en-US" dirty="0" smtClean="0"/>
                        <a:t>=</a:t>
                      </a:r>
                      <a:r>
                        <a:rPr lang="en-US" baseline="0" dirty="0" smtClean="0"/>
                        <a:t> 1</a:t>
                      </a:r>
                      <a:r>
                        <a:rPr lang="ru-RU" baseline="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г = 0,012 кг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и т.д.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142852"/>
            <a:ext cx="885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/>
              <a:t>Молярная масса –  </a:t>
            </a:r>
            <a:r>
              <a:rPr lang="ru-RU" sz="3200" b="1" dirty="0" err="1" smtClean="0"/>
              <a:t>масса</a:t>
            </a:r>
            <a:r>
              <a:rPr lang="ru-RU" sz="3200" b="1" dirty="0" smtClean="0"/>
              <a:t> вещества взятого в количестве 1 моль (численно совпадает с </a:t>
            </a:r>
            <a:r>
              <a:rPr lang="en-US" sz="3200" b="1" dirty="0" err="1" smtClean="0"/>
              <a:t>M</a:t>
            </a:r>
            <a:r>
              <a:rPr lang="en-US" sz="3200" b="1" baseline="-25000" dirty="0" err="1" smtClean="0"/>
              <a:t>r</a:t>
            </a:r>
            <a:r>
              <a:rPr lang="en-US" sz="3200" b="1" dirty="0" smtClean="0"/>
              <a:t>)</a:t>
            </a:r>
          </a:p>
          <a:p>
            <a:pPr>
              <a:defRPr/>
            </a:pPr>
            <a:r>
              <a:rPr lang="ru-RU" sz="3200" dirty="0" smtClean="0"/>
              <a:t>обозначается </a:t>
            </a:r>
            <a:r>
              <a:rPr lang="en-US" sz="3200" dirty="0" smtClean="0"/>
              <a:t>M</a:t>
            </a:r>
            <a:r>
              <a:rPr lang="ru-RU" sz="3200" dirty="0" smtClean="0"/>
              <a:t> измеряется в</a:t>
            </a:r>
            <a:r>
              <a:rPr lang="en-US" sz="3200" dirty="0" smtClean="0"/>
              <a:t> </a:t>
            </a:r>
            <a:r>
              <a:rPr lang="ru-RU" sz="3200" dirty="0" smtClean="0"/>
              <a:t>СИ кг </a:t>
            </a:r>
            <a:r>
              <a:rPr lang="en-US" sz="3200" dirty="0" smtClean="0"/>
              <a:t>  (</a:t>
            </a:r>
            <a:r>
              <a:rPr lang="en-US" sz="3200" b="1" dirty="0" smtClean="0"/>
              <a:t>M=M</a:t>
            </a:r>
            <a:r>
              <a:rPr lang="en-US" sz="3200" b="1" baseline="-25000" dirty="0" smtClean="0"/>
              <a:t>r</a:t>
            </a:r>
            <a:r>
              <a:rPr lang="en-US" sz="3200" b="1" dirty="0" smtClean="0"/>
              <a:t>∙10</a:t>
            </a:r>
            <a:r>
              <a:rPr lang="en-US" sz="3200" b="1" baseline="30000" dirty="0" smtClean="0"/>
              <a:t>-3</a:t>
            </a:r>
            <a:r>
              <a:rPr lang="en-US" sz="3200" b="1" dirty="0" smtClean="0"/>
              <a:t>) </a:t>
            </a:r>
            <a:endParaRPr lang="ru-RU" sz="3200" b="1" baseline="30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286388"/>
            <a:ext cx="2226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  моль    -   </a:t>
            </a:r>
            <a:r>
              <a:rPr lang="en-US" sz="2400" b="1" i="1" dirty="0" smtClean="0">
                <a:solidFill>
                  <a:srgbClr val="002060"/>
                </a:solidFill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643578"/>
            <a:ext cx="22424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ν</a:t>
            </a:r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молей -   </a:t>
            </a:r>
            <a:r>
              <a:rPr lang="en-US" sz="2400" b="1" i="1" dirty="0" smtClean="0">
                <a:solidFill>
                  <a:srgbClr val="002060"/>
                </a:solidFill>
              </a:rPr>
              <a:t>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C:\Documents and Settings\1\Мои документы\основы МКТ\Количество вещества.gif"/>
          <p:cNvPicPr>
            <a:picLocks/>
          </p:cNvPicPr>
          <p:nvPr/>
        </p:nvPicPr>
        <p:blipFill>
          <a:blip r:embed="rId2" cstate="print"/>
          <a:srcRect l="5601" t="32515" r="62523" b="48544"/>
          <a:stretch>
            <a:fillRect/>
          </a:stretch>
        </p:blipFill>
        <p:spPr bwMode="auto">
          <a:xfrm>
            <a:off x="5429256" y="5286388"/>
            <a:ext cx="228601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:\Documents and Settings\1\Мои документы\основы МКТ\Количество вещества.gif"/>
          <p:cNvPicPr>
            <a:picLocks/>
          </p:cNvPicPr>
          <p:nvPr/>
        </p:nvPicPr>
        <p:blipFill>
          <a:blip r:embed="rId3" cstate="print"/>
          <a:srcRect l="5601" t="8838" r="62523" b="67485"/>
          <a:stretch>
            <a:fillRect/>
          </a:stretch>
        </p:blipFill>
        <p:spPr bwMode="auto">
          <a:xfrm>
            <a:off x="1142976" y="642918"/>
            <a:ext cx="264320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C:\Documents and Settings\1\Мои документы\основы МКТ\Количество вещества.gif"/>
          <p:cNvPicPr>
            <a:picLocks/>
          </p:cNvPicPr>
          <p:nvPr/>
        </p:nvPicPr>
        <p:blipFill>
          <a:blip r:embed="rId3" cstate="print"/>
          <a:srcRect l="5601" t="32515" r="62523" b="48544"/>
          <a:stretch>
            <a:fillRect/>
          </a:stretch>
        </p:blipFill>
        <p:spPr bwMode="auto">
          <a:xfrm>
            <a:off x="4714876" y="714356"/>
            <a:ext cx="264320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000364" y="2714620"/>
          <a:ext cx="2714644" cy="1922873"/>
        </p:xfrm>
        <a:graphic>
          <a:graphicData uri="http://schemas.openxmlformats.org/presentationml/2006/ole">
            <p:oleObj spid="_x0000_s110594" name="Формула" r:id="rId4" imgW="609480" imgH="43164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4857752" y="4643446"/>
          <a:ext cx="3279775" cy="1752600"/>
        </p:xfrm>
        <a:graphic>
          <a:graphicData uri="http://schemas.openxmlformats.org/presentationml/2006/ole">
            <p:oleObj spid="_x0000_s110595" name="Формула" r:id="rId5" imgW="73656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720" y="5286388"/>
            <a:ext cx="4572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кол-во молекул в </a:t>
            </a:r>
            <a:r>
              <a:rPr lang="en-US" sz="2800" dirty="0" smtClean="0"/>
              <a:t>m </a:t>
            </a:r>
            <a:r>
              <a:rPr lang="ru-RU" sz="2800" dirty="0" smtClean="0"/>
              <a:t>кг </a:t>
            </a:r>
            <a:r>
              <a:rPr lang="ru-RU" sz="2800" dirty="0" err="1" smtClean="0"/>
              <a:t>в-ва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14282" y="2143116"/>
            <a:ext cx="4000528" cy="350046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МАССА   МОЛЕКУЛЫ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40" y="1571612"/>
            <a:ext cx="911546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 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r>
              <a:rPr lang="en-US" dirty="0" smtClean="0"/>
              <a:t>m</a:t>
            </a:r>
            <a:r>
              <a:rPr lang="en-US" sz="1600" dirty="0" smtClean="0"/>
              <a:t>0</a:t>
            </a:r>
            <a:r>
              <a:rPr lang="en-US" dirty="0" smtClean="0"/>
              <a:t> </a:t>
            </a:r>
            <a:r>
              <a:rPr lang="en-US" i="1" dirty="0" smtClean="0"/>
              <a:t>– </a:t>
            </a:r>
            <a:r>
              <a:rPr lang="ru-RU" i="1" dirty="0" smtClean="0"/>
              <a:t>масса молекулы (кг)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М – </a:t>
            </a:r>
            <a:r>
              <a:rPr lang="ru-RU" i="1" dirty="0" smtClean="0"/>
              <a:t>молярная масса       						(кг/моль)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</a:t>
            </a:r>
            <a:r>
              <a:rPr lang="en-US" dirty="0" smtClean="0"/>
              <a:t>N</a:t>
            </a:r>
            <a:r>
              <a:rPr lang="ru-RU" sz="1600" dirty="0" smtClean="0"/>
              <a:t>А</a:t>
            </a:r>
            <a:r>
              <a:rPr lang="ru-RU" dirty="0" smtClean="0"/>
              <a:t> </a:t>
            </a:r>
            <a:r>
              <a:rPr lang="ru-RU" i="1" dirty="0" smtClean="0"/>
              <a:t>– число Авогадро</a:t>
            </a:r>
          </a:p>
          <a:p>
            <a:pPr>
              <a:buNone/>
            </a:pPr>
            <a:r>
              <a:rPr lang="ru-RU" i="1" dirty="0" smtClean="0"/>
              <a:t>							(1/моль)</a:t>
            </a: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6148" name="Содержимое 3"/>
          <p:cNvGraphicFramePr>
            <a:graphicFrameLocks noChangeAspect="1"/>
          </p:cNvGraphicFramePr>
          <p:nvPr/>
        </p:nvGraphicFramePr>
        <p:xfrm>
          <a:off x="285720" y="2285992"/>
          <a:ext cx="3929063" cy="2903537"/>
        </p:xfrm>
        <a:graphic>
          <a:graphicData uri="http://schemas.openxmlformats.org/presentationml/2006/ole">
            <p:oleObj spid="_x0000_s6148" name="Equation" r:id="rId3" imgW="5839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2" cstate="print"/>
          <a:srcRect b="56509"/>
          <a:stretch>
            <a:fillRect/>
          </a:stretch>
        </p:blipFill>
        <p:spPr bwMode="auto">
          <a:xfrm>
            <a:off x="142844" y="285728"/>
            <a:ext cx="8839200" cy="287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5214942" y="3429000"/>
            <a:ext cx="375761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МАКРОСКОПИЧЕСКИЕ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ПАРАМЕТРЫ</a:t>
            </a: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42910" y="3429000"/>
            <a:ext cx="4000528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МИКРОСКОПИЧЕСКИЕ ПАРАМЕТРЫ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1. Рассчитать массу молекулы Н</a:t>
            </a:r>
            <a:r>
              <a:rPr lang="ru-RU" sz="1600" dirty="0" smtClean="0">
                <a:solidFill>
                  <a:srgbClr val="C00000"/>
                </a:solidFill>
              </a:rPr>
              <a:t>2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ru-RU" dirty="0" smtClean="0">
                <a:solidFill>
                  <a:srgbClr val="C00000"/>
                </a:solidFill>
              </a:rPr>
              <a:t>О</a:t>
            </a:r>
            <a:r>
              <a:rPr lang="ru-RU" sz="1600" dirty="0" smtClean="0">
                <a:solidFill>
                  <a:srgbClr val="C00000"/>
                </a:solidFill>
              </a:rPr>
              <a:t>4.</a:t>
            </a:r>
          </a:p>
          <a:p>
            <a:pPr>
              <a:buNone/>
            </a:pPr>
            <a:r>
              <a:rPr lang="ru-RU" sz="1600" dirty="0" smtClean="0"/>
              <a:t>      </a:t>
            </a:r>
            <a:r>
              <a:rPr lang="ru-RU" dirty="0" smtClean="0"/>
              <a:t>    М(Н</a:t>
            </a:r>
            <a:r>
              <a:rPr lang="ru-RU" sz="1600" dirty="0" smtClean="0"/>
              <a:t>2</a:t>
            </a:r>
            <a:r>
              <a:rPr lang="en-US" dirty="0" smtClean="0"/>
              <a:t>S</a:t>
            </a:r>
            <a:r>
              <a:rPr lang="ru-RU" dirty="0" smtClean="0"/>
              <a:t>О</a:t>
            </a:r>
            <a:r>
              <a:rPr lang="ru-RU" sz="1600" dirty="0" smtClean="0"/>
              <a:t>4</a:t>
            </a:r>
            <a:r>
              <a:rPr lang="ru-RU" dirty="0" smtClean="0"/>
              <a:t>) = 2</a:t>
            </a:r>
            <a:r>
              <a:rPr lang="ru-RU" dirty="0" smtClean="0">
                <a:latin typeface="Times New Roman"/>
                <a:cs typeface="Times New Roman"/>
              </a:rPr>
              <a:t>·1 + 32 + 16·4 = 98 г/моль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   </a:t>
            </a:r>
            <a:endParaRPr lang="ru-RU" dirty="0"/>
          </a:p>
        </p:txBody>
      </p:sp>
      <p:graphicFrame>
        <p:nvGraphicFramePr>
          <p:cNvPr id="7170" name="Содержимое 3"/>
          <p:cNvGraphicFramePr>
            <a:graphicFrameLocks noChangeAspect="1"/>
          </p:cNvGraphicFramePr>
          <p:nvPr/>
        </p:nvGraphicFramePr>
        <p:xfrm>
          <a:off x="3214678" y="2786058"/>
          <a:ext cx="1890834" cy="1397307"/>
        </p:xfrm>
        <a:graphic>
          <a:graphicData uri="http://schemas.openxmlformats.org/presentationml/2006/ole">
            <p:oleObj spid="_x0000_s7170" name="Equation" r:id="rId3" imgW="583920" imgH="4316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14480" y="4357694"/>
          <a:ext cx="5907685" cy="1196982"/>
        </p:xfrm>
        <a:graphic>
          <a:graphicData uri="http://schemas.openxmlformats.org/presentationml/2006/ole">
            <p:oleObj spid="_x0000_s7171" name="Equation" r:id="rId4" imgW="1942920" imgH="393480" progId="Equation.3">
              <p:embed/>
            </p:oleObj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786446" y="5214950"/>
            <a:ext cx="185738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2. Сколько молекул содержится в 50г  </a:t>
            </a:r>
            <a:r>
              <a:rPr lang="ru-RU" dirty="0" err="1" smtClean="0">
                <a:solidFill>
                  <a:srgbClr val="C00000"/>
                </a:solidFill>
              </a:rPr>
              <a:t>А</a:t>
            </a:r>
            <a:r>
              <a:rPr lang="ru-RU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ℓ</a:t>
            </a:r>
            <a:r>
              <a:rPr lang="ru-RU" dirty="0" smtClean="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       М(</a:t>
            </a:r>
            <a:r>
              <a:rPr lang="ru-RU" dirty="0" err="1" smtClean="0">
                <a:latin typeface="Times New Roman"/>
                <a:cs typeface="Times New Roman"/>
              </a:rPr>
              <a:t>Аℓ</a:t>
            </a:r>
            <a:r>
              <a:rPr lang="ru-RU" dirty="0" smtClean="0">
                <a:latin typeface="Times New Roman"/>
                <a:cs typeface="Times New Roman"/>
              </a:rPr>
              <a:t>) = 27г/моль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       </a:t>
            </a:r>
            <a:r>
              <a:rPr lang="en-US" dirty="0" smtClean="0">
                <a:latin typeface="Times New Roman"/>
                <a:cs typeface="Times New Roman"/>
              </a:rPr>
              <a:t>N =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en-US" sz="1600" dirty="0" smtClean="0">
                <a:latin typeface="Times New Roman"/>
                <a:cs typeface="Times New Roman"/>
              </a:rPr>
              <a:t>A</a:t>
            </a:r>
            <a:r>
              <a:rPr lang="ru-RU" sz="1600" dirty="0" smtClean="0">
                <a:latin typeface="Times New Roman"/>
                <a:cs typeface="Times New Roman"/>
              </a:rPr>
              <a:t>                    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ru-RU" dirty="0" smtClean="0">
                <a:latin typeface="Times New Roman"/>
                <a:cs typeface="Times New Roman"/>
              </a:rPr>
              <a:t> = </a:t>
            </a:r>
            <a:r>
              <a:rPr lang="en-US" dirty="0" smtClean="0">
                <a:latin typeface="Times New Roman"/>
                <a:cs typeface="Times New Roman"/>
              </a:rPr>
              <a:t>m/M</a:t>
            </a:r>
          </a:p>
          <a:p>
            <a:pPr>
              <a:buNone/>
            </a:pPr>
            <a:r>
              <a:rPr lang="en-US" dirty="0" smtClean="0">
                <a:latin typeface="Times New Roman"/>
                <a:cs typeface="Times New Roman"/>
              </a:rPr>
              <a:t>        </a:t>
            </a:r>
            <a:r>
              <a:rPr lang="el-GR" dirty="0" smtClean="0">
                <a:latin typeface="Times New Roman"/>
                <a:cs typeface="Times New Roman"/>
              </a:rPr>
              <a:t>ν</a:t>
            </a:r>
            <a:r>
              <a:rPr lang="en-US" dirty="0" smtClean="0">
                <a:latin typeface="Times New Roman"/>
                <a:cs typeface="Times New Roman"/>
              </a:rPr>
              <a:t> = 50</a:t>
            </a:r>
            <a:r>
              <a:rPr lang="ru-RU" dirty="0" smtClean="0">
                <a:latin typeface="Times New Roman"/>
                <a:cs typeface="Times New Roman"/>
              </a:rPr>
              <a:t>г:27г/моль = 1,85моль</a:t>
            </a:r>
          </a:p>
          <a:p>
            <a:pPr>
              <a:buNone/>
            </a:pPr>
            <a:r>
              <a:rPr lang="ru-RU" dirty="0" smtClean="0">
                <a:latin typeface="Times New Roman"/>
                <a:cs typeface="Times New Roman"/>
              </a:rPr>
              <a:t>        </a:t>
            </a:r>
            <a:r>
              <a:rPr lang="en-US" dirty="0" smtClean="0">
                <a:latin typeface="Times New Roman"/>
                <a:cs typeface="Times New Roman"/>
              </a:rPr>
              <a:t>N</a:t>
            </a:r>
            <a:r>
              <a:rPr lang="ru-RU" dirty="0" smtClean="0">
                <a:latin typeface="Times New Roman"/>
                <a:cs typeface="Times New Roman"/>
              </a:rPr>
              <a:t> = 1,85·6·10²³ = 11·10²³ 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286248" y="4500570"/>
            <a:ext cx="114300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521" name="Object 2"/>
          <p:cNvGraphicFramePr>
            <a:graphicFrameLocks noChangeAspect="1"/>
          </p:cNvGraphicFramePr>
          <p:nvPr/>
        </p:nvGraphicFramePr>
        <p:xfrm>
          <a:off x="6786578" y="2214554"/>
          <a:ext cx="1925638" cy="1028995"/>
        </p:xfrm>
        <a:graphic>
          <a:graphicData uri="http://schemas.openxmlformats.org/presentationml/2006/ole">
            <p:oleObj spid="_x0000_s107521" name="Формула" r:id="rId3" imgW="736560" imgH="393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 smtClean="0">
                <a:solidFill>
                  <a:srgbClr val="990000"/>
                </a:solidFill>
              </a:rPr>
              <a:t>Таблица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2565400"/>
            <a:ext cx="7772400" cy="15113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b="1" smtClean="0"/>
              <a:t>Свойства газов, жидкостей и твердых тел</a:t>
            </a:r>
          </a:p>
        </p:txBody>
      </p:sp>
      <p:sp>
        <p:nvSpPr>
          <p:cNvPr id="6554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1235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Строение газов, жидкостей и твердых  тел</a:t>
            </a:r>
          </a:p>
        </p:txBody>
      </p:sp>
      <p:grpSp>
        <p:nvGrpSpPr>
          <p:cNvPr id="2" name="Group 331"/>
          <p:cNvGrpSpPr>
            <a:grpSpLocks/>
          </p:cNvGrpSpPr>
          <p:nvPr/>
        </p:nvGrpSpPr>
        <p:grpSpPr bwMode="auto">
          <a:xfrm>
            <a:off x="250825" y="1700213"/>
            <a:ext cx="8713788" cy="3976687"/>
            <a:chOff x="158" y="1298"/>
            <a:chExt cx="5489" cy="2505"/>
          </a:xfrm>
        </p:grpSpPr>
        <p:sp>
          <p:nvSpPr>
            <p:cNvPr id="66565" name="Rectangle 20"/>
            <p:cNvSpPr>
              <a:spLocks noChangeArrowheads="1"/>
            </p:cNvSpPr>
            <p:nvPr/>
          </p:nvSpPr>
          <p:spPr bwMode="auto">
            <a:xfrm>
              <a:off x="3923" y="3281"/>
              <a:ext cx="1724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66" name="Rectangle 19"/>
            <p:cNvSpPr>
              <a:spLocks noChangeArrowheads="1"/>
            </p:cNvSpPr>
            <p:nvPr/>
          </p:nvSpPr>
          <p:spPr bwMode="auto">
            <a:xfrm>
              <a:off x="2517" y="3281"/>
              <a:ext cx="1406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67" name="Rectangle 18"/>
            <p:cNvSpPr>
              <a:spLocks noChangeArrowheads="1"/>
            </p:cNvSpPr>
            <p:nvPr/>
          </p:nvSpPr>
          <p:spPr bwMode="auto">
            <a:xfrm>
              <a:off x="1338" y="3281"/>
              <a:ext cx="1179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68" name="Rectangle 17"/>
            <p:cNvSpPr>
              <a:spLocks noChangeArrowheads="1"/>
            </p:cNvSpPr>
            <p:nvPr/>
          </p:nvSpPr>
          <p:spPr bwMode="auto">
            <a:xfrm>
              <a:off x="158" y="3281"/>
              <a:ext cx="118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r>
                <a:rPr lang="ru-RU" sz="2400" b="1" i="1">
                  <a:latin typeface="Times New Roman" pitchFamily="18" charset="0"/>
                  <a:cs typeface="Arial" charset="0"/>
                </a:rPr>
                <a:t>газы</a:t>
              </a:r>
            </a:p>
          </p:txBody>
        </p:sp>
        <p:sp>
          <p:nvSpPr>
            <p:cNvPr id="66569" name="Rectangle 16"/>
            <p:cNvSpPr>
              <a:spLocks noChangeArrowheads="1"/>
            </p:cNvSpPr>
            <p:nvPr/>
          </p:nvSpPr>
          <p:spPr bwMode="auto">
            <a:xfrm>
              <a:off x="3923" y="2759"/>
              <a:ext cx="1724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70" name="Rectangle 15"/>
            <p:cNvSpPr>
              <a:spLocks noChangeArrowheads="1"/>
            </p:cNvSpPr>
            <p:nvPr/>
          </p:nvSpPr>
          <p:spPr bwMode="auto">
            <a:xfrm>
              <a:off x="2517" y="2750"/>
              <a:ext cx="1406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71" name="Rectangle 14"/>
            <p:cNvSpPr>
              <a:spLocks noChangeArrowheads="1"/>
            </p:cNvSpPr>
            <p:nvPr/>
          </p:nvSpPr>
          <p:spPr bwMode="auto">
            <a:xfrm>
              <a:off x="1338" y="2759"/>
              <a:ext cx="1179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72" name="Rectangle 13"/>
            <p:cNvSpPr>
              <a:spLocks noChangeArrowheads="1"/>
            </p:cNvSpPr>
            <p:nvPr/>
          </p:nvSpPr>
          <p:spPr bwMode="auto">
            <a:xfrm>
              <a:off x="158" y="2750"/>
              <a:ext cx="1180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r>
                <a:rPr lang="ru-RU" sz="2400" b="1" i="1">
                  <a:latin typeface="Times New Roman" pitchFamily="18" charset="0"/>
                  <a:cs typeface="Arial" charset="0"/>
                </a:rPr>
                <a:t>жидкости</a:t>
              </a:r>
            </a:p>
          </p:txBody>
        </p:sp>
        <p:sp>
          <p:nvSpPr>
            <p:cNvPr id="66573" name="Rectangle 12"/>
            <p:cNvSpPr>
              <a:spLocks noChangeArrowheads="1"/>
            </p:cNvSpPr>
            <p:nvPr/>
          </p:nvSpPr>
          <p:spPr bwMode="auto">
            <a:xfrm>
              <a:off x="3923" y="2160"/>
              <a:ext cx="172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74" name="Rectangle 11"/>
            <p:cNvSpPr>
              <a:spLocks noChangeArrowheads="1"/>
            </p:cNvSpPr>
            <p:nvPr/>
          </p:nvSpPr>
          <p:spPr bwMode="auto">
            <a:xfrm>
              <a:off x="2517" y="2163"/>
              <a:ext cx="1406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75" name="Rectangle 10"/>
            <p:cNvSpPr>
              <a:spLocks noChangeArrowheads="1"/>
            </p:cNvSpPr>
            <p:nvPr/>
          </p:nvSpPr>
          <p:spPr bwMode="auto">
            <a:xfrm>
              <a:off x="1338" y="2163"/>
              <a:ext cx="1179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76" name="Rectangle 9"/>
            <p:cNvSpPr>
              <a:spLocks noChangeArrowheads="1"/>
            </p:cNvSpPr>
            <p:nvPr/>
          </p:nvSpPr>
          <p:spPr bwMode="auto">
            <a:xfrm>
              <a:off x="158" y="2163"/>
              <a:ext cx="1180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</a:pPr>
              <a:r>
                <a:rPr lang="ru-RU" sz="2400" b="1" i="1">
                  <a:latin typeface="Times New Roman" pitchFamily="18" charset="0"/>
                  <a:cs typeface="Arial" charset="0"/>
                </a:rPr>
                <a:t>твердые тела</a:t>
              </a:r>
            </a:p>
          </p:txBody>
        </p:sp>
        <p:sp>
          <p:nvSpPr>
            <p:cNvPr id="66577" name="Rectangle 8"/>
            <p:cNvSpPr>
              <a:spLocks noChangeArrowheads="1"/>
            </p:cNvSpPr>
            <p:nvPr/>
          </p:nvSpPr>
          <p:spPr bwMode="auto">
            <a:xfrm>
              <a:off x="3923" y="1298"/>
              <a:ext cx="172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</a:pPr>
              <a:r>
                <a:rPr lang="ru-RU" sz="2400" b="1" i="1">
                  <a:latin typeface="Times New Roman" pitchFamily="18" charset="0"/>
                  <a:cs typeface="Arial" charset="0"/>
                </a:rPr>
                <a:t>движение и взаимод. частиц</a:t>
              </a:r>
            </a:p>
          </p:txBody>
        </p:sp>
        <p:sp>
          <p:nvSpPr>
            <p:cNvPr id="66578" name="Rectangle 7"/>
            <p:cNvSpPr>
              <a:spLocks noChangeArrowheads="1"/>
            </p:cNvSpPr>
            <p:nvPr/>
          </p:nvSpPr>
          <p:spPr bwMode="auto">
            <a:xfrm>
              <a:off x="2517" y="1298"/>
              <a:ext cx="1588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 algn="ctr">
                <a:spcBef>
                  <a:spcPct val="20000"/>
                </a:spcBef>
              </a:pPr>
              <a:r>
                <a:rPr lang="ru-RU" sz="2400" b="1" i="1">
                  <a:latin typeface="Times New Roman" pitchFamily="18" charset="0"/>
                  <a:cs typeface="Arial" charset="0"/>
                </a:rPr>
                <a:t>расположение частиц</a:t>
              </a:r>
            </a:p>
          </p:txBody>
        </p:sp>
        <p:sp>
          <p:nvSpPr>
            <p:cNvPr id="66579" name="Rectangle 6"/>
            <p:cNvSpPr>
              <a:spLocks noChangeArrowheads="1"/>
            </p:cNvSpPr>
            <p:nvPr/>
          </p:nvSpPr>
          <p:spPr bwMode="auto">
            <a:xfrm>
              <a:off x="1338" y="1298"/>
              <a:ext cx="1179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r>
                <a:rPr lang="ru-RU" sz="2400" b="1" i="1">
                  <a:latin typeface="Arial" charset="0"/>
                  <a:cs typeface="Arial" charset="0"/>
                </a:rPr>
                <a:t>свойства</a:t>
              </a:r>
            </a:p>
          </p:txBody>
        </p:sp>
        <p:sp>
          <p:nvSpPr>
            <p:cNvPr id="66580" name="Rectangle 5"/>
            <p:cNvSpPr>
              <a:spLocks noChangeArrowheads="1"/>
            </p:cNvSpPr>
            <p:nvPr/>
          </p:nvSpPr>
          <p:spPr bwMode="auto">
            <a:xfrm>
              <a:off x="158" y="1298"/>
              <a:ext cx="1180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1"/>
            <a:lstStyle/>
            <a:p>
              <a:pPr>
                <a:spcBef>
                  <a:spcPct val="20000"/>
                </a:spcBef>
              </a:pPr>
              <a:endParaRPr lang="ru-RU" b="1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6581" name="Line 21"/>
            <p:cNvSpPr>
              <a:spLocks noChangeShapeType="1"/>
            </p:cNvSpPr>
            <p:nvPr/>
          </p:nvSpPr>
          <p:spPr bwMode="auto">
            <a:xfrm>
              <a:off x="158" y="1298"/>
              <a:ext cx="5489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2" name="Line 22"/>
            <p:cNvSpPr>
              <a:spLocks noChangeShapeType="1"/>
            </p:cNvSpPr>
            <p:nvPr/>
          </p:nvSpPr>
          <p:spPr bwMode="auto">
            <a:xfrm>
              <a:off x="158" y="2163"/>
              <a:ext cx="5489" cy="0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3" name="Line 23"/>
            <p:cNvSpPr>
              <a:spLocks noChangeShapeType="1"/>
            </p:cNvSpPr>
            <p:nvPr/>
          </p:nvSpPr>
          <p:spPr bwMode="auto">
            <a:xfrm>
              <a:off x="158" y="2759"/>
              <a:ext cx="5489" cy="0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4" name="Line 24"/>
            <p:cNvSpPr>
              <a:spLocks noChangeShapeType="1"/>
            </p:cNvSpPr>
            <p:nvPr/>
          </p:nvSpPr>
          <p:spPr bwMode="auto">
            <a:xfrm>
              <a:off x="158" y="3281"/>
              <a:ext cx="5489" cy="0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5" name="Line 25"/>
            <p:cNvSpPr>
              <a:spLocks noChangeShapeType="1"/>
            </p:cNvSpPr>
            <p:nvPr/>
          </p:nvSpPr>
          <p:spPr bwMode="auto">
            <a:xfrm>
              <a:off x="158" y="3803"/>
              <a:ext cx="5489" cy="0"/>
            </a:xfrm>
            <a:prstGeom prst="line">
              <a:avLst/>
            </a:prstGeom>
            <a:noFill/>
            <a:ln w="28575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6" name="Line 26"/>
            <p:cNvSpPr>
              <a:spLocks noChangeShapeType="1"/>
            </p:cNvSpPr>
            <p:nvPr/>
          </p:nvSpPr>
          <p:spPr bwMode="auto">
            <a:xfrm>
              <a:off x="158" y="1298"/>
              <a:ext cx="0" cy="25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7" name="Line 27"/>
            <p:cNvSpPr>
              <a:spLocks noChangeShapeType="1"/>
            </p:cNvSpPr>
            <p:nvPr/>
          </p:nvSpPr>
          <p:spPr bwMode="auto">
            <a:xfrm>
              <a:off x="1338" y="1298"/>
              <a:ext cx="0" cy="2505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8" name="Line 28"/>
            <p:cNvSpPr>
              <a:spLocks noChangeShapeType="1"/>
            </p:cNvSpPr>
            <p:nvPr/>
          </p:nvSpPr>
          <p:spPr bwMode="auto">
            <a:xfrm>
              <a:off x="2517" y="1298"/>
              <a:ext cx="0" cy="2505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89" name="Line 29"/>
            <p:cNvSpPr>
              <a:spLocks noChangeShapeType="1"/>
            </p:cNvSpPr>
            <p:nvPr/>
          </p:nvSpPr>
          <p:spPr bwMode="auto">
            <a:xfrm>
              <a:off x="4059" y="1298"/>
              <a:ext cx="0" cy="2505"/>
            </a:xfrm>
            <a:prstGeom prst="line">
              <a:avLst/>
            </a:prstGeom>
            <a:noFill/>
            <a:ln w="127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0" name="Line 30"/>
            <p:cNvSpPr>
              <a:spLocks noChangeShapeType="1"/>
            </p:cNvSpPr>
            <p:nvPr/>
          </p:nvSpPr>
          <p:spPr bwMode="auto">
            <a:xfrm>
              <a:off x="5647" y="1298"/>
              <a:ext cx="0" cy="250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1" name="Line 317"/>
            <p:cNvSpPr>
              <a:spLocks noChangeShapeType="1"/>
            </p:cNvSpPr>
            <p:nvPr/>
          </p:nvSpPr>
          <p:spPr bwMode="auto">
            <a:xfrm>
              <a:off x="158" y="1298"/>
              <a:ext cx="0" cy="2495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2" name="Line 318"/>
            <p:cNvSpPr>
              <a:spLocks noChangeShapeType="1"/>
            </p:cNvSpPr>
            <p:nvPr/>
          </p:nvSpPr>
          <p:spPr bwMode="auto">
            <a:xfrm>
              <a:off x="5647" y="1298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93" name="Line 319"/>
            <p:cNvSpPr>
              <a:spLocks noChangeShapeType="1"/>
            </p:cNvSpPr>
            <p:nvPr/>
          </p:nvSpPr>
          <p:spPr bwMode="auto">
            <a:xfrm>
              <a:off x="5647" y="1298"/>
              <a:ext cx="0" cy="2495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256" name="AutoShape 32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37" y="2387"/>
              <a:ext cx="182" cy="182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57" name="AutoShape 321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37" y="2931"/>
              <a:ext cx="182" cy="181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58" name="AutoShape 322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837" y="3430"/>
              <a:ext cx="182" cy="181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59" name="AutoShape 32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07" y="3430"/>
              <a:ext cx="181" cy="168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60" name="AutoShape 32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07" y="2931"/>
              <a:ext cx="182" cy="182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61" name="AutoShape 32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107" y="2387"/>
              <a:ext cx="182" cy="182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62" name="AutoShape 326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49" y="3430"/>
              <a:ext cx="181" cy="167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63" name="AutoShape 327">
              <a:hlinkClick r:id="rId8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49" y="2931"/>
              <a:ext cx="181" cy="168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264" name="AutoShape 328">
              <a:hlinkClick r:id="rId9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49" y="2387"/>
              <a:ext cx="181" cy="167"/>
            </a:xfrm>
            <a:prstGeom prst="star5">
              <a:avLst/>
            </a:prstGeom>
            <a:solidFill>
              <a:srgbClr val="9966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6564" name="AutoShape 33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0"/>
            <a:ext cx="7772400" cy="587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Свойства</a:t>
            </a:r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642350" cy="942975"/>
          </a:xfrm>
        </p:spPr>
        <p:txBody>
          <a:bodyPr/>
          <a:lstStyle/>
          <a:p>
            <a:pPr eaLnBrk="1" hangingPunct="1"/>
            <a:r>
              <a:rPr lang="ru-RU" sz="2800" b="1" smtClean="0"/>
              <a:t>Твердые тела сохраняют объем и форму.</a:t>
            </a:r>
          </a:p>
        </p:txBody>
      </p:sp>
      <p:sp>
        <p:nvSpPr>
          <p:cNvPr id="4301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88913"/>
            <a:ext cx="7772400" cy="5159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Свойства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642350" cy="2087562"/>
          </a:xfrm>
        </p:spPr>
        <p:txBody>
          <a:bodyPr/>
          <a:lstStyle/>
          <a:p>
            <a:pPr eaLnBrk="1" hangingPunct="1"/>
            <a:r>
              <a:rPr lang="ru-RU" sz="2800" b="1" smtClean="0"/>
              <a:t>Жидкости сохраняют объем и принимают форму сосуда.</a:t>
            </a:r>
          </a:p>
          <a:p>
            <a:pPr eaLnBrk="1" hangingPunct="1"/>
            <a:r>
              <a:rPr lang="ru-RU" sz="2800" b="1" smtClean="0"/>
              <a:t>Обладают текучестью.</a:t>
            </a:r>
          </a:p>
          <a:p>
            <a:pPr eaLnBrk="1" hangingPunct="1"/>
            <a:r>
              <a:rPr lang="ru-RU" sz="2800" b="1" smtClean="0"/>
              <a:t>Почти не сжимаются</a:t>
            </a:r>
          </a:p>
        </p:txBody>
      </p:sp>
      <p:sp>
        <p:nvSpPr>
          <p:cNvPr id="4403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Свойства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84313"/>
            <a:ext cx="8642350" cy="1231900"/>
          </a:xfrm>
        </p:spPr>
        <p:txBody>
          <a:bodyPr/>
          <a:lstStyle/>
          <a:p>
            <a:pPr eaLnBrk="1" hangingPunct="1"/>
            <a:r>
              <a:rPr lang="ru-RU" sz="2800" b="1" smtClean="0"/>
              <a:t>Газы не имеют формы, занимают весь предоставленный объем.</a:t>
            </a:r>
          </a:p>
        </p:txBody>
      </p:sp>
      <p:sp>
        <p:nvSpPr>
          <p:cNvPr id="450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8032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Расположение частиц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642350" cy="1727200"/>
          </a:xfrm>
        </p:spPr>
        <p:txBody>
          <a:bodyPr/>
          <a:lstStyle/>
          <a:p>
            <a:pPr eaLnBrk="1" hangingPunct="1"/>
            <a:r>
              <a:rPr lang="ru-RU" sz="2800" b="1" smtClean="0"/>
              <a:t>Частицы расположены в строгом порядке вплотную друг к другу.</a:t>
            </a:r>
          </a:p>
          <a:p>
            <a:pPr eaLnBrk="1" hangingPunct="1"/>
            <a:r>
              <a:rPr lang="ru-RU" sz="2800" b="1" smtClean="0"/>
              <a:t>Кристаллическая решетка.</a:t>
            </a:r>
          </a:p>
        </p:txBody>
      </p:sp>
      <p:sp>
        <p:nvSpPr>
          <p:cNvPr id="4608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2268538" y="3789363"/>
            <a:ext cx="3743325" cy="2174875"/>
            <a:chOff x="1927" y="2704"/>
            <a:chExt cx="2263" cy="1370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927" y="2704"/>
              <a:ext cx="1129" cy="689"/>
              <a:chOff x="1927" y="2704"/>
              <a:chExt cx="1129" cy="689"/>
            </a:xfrm>
          </p:grpSpPr>
          <p:sp>
            <p:nvSpPr>
              <p:cNvPr id="70711" name="Oval 6"/>
              <p:cNvSpPr>
                <a:spLocks noChangeArrowheads="1"/>
              </p:cNvSpPr>
              <p:nvPr/>
            </p:nvSpPr>
            <p:spPr bwMode="auto">
              <a:xfrm>
                <a:off x="1927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2" name="Oval 7"/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3" name="Oval 8"/>
              <p:cNvSpPr>
                <a:spLocks noChangeArrowheads="1"/>
              </p:cNvSpPr>
              <p:nvPr/>
            </p:nvSpPr>
            <p:spPr bwMode="auto">
              <a:xfrm>
                <a:off x="2381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4" name="Oval 9"/>
              <p:cNvSpPr>
                <a:spLocks noChangeArrowheads="1"/>
              </p:cNvSpPr>
              <p:nvPr/>
            </p:nvSpPr>
            <p:spPr bwMode="auto">
              <a:xfrm>
                <a:off x="1927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5" name="Oval 10"/>
              <p:cNvSpPr>
                <a:spLocks noChangeArrowheads="1"/>
              </p:cNvSpPr>
              <p:nvPr/>
            </p:nvSpPr>
            <p:spPr bwMode="auto">
              <a:xfrm>
                <a:off x="2154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6" name="Oval 11"/>
              <p:cNvSpPr>
                <a:spLocks noChangeArrowheads="1"/>
              </p:cNvSpPr>
              <p:nvPr/>
            </p:nvSpPr>
            <p:spPr bwMode="auto">
              <a:xfrm>
                <a:off x="2381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7" name="Oval 12"/>
              <p:cNvSpPr>
                <a:spLocks noChangeArrowheads="1"/>
              </p:cNvSpPr>
              <p:nvPr/>
            </p:nvSpPr>
            <p:spPr bwMode="auto">
              <a:xfrm>
                <a:off x="1927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8" name="Oval 13"/>
              <p:cNvSpPr>
                <a:spLocks noChangeArrowheads="1"/>
              </p:cNvSpPr>
              <p:nvPr/>
            </p:nvSpPr>
            <p:spPr bwMode="auto">
              <a:xfrm>
                <a:off x="2154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9" name="Oval 14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20" name="Oval 15"/>
              <p:cNvSpPr>
                <a:spLocks noChangeArrowheads="1"/>
              </p:cNvSpPr>
              <p:nvPr/>
            </p:nvSpPr>
            <p:spPr bwMode="auto">
              <a:xfrm>
                <a:off x="2608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21" name="Oval 16"/>
              <p:cNvSpPr>
                <a:spLocks noChangeArrowheads="1"/>
              </p:cNvSpPr>
              <p:nvPr/>
            </p:nvSpPr>
            <p:spPr bwMode="auto">
              <a:xfrm>
                <a:off x="2608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22" name="Oval 17"/>
              <p:cNvSpPr>
                <a:spLocks noChangeArrowheads="1"/>
              </p:cNvSpPr>
              <p:nvPr/>
            </p:nvSpPr>
            <p:spPr bwMode="auto">
              <a:xfrm>
                <a:off x="2608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23" name="Oval 19"/>
              <p:cNvSpPr>
                <a:spLocks noChangeArrowheads="1"/>
              </p:cNvSpPr>
              <p:nvPr/>
            </p:nvSpPr>
            <p:spPr bwMode="auto">
              <a:xfrm>
                <a:off x="2835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24" name="Oval 20"/>
              <p:cNvSpPr>
                <a:spLocks noChangeArrowheads="1"/>
              </p:cNvSpPr>
              <p:nvPr/>
            </p:nvSpPr>
            <p:spPr bwMode="auto">
              <a:xfrm>
                <a:off x="2835" y="2931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25" name="Oval 21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3061" y="2704"/>
              <a:ext cx="1129" cy="689"/>
              <a:chOff x="1927" y="2704"/>
              <a:chExt cx="1129" cy="689"/>
            </a:xfrm>
          </p:grpSpPr>
          <p:sp>
            <p:nvSpPr>
              <p:cNvPr id="70696" name="Oval 25"/>
              <p:cNvSpPr>
                <a:spLocks noChangeArrowheads="1"/>
              </p:cNvSpPr>
              <p:nvPr/>
            </p:nvSpPr>
            <p:spPr bwMode="auto">
              <a:xfrm>
                <a:off x="1927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7" name="Oval 26"/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8" name="Oval 27"/>
              <p:cNvSpPr>
                <a:spLocks noChangeArrowheads="1"/>
              </p:cNvSpPr>
              <p:nvPr/>
            </p:nvSpPr>
            <p:spPr bwMode="auto">
              <a:xfrm>
                <a:off x="2381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9" name="Oval 28"/>
              <p:cNvSpPr>
                <a:spLocks noChangeArrowheads="1"/>
              </p:cNvSpPr>
              <p:nvPr/>
            </p:nvSpPr>
            <p:spPr bwMode="auto">
              <a:xfrm>
                <a:off x="1927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0" name="Oval 29"/>
              <p:cNvSpPr>
                <a:spLocks noChangeArrowheads="1"/>
              </p:cNvSpPr>
              <p:nvPr/>
            </p:nvSpPr>
            <p:spPr bwMode="auto">
              <a:xfrm>
                <a:off x="2154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1" name="Oval 30"/>
              <p:cNvSpPr>
                <a:spLocks noChangeArrowheads="1"/>
              </p:cNvSpPr>
              <p:nvPr/>
            </p:nvSpPr>
            <p:spPr bwMode="auto">
              <a:xfrm>
                <a:off x="2381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2" name="Oval 31"/>
              <p:cNvSpPr>
                <a:spLocks noChangeArrowheads="1"/>
              </p:cNvSpPr>
              <p:nvPr/>
            </p:nvSpPr>
            <p:spPr bwMode="auto">
              <a:xfrm>
                <a:off x="1927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3" name="Oval 32"/>
              <p:cNvSpPr>
                <a:spLocks noChangeArrowheads="1"/>
              </p:cNvSpPr>
              <p:nvPr/>
            </p:nvSpPr>
            <p:spPr bwMode="auto">
              <a:xfrm>
                <a:off x="2154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4" name="Oval 33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5" name="Oval 34"/>
              <p:cNvSpPr>
                <a:spLocks noChangeArrowheads="1"/>
              </p:cNvSpPr>
              <p:nvPr/>
            </p:nvSpPr>
            <p:spPr bwMode="auto">
              <a:xfrm>
                <a:off x="2608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6" name="Oval 35"/>
              <p:cNvSpPr>
                <a:spLocks noChangeArrowheads="1"/>
              </p:cNvSpPr>
              <p:nvPr/>
            </p:nvSpPr>
            <p:spPr bwMode="auto">
              <a:xfrm>
                <a:off x="2608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7" name="Oval 36"/>
              <p:cNvSpPr>
                <a:spLocks noChangeArrowheads="1"/>
              </p:cNvSpPr>
              <p:nvPr/>
            </p:nvSpPr>
            <p:spPr bwMode="auto">
              <a:xfrm>
                <a:off x="2608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8" name="Oval 37"/>
              <p:cNvSpPr>
                <a:spLocks noChangeArrowheads="1"/>
              </p:cNvSpPr>
              <p:nvPr/>
            </p:nvSpPr>
            <p:spPr bwMode="auto">
              <a:xfrm>
                <a:off x="2835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09" name="Oval 38"/>
              <p:cNvSpPr>
                <a:spLocks noChangeArrowheads="1"/>
              </p:cNvSpPr>
              <p:nvPr/>
            </p:nvSpPr>
            <p:spPr bwMode="auto">
              <a:xfrm>
                <a:off x="2835" y="2931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710" name="Oval 39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1927" y="3385"/>
              <a:ext cx="1129" cy="689"/>
              <a:chOff x="1927" y="2704"/>
              <a:chExt cx="1129" cy="689"/>
            </a:xfrm>
          </p:grpSpPr>
          <p:sp>
            <p:nvSpPr>
              <p:cNvPr id="70681" name="Oval 41"/>
              <p:cNvSpPr>
                <a:spLocks noChangeArrowheads="1"/>
              </p:cNvSpPr>
              <p:nvPr/>
            </p:nvSpPr>
            <p:spPr bwMode="auto">
              <a:xfrm>
                <a:off x="1927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2" name="Oval 42"/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3" name="Oval 43"/>
              <p:cNvSpPr>
                <a:spLocks noChangeArrowheads="1"/>
              </p:cNvSpPr>
              <p:nvPr/>
            </p:nvSpPr>
            <p:spPr bwMode="auto">
              <a:xfrm>
                <a:off x="2381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4" name="Oval 44"/>
              <p:cNvSpPr>
                <a:spLocks noChangeArrowheads="1"/>
              </p:cNvSpPr>
              <p:nvPr/>
            </p:nvSpPr>
            <p:spPr bwMode="auto">
              <a:xfrm>
                <a:off x="1927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5" name="Oval 45"/>
              <p:cNvSpPr>
                <a:spLocks noChangeArrowheads="1"/>
              </p:cNvSpPr>
              <p:nvPr/>
            </p:nvSpPr>
            <p:spPr bwMode="auto">
              <a:xfrm>
                <a:off x="2154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6" name="Oval 46"/>
              <p:cNvSpPr>
                <a:spLocks noChangeArrowheads="1"/>
              </p:cNvSpPr>
              <p:nvPr/>
            </p:nvSpPr>
            <p:spPr bwMode="auto">
              <a:xfrm>
                <a:off x="2381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7" name="Oval 47"/>
              <p:cNvSpPr>
                <a:spLocks noChangeArrowheads="1"/>
              </p:cNvSpPr>
              <p:nvPr/>
            </p:nvSpPr>
            <p:spPr bwMode="auto">
              <a:xfrm>
                <a:off x="1927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8" name="Oval 48"/>
              <p:cNvSpPr>
                <a:spLocks noChangeArrowheads="1"/>
              </p:cNvSpPr>
              <p:nvPr/>
            </p:nvSpPr>
            <p:spPr bwMode="auto">
              <a:xfrm>
                <a:off x="2154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9" name="Oval 49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0" name="Oval 50"/>
              <p:cNvSpPr>
                <a:spLocks noChangeArrowheads="1"/>
              </p:cNvSpPr>
              <p:nvPr/>
            </p:nvSpPr>
            <p:spPr bwMode="auto">
              <a:xfrm>
                <a:off x="2608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1" name="Oval 51"/>
              <p:cNvSpPr>
                <a:spLocks noChangeArrowheads="1"/>
              </p:cNvSpPr>
              <p:nvPr/>
            </p:nvSpPr>
            <p:spPr bwMode="auto">
              <a:xfrm>
                <a:off x="2608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2" name="Oval 52"/>
              <p:cNvSpPr>
                <a:spLocks noChangeArrowheads="1"/>
              </p:cNvSpPr>
              <p:nvPr/>
            </p:nvSpPr>
            <p:spPr bwMode="auto">
              <a:xfrm>
                <a:off x="2608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3" name="Oval 53"/>
              <p:cNvSpPr>
                <a:spLocks noChangeArrowheads="1"/>
              </p:cNvSpPr>
              <p:nvPr/>
            </p:nvSpPr>
            <p:spPr bwMode="auto">
              <a:xfrm>
                <a:off x="2835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4" name="Oval 54"/>
              <p:cNvSpPr>
                <a:spLocks noChangeArrowheads="1"/>
              </p:cNvSpPr>
              <p:nvPr/>
            </p:nvSpPr>
            <p:spPr bwMode="auto">
              <a:xfrm>
                <a:off x="2835" y="2931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95" name="Oval 55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56"/>
            <p:cNvGrpSpPr>
              <a:grpSpLocks/>
            </p:cNvGrpSpPr>
            <p:nvPr/>
          </p:nvGrpSpPr>
          <p:grpSpPr bwMode="auto">
            <a:xfrm>
              <a:off x="3061" y="3385"/>
              <a:ext cx="1129" cy="689"/>
              <a:chOff x="1927" y="2704"/>
              <a:chExt cx="1129" cy="689"/>
            </a:xfrm>
          </p:grpSpPr>
          <p:sp>
            <p:nvSpPr>
              <p:cNvPr id="70666" name="Oval 57"/>
              <p:cNvSpPr>
                <a:spLocks noChangeArrowheads="1"/>
              </p:cNvSpPr>
              <p:nvPr/>
            </p:nvSpPr>
            <p:spPr bwMode="auto">
              <a:xfrm>
                <a:off x="1927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7" name="Oval 58"/>
              <p:cNvSpPr>
                <a:spLocks noChangeArrowheads="1"/>
              </p:cNvSpPr>
              <p:nvPr/>
            </p:nvSpPr>
            <p:spPr bwMode="auto">
              <a:xfrm>
                <a:off x="2154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8" name="Oval 59"/>
              <p:cNvSpPr>
                <a:spLocks noChangeArrowheads="1"/>
              </p:cNvSpPr>
              <p:nvPr/>
            </p:nvSpPr>
            <p:spPr bwMode="auto">
              <a:xfrm>
                <a:off x="2381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69" name="Oval 60"/>
              <p:cNvSpPr>
                <a:spLocks noChangeArrowheads="1"/>
              </p:cNvSpPr>
              <p:nvPr/>
            </p:nvSpPr>
            <p:spPr bwMode="auto">
              <a:xfrm>
                <a:off x="1927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0" name="Oval 61"/>
              <p:cNvSpPr>
                <a:spLocks noChangeArrowheads="1"/>
              </p:cNvSpPr>
              <p:nvPr/>
            </p:nvSpPr>
            <p:spPr bwMode="auto">
              <a:xfrm>
                <a:off x="2154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1" name="Oval 62"/>
              <p:cNvSpPr>
                <a:spLocks noChangeArrowheads="1"/>
              </p:cNvSpPr>
              <p:nvPr/>
            </p:nvSpPr>
            <p:spPr bwMode="auto">
              <a:xfrm>
                <a:off x="2381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2" name="Oval 63"/>
              <p:cNvSpPr>
                <a:spLocks noChangeArrowheads="1"/>
              </p:cNvSpPr>
              <p:nvPr/>
            </p:nvSpPr>
            <p:spPr bwMode="auto">
              <a:xfrm>
                <a:off x="1927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3" name="Oval 64"/>
              <p:cNvSpPr>
                <a:spLocks noChangeArrowheads="1"/>
              </p:cNvSpPr>
              <p:nvPr/>
            </p:nvSpPr>
            <p:spPr bwMode="auto">
              <a:xfrm>
                <a:off x="2154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4" name="Oval 65"/>
              <p:cNvSpPr>
                <a:spLocks noChangeArrowheads="1"/>
              </p:cNvSpPr>
              <p:nvPr/>
            </p:nvSpPr>
            <p:spPr bwMode="auto">
              <a:xfrm>
                <a:off x="2381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5" name="Oval 66"/>
              <p:cNvSpPr>
                <a:spLocks noChangeArrowheads="1"/>
              </p:cNvSpPr>
              <p:nvPr/>
            </p:nvSpPr>
            <p:spPr bwMode="auto">
              <a:xfrm>
                <a:off x="2608" y="2931"/>
                <a:ext cx="221" cy="236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6" name="Oval 67"/>
              <p:cNvSpPr>
                <a:spLocks noChangeArrowheads="1"/>
              </p:cNvSpPr>
              <p:nvPr/>
            </p:nvSpPr>
            <p:spPr bwMode="auto">
              <a:xfrm>
                <a:off x="2608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7" name="Oval 68"/>
              <p:cNvSpPr>
                <a:spLocks noChangeArrowheads="1"/>
              </p:cNvSpPr>
              <p:nvPr/>
            </p:nvSpPr>
            <p:spPr bwMode="auto">
              <a:xfrm>
                <a:off x="2608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8" name="Oval 69"/>
              <p:cNvSpPr>
                <a:spLocks noChangeArrowheads="1"/>
              </p:cNvSpPr>
              <p:nvPr/>
            </p:nvSpPr>
            <p:spPr bwMode="auto">
              <a:xfrm>
                <a:off x="2835" y="3158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79" name="Oval 70"/>
              <p:cNvSpPr>
                <a:spLocks noChangeArrowheads="1"/>
              </p:cNvSpPr>
              <p:nvPr/>
            </p:nvSpPr>
            <p:spPr bwMode="auto">
              <a:xfrm>
                <a:off x="2835" y="2931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0680" name="Oval 71"/>
              <p:cNvSpPr>
                <a:spLocks noChangeArrowheads="1"/>
              </p:cNvSpPr>
              <p:nvPr/>
            </p:nvSpPr>
            <p:spPr bwMode="auto">
              <a:xfrm>
                <a:off x="2835" y="2704"/>
                <a:ext cx="221" cy="235"/>
              </a:xfrm>
              <a:prstGeom prst="ellipse">
                <a:avLst/>
              </a:prstGeom>
              <a:solidFill>
                <a:srgbClr val="8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772400" cy="8032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Расположение частиц</a:t>
            </a:r>
          </a:p>
        </p:txBody>
      </p:sp>
      <p:sp>
        <p:nvSpPr>
          <p:cNvPr id="7168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424863" cy="1152525"/>
          </a:xfrm>
        </p:spPr>
        <p:txBody>
          <a:bodyPr/>
          <a:lstStyle/>
          <a:p>
            <a:pPr eaLnBrk="1" hangingPunct="1"/>
            <a:r>
              <a:rPr lang="ru-RU" sz="2800" b="1" smtClean="0"/>
              <a:t>Частицы расположены вплотную друг к другу, образуют только ближний порядок.</a:t>
            </a:r>
          </a:p>
        </p:txBody>
      </p:sp>
      <p:sp>
        <p:nvSpPr>
          <p:cNvPr id="552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843213" y="3213100"/>
            <a:ext cx="3095625" cy="2260600"/>
            <a:chOff x="1927" y="2160"/>
            <a:chExt cx="1950" cy="1424"/>
          </a:xfrm>
        </p:grpSpPr>
        <p:sp>
          <p:nvSpPr>
            <p:cNvPr id="71686" name="Oval 5"/>
            <p:cNvSpPr>
              <a:spLocks noChangeArrowheads="1"/>
            </p:cNvSpPr>
            <p:nvPr/>
          </p:nvSpPr>
          <p:spPr bwMode="auto">
            <a:xfrm>
              <a:off x="2154" y="2523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7" name="Oval 6"/>
            <p:cNvSpPr>
              <a:spLocks noChangeArrowheads="1"/>
            </p:cNvSpPr>
            <p:nvPr/>
          </p:nvSpPr>
          <p:spPr bwMode="auto">
            <a:xfrm>
              <a:off x="2154" y="2750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8" name="Oval 7"/>
            <p:cNvSpPr>
              <a:spLocks noChangeArrowheads="1"/>
            </p:cNvSpPr>
            <p:nvPr/>
          </p:nvSpPr>
          <p:spPr bwMode="auto">
            <a:xfrm>
              <a:off x="1927" y="2614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89" name="Oval 8"/>
            <p:cNvSpPr>
              <a:spLocks noChangeArrowheads="1"/>
            </p:cNvSpPr>
            <p:nvPr/>
          </p:nvSpPr>
          <p:spPr bwMode="auto">
            <a:xfrm>
              <a:off x="2336" y="2886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0" name="Oval 9"/>
            <p:cNvSpPr>
              <a:spLocks noChangeArrowheads="1"/>
            </p:cNvSpPr>
            <p:nvPr/>
          </p:nvSpPr>
          <p:spPr bwMode="auto">
            <a:xfrm>
              <a:off x="2290" y="3158"/>
              <a:ext cx="225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1" name="Oval 10"/>
            <p:cNvSpPr>
              <a:spLocks noChangeArrowheads="1"/>
            </p:cNvSpPr>
            <p:nvPr/>
          </p:nvSpPr>
          <p:spPr bwMode="auto">
            <a:xfrm>
              <a:off x="2699" y="2931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2" name="Oval 11"/>
            <p:cNvSpPr>
              <a:spLocks noChangeArrowheads="1"/>
            </p:cNvSpPr>
            <p:nvPr/>
          </p:nvSpPr>
          <p:spPr bwMode="auto">
            <a:xfrm>
              <a:off x="2562" y="2478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3" name="Oval 12"/>
            <p:cNvSpPr>
              <a:spLocks noChangeArrowheads="1"/>
            </p:cNvSpPr>
            <p:nvPr/>
          </p:nvSpPr>
          <p:spPr bwMode="auto">
            <a:xfrm>
              <a:off x="2517" y="3067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4" name="Oval 13"/>
            <p:cNvSpPr>
              <a:spLocks noChangeArrowheads="1"/>
            </p:cNvSpPr>
            <p:nvPr/>
          </p:nvSpPr>
          <p:spPr bwMode="auto">
            <a:xfrm>
              <a:off x="2336" y="2614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5" name="Oval 14"/>
            <p:cNvSpPr>
              <a:spLocks noChangeArrowheads="1"/>
            </p:cNvSpPr>
            <p:nvPr/>
          </p:nvSpPr>
          <p:spPr bwMode="auto">
            <a:xfrm>
              <a:off x="2109" y="2251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6" name="Oval 15"/>
            <p:cNvSpPr>
              <a:spLocks noChangeArrowheads="1"/>
            </p:cNvSpPr>
            <p:nvPr/>
          </p:nvSpPr>
          <p:spPr bwMode="auto">
            <a:xfrm>
              <a:off x="1927" y="2886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7" name="Oval 16"/>
            <p:cNvSpPr>
              <a:spLocks noChangeArrowheads="1"/>
            </p:cNvSpPr>
            <p:nvPr/>
          </p:nvSpPr>
          <p:spPr bwMode="auto">
            <a:xfrm>
              <a:off x="3651" y="2568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8" name="Oval 17"/>
            <p:cNvSpPr>
              <a:spLocks noChangeArrowheads="1"/>
            </p:cNvSpPr>
            <p:nvPr/>
          </p:nvSpPr>
          <p:spPr bwMode="auto">
            <a:xfrm>
              <a:off x="2109" y="3022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699" name="Oval 18"/>
            <p:cNvSpPr>
              <a:spLocks noChangeArrowheads="1"/>
            </p:cNvSpPr>
            <p:nvPr/>
          </p:nvSpPr>
          <p:spPr bwMode="auto">
            <a:xfrm>
              <a:off x="2336" y="2341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0" name="Oval 20"/>
            <p:cNvSpPr>
              <a:spLocks noChangeArrowheads="1"/>
            </p:cNvSpPr>
            <p:nvPr/>
          </p:nvSpPr>
          <p:spPr bwMode="auto">
            <a:xfrm>
              <a:off x="1927" y="2387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1" name="Oval 21"/>
            <p:cNvSpPr>
              <a:spLocks noChangeArrowheads="1"/>
            </p:cNvSpPr>
            <p:nvPr/>
          </p:nvSpPr>
          <p:spPr bwMode="auto">
            <a:xfrm>
              <a:off x="2562" y="2750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2" name="Oval 23"/>
            <p:cNvSpPr>
              <a:spLocks noChangeArrowheads="1"/>
            </p:cNvSpPr>
            <p:nvPr/>
          </p:nvSpPr>
          <p:spPr bwMode="auto">
            <a:xfrm>
              <a:off x="2789" y="2704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3" name="Oval 24"/>
            <p:cNvSpPr>
              <a:spLocks noChangeArrowheads="1"/>
            </p:cNvSpPr>
            <p:nvPr/>
          </p:nvSpPr>
          <p:spPr bwMode="auto">
            <a:xfrm>
              <a:off x="2789" y="2478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4" name="Oval 25"/>
            <p:cNvSpPr>
              <a:spLocks noChangeArrowheads="1"/>
            </p:cNvSpPr>
            <p:nvPr/>
          </p:nvSpPr>
          <p:spPr bwMode="auto">
            <a:xfrm>
              <a:off x="2699" y="2251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5" name="Oval 26"/>
            <p:cNvSpPr>
              <a:spLocks noChangeArrowheads="1"/>
            </p:cNvSpPr>
            <p:nvPr/>
          </p:nvSpPr>
          <p:spPr bwMode="auto">
            <a:xfrm>
              <a:off x="2472" y="2160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6" name="Oval 27"/>
            <p:cNvSpPr>
              <a:spLocks noChangeArrowheads="1"/>
            </p:cNvSpPr>
            <p:nvPr/>
          </p:nvSpPr>
          <p:spPr bwMode="auto">
            <a:xfrm>
              <a:off x="3016" y="2614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7" name="Oval 28"/>
            <p:cNvSpPr>
              <a:spLocks noChangeArrowheads="1"/>
            </p:cNvSpPr>
            <p:nvPr/>
          </p:nvSpPr>
          <p:spPr bwMode="auto">
            <a:xfrm>
              <a:off x="2925" y="2886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8" name="Oval 29"/>
            <p:cNvSpPr>
              <a:spLocks noChangeArrowheads="1"/>
            </p:cNvSpPr>
            <p:nvPr/>
          </p:nvSpPr>
          <p:spPr bwMode="auto">
            <a:xfrm>
              <a:off x="2744" y="3158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09" name="Oval 30"/>
            <p:cNvSpPr>
              <a:spLocks noChangeArrowheads="1"/>
            </p:cNvSpPr>
            <p:nvPr/>
          </p:nvSpPr>
          <p:spPr bwMode="auto">
            <a:xfrm>
              <a:off x="2971" y="3113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0" name="Oval 31"/>
            <p:cNvSpPr>
              <a:spLocks noChangeArrowheads="1"/>
            </p:cNvSpPr>
            <p:nvPr/>
          </p:nvSpPr>
          <p:spPr bwMode="auto">
            <a:xfrm>
              <a:off x="3152" y="2976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1" name="Oval 32"/>
            <p:cNvSpPr>
              <a:spLocks noChangeArrowheads="1"/>
            </p:cNvSpPr>
            <p:nvPr/>
          </p:nvSpPr>
          <p:spPr bwMode="auto">
            <a:xfrm>
              <a:off x="3198" y="2750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2" name="Oval 33"/>
            <p:cNvSpPr>
              <a:spLocks noChangeArrowheads="1"/>
            </p:cNvSpPr>
            <p:nvPr/>
          </p:nvSpPr>
          <p:spPr bwMode="auto">
            <a:xfrm>
              <a:off x="3016" y="2387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3" name="Oval 34"/>
            <p:cNvSpPr>
              <a:spLocks noChangeArrowheads="1"/>
            </p:cNvSpPr>
            <p:nvPr/>
          </p:nvSpPr>
          <p:spPr bwMode="auto">
            <a:xfrm>
              <a:off x="2925" y="2160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4" name="Oval 35"/>
            <p:cNvSpPr>
              <a:spLocks noChangeArrowheads="1"/>
            </p:cNvSpPr>
            <p:nvPr/>
          </p:nvSpPr>
          <p:spPr bwMode="auto">
            <a:xfrm>
              <a:off x="3243" y="2523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5" name="Oval 36"/>
            <p:cNvSpPr>
              <a:spLocks noChangeArrowheads="1"/>
            </p:cNvSpPr>
            <p:nvPr/>
          </p:nvSpPr>
          <p:spPr bwMode="auto">
            <a:xfrm>
              <a:off x="3198" y="2296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6" name="Oval 37"/>
            <p:cNvSpPr>
              <a:spLocks noChangeArrowheads="1"/>
            </p:cNvSpPr>
            <p:nvPr/>
          </p:nvSpPr>
          <p:spPr bwMode="auto">
            <a:xfrm>
              <a:off x="3334" y="3113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7" name="Oval 38"/>
            <p:cNvSpPr>
              <a:spLocks noChangeArrowheads="1"/>
            </p:cNvSpPr>
            <p:nvPr/>
          </p:nvSpPr>
          <p:spPr bwMode="auto">
            <a:xfrm>
              <a:off x="3379" y="2886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8" name="Oval 39"/>
            <p:cNvSpPr>
              <a:spLocks noChangeArrowheads="1"/>
            </p:cNvSpPr>
            <p:nvPr/>
          </p:nvSpPr>
          <p:spPr bwMode="auto">
            <a:xfrm>
              <a:off x="3424" y="2659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19" name="Oval 40"/>
            <p:cNvSpPr>
              <a:spLocks noChangeArrowheads="1"/>
            </p:cNvSpPr>
            <p:nvPr/>
          </p:nvSpPr>
          <p:spPr bwMode="auto">
            <a:xfrm>
              <a:off x="3470" y="2432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0" name="Oval 41"/>
            <p:cNvSpPr>
              <a:spLocks noChangeArrowheads="1"/>
            </p:cNvSpPr>
            <p:nvPr/>
          </p:nvSpPr>
          <p:spPr bwMode="auto">
            <a:xfrm>
              <a:off x="3424" y="2205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1" name="Oval 42"/>
            <p:cNvSpPr>
              <a:spLocks noChangeArrowheads="1"/>
            </p:cNvSpPr>
            <p:nvPr/>
          </p:nvSpPr>
          <p:spPr bwMode="auto">
            <a:xfrm>
              <a:off x="3560" y="3022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2" name="Oval 43"/>
            <p:cNvSpPr>
              <a:spLocks noChangeArrowheads="1"/>
            </p:cNvSpPr>
            <p:nvPr/>
          </p:nvSpPr>
          <p:spPr bwMode="auto">
            <a:xfrm>
              <a:off x="3152" y="3294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3" name="Oval 44"/>
            <p:cNvSpPr>
              <a:spLocks noChangeArrowheads="1"/>
            </p:cNvSpPr>
            <p:nvPr/>
          </p:nvSpPr>
          <p:spPr bwMode="auto">
            <a:xfrm>
              <a:off x="3606" y="2795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4" name="Oval 45"/>
            <p:cNvSpPr>
              <a:spLocks noChangeArrowheads="1"/>
            </p:cNvSpPr>
            <p:nvPr/>
          </p:nvSpPr>
          <p:spPr bwMode="auto">
            <a:xfrm>
              <a:off x="2880" y="3339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725" name="Oval 46"/>
            <p:cNvSpPr>
              <a:spLocks noChangeArrowheads="1"/>
            </p:cNvSpPr>
            <p:nvPr/>
          </p:nvSpPr>
          <p:spPr bwMode="auto">
            <a:xfrm>
              <a:off x="2562" y="3294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80327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Расположение частиц</a:t>
            </a:r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96975"/>
            <a:ext cx="7772400" cy="1944688"/>
          </a:xfrm>
        </p:spPr>
        <p:txBody>
          <a:bodyPr/>
          <a:lstStyle/>
          <a:p>
            <a:pPr eaLnBrk="1" hangingPunct="1"/>
            <a:r>
              <a:rPr lang="ru-RU" sz="2800" b="1" smtClean="0"/>
              <a:t>Частицы расположены на значительных расстояниях (расстояния между частицами во много раз больше размеров самих частиц).</a:t>
            </a:r>
          </a:p>
        </p:txBody>
      </p:sp>
      <p:sp>
        <p:nvSpPr>
          <p:cNvPr id="563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58888" y="3500438"/>
            <a:ext cx="6192837" cy="2189162"/>
            <a:chOff x="793" y="2750"/>
            <a:chExt cx="3901" cy="1379"/>
          </a:xfrm>
        </p:grpSpPr>
        <p:sp>
          <p:nvSpPr>
            <p:cNvPr id="72710" name="Oval 6"/>
            <p:cNvSpPr>
              <a:spLocks noChangeArrowheads="1"/>
            </p:cNvSpPr>
            <p:nvPr/>
          </p:nvSpPr>
          <p:spPr bwMode="auto">
            <a:xfrm>
              <a:off x="2200" y="2750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1" name="Oval 8"/>
            <p:cNvSpPr>
              <a:spLocks noChangeArrowheads="1"/>
            </p:cNvSpPr>
            <p:nvPr/>
          </p:nvSpPr>
          <p:spPr bwMode="auto">
            <a:xfrm>
              <a:off x="793" y="3022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2" name="Oval 13"/>
            <p:cNvSpPr>
              <a:spLocks noChangeArrowheads="1"/>
            </p:cNvSpPr>
            <p:nvPr/>
          </p:nvSpPr>
          <p:spPr bwMode="auto">
            <a:xfrm>
              <a:off x="3424" y="3521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3" name="Oval 14"/>
            <p:cNvSpPr>
              <a:spLocks noChangeArrowheads="1"/>
            </p:cNvSpPr>
            <p:nvPr/>
          </p:nvSpPr>
          <p:spPr bwMode="auto">
            <a:xfrm>
              <a:off x="4468" y="2931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4" name="Oval 15"/>
            <p:cNvSpPr>
              <a:spLocks noChangeArrowheads="1"/>
            </p:cNvSpPr>
            <p:nvPr/>
          </p:nvSpPr>
          <p:spPr bwMode="auto">
            <a:xfrm>
              <a:off x="2336" y="3884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715" name="Oval 16"/>
            <p:cNvSpPr>
              <a:spLocks noChangeArrowheads="1"/>
            </p:cNvSpPr>
            <p:nvPr/>
          </p:nvSpPr>
          <p:spPr bwMode="auto">
            <a:xfrm>
              <a:off x="1066" y="3748"/>
              <a:ext cx="226" cy="245"/>
            </a:xfrm>
            <a:prstGeom prst="ellipse">
              <a:avLst/>
            </a:prstGeom>
            <a:solidFill>
              <a:srgbClr val="8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C0000"/>
                </a:solidFill>
              </a:rPr>
              <a:t>МАКРОСКОПИЧЕСКИЕ ПАРАМЕТРЫ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- </a:t>
            </a:r>
            <a:r>
              <a:rPr lang="ru-RU" sz="4000" b="1" i="1" dirty="0" smtClean="0">
                <a:latin typeface="Georgia" pitchFamily="18" charset="0"/>
              </a:rPr>
              <a:t>величины, характеризующие состояние макроскопических тел (объем (</a:t>
            </a:r>
            <a:r>
              <a:rPr lang="en-US" sz="4000" b="1" i="1" dirty="0" smtClean="0">
                <a:latin typeface="Georgia" pitchFamily="18" charset="0"/>
              </a:rPr>
              <a:t>V</a:t>
            </a:r>
            <a:r>
              <a:rPr lang="ru-RU" sz="4000" b="1" i="1" dirty="0" smtClean="0">
                <a:latin typeface="Georgia" pitchFamily="18" charset="0"/>
              </a:rPr>
              <a:t>), давление</a:t>
            </a:r>
            <a:r>
              <a:rPr lang="en-US" sz="4000" b="1" i="1" dirty="0" smtClean="0">
                <a:latin typeface="Georgia" pitchFamily="18" charset="0"/>
              </a:rPr>
              <a:t> (p)</a:t>
            </a:r>
            <a:r>
              <a:rPr lang="ru-RU" sz="4000" b="1" i="1" dirty="0" smtClean="0">
                <a:latin typeface="Georgia" pitchFamily="18" charset="0"/>
              </a:rPr>
              <a:t>, температура</a:t>
            </a:r>
            <a:r>
              <a:rPr lang="en-US" sz="4000" b="1" i="1" dirty="0" smtClean="0">
                <a:latin typeface="Georgia" pitchFamily="18" charset="0"/>
              </a:rPr>
              <a:t> (T (</a:t>
            </a:r>
            <a:r>
              <a:rPr lang="ru-RU" sz="4000" b="1" i="1" dirty="0" smtClean="0">
                <a:latin typeface="Georgia" pitchFamily="18" charset="0"/>
              </a:rPr>
              <a:t>К)).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5750727" y="5464983"/>
            <a:ext cx="71438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9256" y="5857892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Кельвин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812088" cy="1379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Движение и взаимодействие частиц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8424862" cy="2520950"/>
          </a:xfrm>
        </p:spPr>
        <p:txBody>
          <a:bodyPr/>
          <a:lstStyle/>
          <a:p>
            <a:pPr eaLnBrk="1" hangingPunct="1"/>
            <a:r>
              <a:rPr lang="ru-RU" sz="2800" b="1" smtClean="0"/>
              <a:t>Частицы совершают колебательные движения около положения равновесия</a:t>
            </a:r>
          </a:p>
          <a:p>
            <a:pPr eaLnBrk="1" hangingPunct="1"/>
            <a:endParaRPr lang="ru-RU" sz="2800" b="1" smtClean="0"/>
          </a:p>
          <a:p>
            <a:pPr eaLnBrk="1" hangingPunct="1"/>
            <a:r>
              <a:rPr lang="ru-RU" sz="2800" b="1" smtClean="0"/>
              <a:t>Силы притяжения и отталкивания значительны</a:t>
            </a:r>
          </a:p>
        </p:txBody>
      </p:sp>
      <p:sp>
        <p:nvSpPr>
          <p:cNvPr id="4710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0"/>
            <a:ext cx="7812087" cy="1379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Движение и взаимодействие частиц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81200"/>
            <a:ext cx="8713788" cy="3103563"/>
          </a:xfrm>
        </p:spPr>
        <p:txBody>
          <a:bodyPr/>
          <a:lstStyle/>
          <a:p>
            <a:pPr eaLnBrk="1" hangingPunct="1"/>
            <a:r>
              <a:rPr lang="ru-RU" sz="2800" b="1" smtClean="0"/>
              <a:t>Частицы совершают колебательные движения около положения равновесия, изредка совершая скачки на новое место</a:t>
            </a:r>
          </a:p>
          <a:p>
            <a:pPr eaLnBrk="1" hangingPunct="1"/>
            <a:endParaRPr lang="ru-RU" sz="2800" b="1" smtClean="0"/>
          </a:p>
          <a:p>
            <a:pPr eaLnBrk="1" hangingPunct="1"/>
            <a:r>
              <a:rPr lang="ru-RU" sz="2800" b="1" smtClean="0"/>
              <a:t>Силы притяжения и отталкивания значительны</a:t>
            </a:r>
          </a:p>
        </p:txBody>
      </p:sp>
      <p:sp>
        <p:nvSpPr>
          <p:cNvPr id="4813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7163" cy="1341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Движение и взаимодействие частиц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557338"/>
            <a:ext cx="8569325" cy="3103562"/>
          </a:xfrm>
        </p:spPr>
        <p:txBody>
          <a:bodyPr/>
          <a:lstStyle/>
          <a:p>
            <a:pPr eaLnBrk="1" hangingPunct="1"/>
            <a:r>
              <a:rPr lang="ru-RU" sz="2800" b="1" smtClean="0"/>
              <a:t>Частицы свободно перемещаются по всему объему, двигаясь поступательно</a:t>
            </a:r>
          </a:p>
          <a:p>
            <a:pPr eaLnBrk="1" hangingPunct="1"/>
            <a:endParaRPr lang="ru-RU" sz="2800" b="1" smtClean="0"/>
          </a:p>
          <a:p>
            <a:pPr eaLnBrk="1" hangingPunct="1"/>
            <a:r>
              <a:rPr lang="ru-RU" sz="2800" b="1" smtClean="0"/>
              <a:t>Силы притяжения почти отсутствуют, силы отталкивания проявляются при соударениях</a:t>
            </a:r>
          </a:p>
        </p:txBody>
      </p:sp>
      <p:sp>
        <p:nvSpPr>
          <p:cNvPr id="49156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956550" y="5876925"/>
            <a:ext cx="431800" cy="409575"/>
          </a:xfrm>
          <a:prstGeom prst="star5">
            <a:avLst/>
          </a:prstGeom>
          <a:solidFill>
            <a:srgbClr val="FFF3E7"/>
          </a:solidFill>
          <a:ln w="9525">
            <a:solidFill>
              <a:srgbClr val="FFCA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990000"/>
                </a:solidFill>
              </a:rPr>
              <a:t>Идеальный газ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989138"/>
            <a:ext cx="8709025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/>
              <a:t>Идеальный газ – это газ, в котором</a:t>
            </a:r>
          </a:p>
          <a:p>
            <a:pPr eaLnBrk="1" hangingPunct="1"/>
            <a:r>
              <a:rPr lang="ru-RU" sz="2800" b="1" smtClean="0"/>
              <a:t>Частицы – материальные точки</a:t>
            </a:r>
          </a:p>
          <a:p>
            <a:pPr eaLnBrk="1" hangingPunct="1"/>
            <a:r>
              <a:rPr lang="ru-RU" sz="2800" b="1" smtClean="0"/>
              <a:t>Частицы взаимодействуют только при соударениях</a:t>
            </a:r>
          </a:p>
          <a:p>
            <a:pPr eaLnBrk="1" hangingPunct="1"/>
            <a:r>
              <a:rPr lang="ru-RU" sz="2800" b="1" smtClean="0"/>
              <a:t>Удары абсолютно упругие</a:t>
            </a:r>
          </a:p>
        </p:txBody>
      </p:sp>
      <p:sp>
        <p:nvSpPr>
          <p:cNvPr id="768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Среднее значение квадрата скорости молекул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44675"/>
            <a:ext cx="8642350" cy="151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Скорость – величина векторная, поэтому средняя скорость движения частиц в газе равна нулю.</a:t>
            </a:r>
          </a:p>
        </p:txBody>
      </p:sp>
      <p:graphicFrame>
        <p:nvGraphicFramePr>
          <p:cNvPr id="8194" name="Object 17"/>
          <p:cNvGraphicFramePr>
            <a:graphicFrameLocks noChangeAspect="1"/>
          </p:cNvGraphicFramePr>
          <p:nvPr/>
        </p:nvGraphicFramePr>
        <p:xfrm>
          <a:off x="1619250" y="3716338"/>
          <a:ext cx="5400675" cy="1395412"/>
        </p:xfrm>
        <a:graphic>
          <a:graphicData uri="http://schemas.openxmlformats.org/presentationml/2006/ole">
            <p:oleObj spid="_x0000_s123906" name="Формула" r:id="rId3" imgW="1523880" imgH="393480" progId="Equation.3">
              <p:embed/>
            </p:oleObj>
          </a:graphicData>
        </a:graphic>
      </p:graphicFrame>
      <p:sp>
        <p:nvSpPr>
          <p:cNvPr id="8197" name="AutoShape 1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smtClean="0">
                <a:solidFill>
                  <a:srgbClr val="990000"/>
                </a:solidFill>
              </a:rPr>
              <a:t>Среднее значение квадрата скорости молекул</a:t>
            </a:r>
          </a:p>
        </p:txBody>
      </p:sp>
      <p:sp>
        <p:nvSpPr>
          <p:cNvPr id="9221" name="AutoShape 4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9218" name="Object 42"/>
          <p:cNvGraphicFramePr>
            <a:graphicFrameLocks noChangeAspect="1"/>
          </p:cNvGraphicFramePr>
          <p:nvPr/>
        </p:nvGraphicFramePr>
        <p:xfrm>
          <a:off x="1281113" y="1557338"/>
          <a:ext cx="6076950" cy="1485900"/>
        </p:xfrm>
        <a:graphic>
          <a:graphicData uri="http://schemas.openxmlformats.org/presentationml/2006/ole">
            <p:oleObj spid="_x0000_s124930" name="Формула" r:id="rId4" imgW="1714320" imgH="419040" progId="Equation.3">
              <p:embed/>
            </p:oleObj>
          </a:graphicData>
        </a:graphic>
      </p:graphicFrame>
      <p:graphicFrame>
        <p:nvGraphicFramePr>
          <p:cNvPr id="9219" name="Object 43"/>
          <p:cNvGraphicFramePr>
            <a:graphicFrameLocks noChangeAspect="1"/>
          </p:cNvGraphicFramePr>
          <p:nvPr/>
        </p:nvGraphicFramePr>
        <p:xfrm>
          <a:off x="1692275" y="3141663"/>
          <a:ext cx="4103688" cy="3240087"/>
        </p:xfrm>
        <a:graphic>
          <a:graphicData uri="http://schemas.openxmlformats.org/presentationml/2006/ole">
            <p:oleObj spid="_x0000_s124931" name="Формула" r:id="rId5" imgW="1206360" imgH="952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8636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90000"/>
                </a:solidFill>
              </a:rPr>
              <a:t>Основное уравнение МКТ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71378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b="1" dirty="0">
                <a:latin typeface="Times New Roman" pitchFamily="18" charset="0"/>
                <a:cs typeface="Arial" charset="0"/>
              </a:rPr>
              <a:t>Основное уравнение </a:t>
            </a:r>
            <a:r>
              <a:rPr lang="ru-RU" b="1" dirty="0" smtClean="0">
                <a:latin typeface="Times New Roman" pitchFamily="18" charset="0"/>
                <a:cs typeface="Arial" charset="0"/>
              </a:rPr>
              <a:t>МКТ устанавливает </a:t>
            </a:r>
            <a:r>
              <a:rPr lang="ru-RU" b="1" dirty="0">
                <a:latin typeface="Times New Roman" pitchFamily="18" charset="0"/>
                <a:cs typeface="Arial" charset="0"/>
              </a:rPr>
              <a:t>зависимость давления газа от средней кинетической энергии его молекул.</a:t>
            </a:r>
          </a:p>
          <a:p>
            <a:pPr lvl="1">
              <a:buFontTx/>
              <a:buChar char="•"/>
            </a:pPr>
            <a:endParaRPr lang="ru-RU" b="1" dirty="0">
              <a:latin typeface="Times New Roman" pitchFamily="18" charset="0"/>
              <a:cs typeface="Arial" charset="0"/>
            </a:endParaRPr>
          </a:p>
          <a:p>
            <a:pPr>
              <a:buFontTx/>
              <a:buChar char="•"/>
            </a:pPr>
            <a:r>
              <a:rPr lang="ru-RU" b="1" dirty="0">
                <a:latin typeface="Times New Roman" pitchFamily="18" charset="0"/>
                <a:cs typeface="Arial" charset="0"/>
              </a:rPr>
              <a:t>Газ оказывает давление на стенки сосуда путем многочисленных ударов молекул (или атомов).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5219700" y="4292600"/>
            <a:ext cx="215900" cy="15113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700338" y="4437063"/>
            <a:ext cx="287337" cy="287337"/>
          </a:xfrm>
          <a:prstGeom prst="ellipse">
            <a:avLst/>
          </a:pr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2916238" y="4581525"/>
            <a:ext cx="2303462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9640" name="Line 8"/>
          <p:cNvSpPr>
            <a:spLocks noChangeShapeType="1"/>
          </p:cNvSpPr>
          <p:nvPr/>
        </p:nvSpPr>
        <p:spPr bwMode="auto">
          <a:xfrm flipH="1">
            <a:off x="2987675" y="5157788"/>
            <a:ext cx="2160588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7832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143108" y="2357430"/>
            <a:ext cx="58579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Чтобы не перепутать с давлением, импульс будем обозначать 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25989 0.0733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0.07338 L 6.94444E-6 0.17848 " pathEditMode="relative" ptsTypes="AA">
                                      <p:cBhvr>
                                        <p:cTn id="9" dur="5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39" grpId="0" animBg="1"/>
      <p:bldP spid="696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250825" y="1412875"/>
            <a:ext cx="3887788" cy="4240213"/>
            <a:chOff x="204" y="888"/>
            <a:chExt cx="2449" cy="2671"/>
          </a:xfrm>
        </p:grpSpPr>
        <p:sp>
          <p:nvSpPr>
            <p:cNvPr id="10251" name="Line 5"/>
            <p:cNvSpPr>
              <a:spLocks noChangeShapeType="1"/>
            </p:cNvSpPr>
            <p:nvPr/>
          </p:nvSpPr>
          <p:spPr bwMode="auto">
            <a:xfrm flipV="1">
              <a:off x="477" y="980"/>
              <a:ext cx="0" cy="22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Line 6"/>
            <p:cNvSpPr>
              <a:spLocks noChangeShapeType="1"/>
            </p:cNvSpPr>
            <p:nvPr/>
          </p:nvSpPr>
          <p:spPr bwMode="auto">
            <a:xfrm>
              <a:off x="477" y="3248"/>
              <a:ext cx="21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Text Box 23"/>
            <p:cNvSpPr txBox="1">
              <a:spLocks noChangeArrowheads="1"/>
            </p:cNvSpPr>
            <p:nvPr/>
          </p:nvSpPr>
          <p:spPr bwMode="auto">
            <a:xfrm>
              <a:off x="2382" y="3232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x</a:t>
              </a:r>
              <a:endParaRPr lang="ru-RU" b="1">
                <a:latin typeface="Arial" charset="0"/>
                <a:cs typeface="Arial" charset="0"/>
              </a:endParaRPr>
            </a:p>
          </p:txBody>
        </p:sp>
        <p:sp>
          <p:nvSpPr>
            <p:cNvPr id="10254" name="Text Box 24"/>
            <p:cNvSpPr txBox="1">
              <a:spLocks noChangeArrowheads="1"/>
            </p:cNvSpPr>
            <p:nvPr/>
          </p:nvSpPr>
          <p:spPr bwMode="auto">
            <a:xfrm>
              <a:off x="204" y="888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latin typeface="Arial" charset="0"/>
                  <a:cs typeface="Arial" charset="0"/>
                </a:rPr>
                <a:t>y</a:t>
              </a:r>
              <a:endParaRPr lang="ru-RU" sz="3200" b="1">
                <a:latin typeface="Arial" charset="0"/>
                <a:cs typeface="Arial" charset="0"/>
              </a:endParaRPr>
            </a:p>
          </p:txBody>
        </p:sp>
        <p:sp>
          <p:nvSpPr>
            <p:cNvPr id="10255" name="Text Box 25"/>
            <p:cNvSpPr txBox="1">
              <a:spLocks noChangeArrowheads="1"/>
            </p:cNvSpPr>
            <p:nvPr/>
          </p:nvSpPr>
          <p:spPr bwMode="auto">
            <a:xfrm>
              <a:off x="250" y="3050"/>
              <a:ext cx="2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" charset="0"/>
                  <a:cs typeface="Arial" charset="0"/>
                </a:rPr>
                <a:t>0</a:t>
              </a:r>
              <a:endParaRPr lang="ru-RU" b="1">
                <a:latin typeface="Arial" charset="0"/>
                <a:cs typeface="Arial" charset="0"/>
              </a:endParaRPr>
            </a:p>
          </p:txBody>
        </p:sp>
        <p:sp>
          <p:nvSpPr>
            <p:cNvPr id="10256" name="Line 7"/>
            <p:cNvSpPr>
              <a:spLocks noChangeShapeType="1"/>
            </p:cNvSpPr>
            <p:nvPr/>
          </p:nvSpPr>
          <p:spPr bwMode="auto">
            <a:xfrm>
              <a:off x="2472" y="1326"/>
              <a:ext cx="0" cy="169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Oval 8"/>
            <p:cNvSpPr>
              <a:spLocks noChangeArrowheads="1"/>
            </p:cNvSpPr>
            <p:nvPr/>
          </p:nvSpPr>
          <p:spPr bwMode="auto">
            <a:xfrm>
              <a:off x="1159" y="1490"/>
              <a:ext cx="187" cy="16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8" name="Oval 9"/>
            <p:cNvSpPr>
              <a:spLocks noChangeArrowheads="1"/>
            </p:cNvSpPr>
            <p:nvPr/>
          </p:nvSpPr>
          <p:spPr bwMode="auto">
            <a:xfrm>
              <a:off x="1722" y="2310"/>
              <a:ext cx="187" cy="164"/>
            </a:xfrm>
            <a:prstGeom prst="ellips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Line 10"/>
            <p:cNvSpPr>
              <a:spLocks noChangeShapeType="1"/>
            </p:cNvSpPr>
            <p:nvPr/>
          </p:nvSpPr>
          <p:spPr bwMode="auto">
            <a:xfrm>
              <a:off x="1284" y="1544"/>
              <a:ext cx="1188" cy="5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11"/>
            <p:cNvSpPr>
              <a:spLocks noChangeShapeType="1"/>
            </p:cNvSpPr>
            <p:nvPr/>
          </p:nvSpPr>
          <p:spPr bwMode="auto">
            <a:xfrm flipH="1">
              <a:off x="1847" y="2092"/>
              <a:ext cx="625" cy="27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12"/>
            <p:cNvSpPr>
              <a:spLocks noChangeShapeType="1"/>
            </p:cNvSpPr>
            <p:nvPr/>
          </p:nvSpPr>
          <p:spPr bwMode="auto">
            <a:xfrm>
              <a:off x="1284" y="1544"/>
              <a:ext cx="563" cy="2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14"/>
            <p:cNvSpPr>
              <a:spLocks noChangeShapeType="1"/>
            </p:cNvSpPr>
            <p:nvPr/>
          </p:nvSpPr>
          <p:spPr bwMode="auto">
            <a:xfrm flipH="1">
              <a:off x="1221" y="2366"/>
              <a:ext cx="626" cy="3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15"/>
            <p:cNvSpPr>
              <a:spLocks noChangeShapeType="1"/>
            </p:cNvSpPr>
            <p:nvPr/>
          </p:nvSpPr>
          <p:spPr bwMode="auto">
            <a:xfrm>
              <a:off x="1284" y="1544"/>
              <a:ext cx="5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Line 16"/>
            <p:cNvSpPr>
              <a:spLocks noChangeShapeType="1"/>
            </p:cNvSpPr>
            <p:nvPr/>
          </p:nvSpPr>
          <p:spPr bwMode="auto">
            <a:xfrm>
              <a:off x="1284" y="1600"/>
              <a:ext cx="0" cy="27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5" name="Line 17"/>
            <p:cNvSpPr>
              <a:spLocks noChangeShapeType="1"/>
            </p:cNvSpPr>
            <p:nvPr/>
          </p:nvSpPr>
          <p:spPr bwMode="auto">
            <a:xfrm flipH="1">
              <a:off x="1221" y="2366"/>
              <a:ext cx="62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Line 18"/>
            <p:cNvSpPr>
              <a:spLocks noChangeShapeType="1"/>
            </p:cNvSpPr>
            <p:nvPr/>
          </p:nvSpPr>
          <p:spPr bwMode="auto">
            <a:xfrm>
              <a:off x="1847" y="2420"/>
              <a:ext cx="0" cy="32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7" name="Line 38"/>
            <p:cNvSpPr>
              <a:spLocks noChangeShapeType="1"/>
            </p:cNvSpPr>
            <p:nvPr/>
          </p:nvSpPr>
          <p:spPr bwMode="auto">
            <a:xfrm>
              <a:off x="1247" y="3158"/>
              <a:ext cx="1225" cy="0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243" name="Object 60"/>
            <p:cNvGraphicFramePr>
              <a:graphicFrameLocks noChangeAspect="1"/>
            </p:cNvGraphicFramePr>
            <p:nvPr/>
          </p:nvGraphicFramePr>
          <p:xfrm>
            <a:off x="1383" y="1117"/>
            <a:ext cx="408" cy="408"/>
          </p:xfrm>
          <a:graphic>
            <a:graphicData uri="http://schemas.openxmlformats.org/presentationml/2006/ole">
              <p:oleObj spid="_x0000_s125955" name="Формула" r:id="rId3" imgW="228600" imgH="228600" progId="Equation.3">
                <p:embed/>
              </p:oleObj>
            </a:graphicData>
          </a:graphic>
        </p:graphicFrame>
        <p:graphicFrame>
          <p:nvGraphicFramePr>
            <p:cNvPr id="10244" name="Object 61"/>
            <p:cNvGraphicFramePr>
              <a:graphicFrameLocks noChangeAspect="1"/>
            </p:cNvGraphicFramePr>
            <p:nvPr/>
          </p:nvGraphicFramePr>
          <p:xfrm>
            <a:off x="884" y="1480"/>
            <a:ext cx="408" cy="430"/>
          </p:xfrm>
          <a:graphic>
            <a:graphicData uri="http://schemas.openxmlformats.org/presentationml/2006/ole">
              <p:oleObj spid="_x0000_s125956" name="Формула" r:id="rId4" imgW="228600" imgH="241200" progId="Equation.3">
                <p:embed/>
              </p:oleObj>
            </a:graphicData>
          </a:graphic>
        </p:graphicFrame>
        <p:graphicFrame>
          <p:nvGraphicFramePr>
            <p:cNvPr id="10245" name="Object 62"/>
            <p:cNvGraphicFramePr>
              <a:graphicFrameLocks noChangeAspect="1"/>
            </p:cNvGraphicFramePr>
            <p:nvPr/>
          </p:nvGraphicFramePr>
          <p:xfrm>
            <a:off x="1338" y="1979"/>
            <a:ext cx="318" cy="408"/>
          </p:xfrm>
          <a:graphic>
            <a:graphicData uri="http://schemas.openxmlformats.org/presentationml/2006/ole">
              <p:oleObj spid="_x0000_s125957" name="Формула" r:id="rId5" imgW="177480" imgH="228600" progId="Equation.3">
                <p:embed/>
              </p:oleObj>
            </a:graphicData>
          </a:graphic>
        </p:graphicFrame>
        <p:graphicFrame>
          <p:nvGraphicFramePr>
            <p:cNvPr id="10246" name="Object 63"/>
            <p:cNvGraphicFramePr>
              <a:graphicFrameLocks noChangeAspect="1"/>
            </p:cNvGraphicFramePr>
            <p:nvPr/>
          </p:nvGraphicFramePr>
          <p:xfrm>
            <a:off x="1882" y="2387"/>
            <a:ext cx="317" cy="431"/>
          </p:xfrm>
          <a:graphic>
            <a:graphicData uri="http://schemas.openxmlformats.org/presentationml/2006/ole">
              <p:oleObj spid="_x0000_s125958" name="Формула" r:id="rId6" imgW="177480" imgH="241200" progId="Equation.3">
                <p:embed/>
              </p:oleObj>
            </a:graphicData>
          </a:graphic>
        </p:graphicFrame>
        <p:graphicFrame>
          <p:nvGraphicFramePr>
            <p:cNvPr id="10247" name="Object 64"/>
            <p:cNvGraphicFramePr>
              <a:graphicFrameLocks noChangeAspect="1"/>
            </p:cNvGraphicFramePr>
            <p:nvPr/>
          </p:nvGraphicFramePr>
          <p:xfrm>
            <a:off x="1565" y="2795"/>
            <a:ext cx="544" cy="408"/>
          </p:xfrm>
          <a:graphic>
            <a:graphicData uri="http://schemas.openxmlformats.org/presentationml/2006/ole">
              <p:oleObj spid="_x0000_s125959" name="Формула" r:id="rId7" imgW="304560" imgH="228600" progId="Equation.3">
                <p:embed/>
              </p:oleObj>
            </a:graphicData>
          </a:graphic>
        </p:graphicFrame>
      </p:grpSp>
      <p:graphicFrame>
        <p:nvGraphicFramePr>
          <p:cNvPr id="10242" name="Object 66"/>
          <p:cNvGraphicFramePr>
            <a:graphicFrameLocks noChangeAspect="1"/>
          </p:cNvGraphicFramePr>
          <p:nvPr/>
        </p:nvGraphicFramePr>
        <p:xfrm>
          <a:off x="4254500" y="557213"/>
          <a:ext cx="4422775" cy="6300787"/>
        </p:xfrm>
        <a:graphic>
          <a:graphicData uri="http://schemas.openxmlformats.org/presentationml/2006/ole">
            <p:oleObj spid="_x0000_s125954" name="Формула" r:id="rId8" imgW="1396800" imgH="1777680" progId="Equation.3">
              <p:embed/>
            </p:oleObj>
          </a:graphicData>
        </a:graphic>
      </p:graphicFrame>
      <p:sp>
        <p:nvSpPr>
          <p:cNvPr id="10250" name="AutoShape 6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/>
        </p:nvGraphicFramePr>
        <p:xfrm>
          <a:off x="7429520" y="571480"/>
          <a:ext cx="1488675" cy="1357322"/>
        </p:xfrm>
        <a:graphic>
          <a:graphicData uri="http://schemas.openxmlformats.org/presentationml/2006/ole">
            <p:oleObj spid="_x0000_s125960" name="Формула" r:id="rId10" imgW="431640" imgH="39348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072330" y="14285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концентрация</a:t>
            </a:r>
            <a:endParaRPr lang="ru-RU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7471310" y="672566"/>
            <a:ext cx="773676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214414" y="857232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t=1 c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AutoShape 5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40650" y="60928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F3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66" name="Object 58"/>
          <p:cNvGraphicFramePr>
            <a:graphicFrameLocks noChangeAspect="1"/>
          </p:cNvGraphicFramePr>
          <p:nvPr/>
        </p:nvGraphicFramePr>
        <p:xfrm>
          <a:off x="323850" y="1052513"/>
          <a:ext cx="3119438" cy="4032250"/>
        </p:xfrm>
        <a:graphic>
          <a:graphicData uri="http://schemas.openxmlformats.org/presentationml/2006/ole">
            <p:oleObj spid="_x0000_s126978" name="Формула" r:id="rId4" imgW="1041120" imgH="1346040" progId="Equation.3">
              <p:embed/>
            </p:oleObj>
          </a:graphicData>
        </a:graphic>
      </p:graphicFrame>
      <p:graphicFrame>
        <p:nvGraphicFramePr>
          <p:cNvPr id="11267" name="Object 59"/>
          <p:cNvGraphicFramePr>
            <a:graphicFrameLocks noChangeAspect="1"/>
          </p:cNvGraphicFramePr>
          <p:nvPr/>
        </p:nvGraphicFramePr>
        <p:xfrm>
          <a:off x="3563938" y="1196975"/>
          <a:ext cx="2447925" cy="2447925"/>
        </p:xfrm>
        <a:graphic>
          <a:graphicData uri="http://schemas.openxmlformats.org/presentationml/2006/ole">
            <p:oleObj spid="_x0000_s126979" name="Формула" r:id="rId5" imgW="812520" imgH="812520" progId="Equation.3">
              <p:embed/>
            </p:oleObj>
          </a:graphicData>
        </a:graphic>
      </p:graphicFrame>
      <p:graphicFrame>
        <p:nvGraphicFramePr>
          <p:cNvPr id="11268" name="Object 60"/>
          <p:cNvGraphicFramePr>
            <a:graphicFrameLocks noChangeAspect="1"/>
          </p:cNvGraphicFramePr>
          <p:nvPr/>
        </p:nvGraphicFramePr>
        <p:xfrm>
          <a:off x="3635375" y="3933825"/>
          <a:ext cx="4103688" cy="2524125"/>
        </p:xfrm>
        <a:graphic>
          <a:graphicData uri="http://schemas.openxmlformats.org/presentationml/2006/ole">
            <p:oleObj spid="_x0000_s126980" name="Формула" r:id="rId6" imgW="1320480" imgH="8125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Основное уравнение МКТ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1285860"/>
            <a:ext cx="8929718" cy="4071966"/>
          </a:xfrm>
        </p:spPr>
        <p:txBody>
          <a:bodyPr>
            <a:normAutofit fontScale="92500" lnSpcReduction="10000"/>
          </a:bodyPr>
          <a:lstStyle/>
          <a:p>
            <a:pPr marL="0" indent="715963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Основное уравнение МКТ газа</a:t>
            </a:r>
            <a:r>
              <a:rPr lang="ru-RU" b="1" dirty="0" smtClean="0"/>
              <a:t>:</a:t>
            </a:r>
          </a:p>
          <a:p>
            <a:pPr marL="0" indent="715963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715963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715963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715963"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Основное уравнение МКТ газа через плотность:</a:t>
            </a:r>
          </a:p>
          <a:p>
            <a:pPr marL="0" indent="715963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715963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715963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Связь давления с кинетической энергией:</a:t>
            </a:r>
          </a:p>
          <a:p>
            <a:pPr marL="0" indent="715963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857488" y="1857364"/>
          <a:ext cx="2867019" cy="1421672"/>
        </p:xfrm>
        <a:graphic>
          <a:graphicData uri="http://schemas.openxmlformats.org/presentationml/2006/ole">
            <p:oleObj spid="_x0000_s53250" name="Формула" r:id="rId3" imgW="787320" imgH="393480" progId="Equation.3">
              <p:embed/>
            </p:oleObj>
          </a:graphicData>
        </a:graphic>
      </p:graphicFrame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099" name="Object 6"/>
          <p:cNvGraphicFramePr>
            <a:graphicFrameLocks noChangeAspect="1"/>
          </p:cNvGraphicFramePr>
          <p:nvPr/>
        </p:nvGraphicFramePr>
        <p:xfrm>
          <a:off x="3095625" y="5049838"/>
          <a:ext cx="2484438" cy="1566862"/>
        </p:xfrm>
        <a:graphic>
          <a:graphicData uri="http://schemas.openxmlformats.org/presentationml/2006/ole">
            <p:oleObj spid="_x0000_s53251" name="Формула" r:id="rId4" imgW="622030" imgH="393529" progId="Equation.3">
              <p:embed/>
            </p:oleObj>
          </a:graphicData>
        </a:graphic>
      </p:graphicFrame>
      <p:graphicFrame>
        <p:nvGraphicFramePr>
          <p:cNvPr id="53252" name="Object 60"/>
          <p:cNvGraphicFramePr>
            <a:graphicFrameLocks noChangeAspect="1"/>
          </p:cNvGraphicFramePr>
          <p:nvPr/>
        </p:nvGraphicFramePr>
        <p:xfrm>
          <a:off x="2928926" y="3571876"/>
          <a:ext cx="2500330" cy="1550028"/>
        </p:xfrm>
        <a:graphic>
          <a:graphicData uri="http://schemas.openxmlformats.org/presentationml/2006/ole">
            <p:oleObj spid="_x0000_s53252" name="Формула" r:id="rId5" imgW="63468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CC0000"/>
                </a:solidFill>
              </a:rPr>
              <a:t>МИКРОСКОПИЧЕСКИЕ ПАРАМЕТРЫ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- </a:t>
            </a:r>
            <a:r>
              <a:rPr lang="ru-RU" sz="3600" b="1" i="1" dirty="0" smtClean="0">
                <a:latin typeface="Georgia" pitchFamily="18" charset="0"/>
              </a:rPr>
              <a:t>величины, характеризующие свойства отдельных молекул (масса молекулы(</a:t>
            </a:r>
            <a:r>
              <a:rPr lang="en-US" sz="3600" b="1" i="1" dirty="0" smtClean="0">
                <a:latin typeface="Georgia" pitchFamily="18" charset="0"/>
              </a:rPr>
              <a:t>m</a:t>
            </a:r>
            <a:r>
              <a:rPr lang="en-US" sz="3600" b="1" i="1" baseline="-25000" dirty="0" smtClean="0">
                <a:latin typeface="Georgia" pitchFamily="18" charset="0"/>
              </a:rPr>
              <a:t>0</a:t>
            </a:r>
            <a:r>
              <a:rPr lang="en-US" sz="3600" b="1" i="1" dirty="0" smtClean="0">
                <a:latin typeface="Georgia" pitchFamily="18" charset="0"/>
              </a:rPr>
              <a:t>)</a:t>
            </a:r>
            <a:r>
              <a:rPr lang="ru-RU" sz="3600" b="1" i="1" dirty="0" smtClean="0">
                <a:latin typeface="Georgia" pitchFamily="18" charset="0"/>
              </a:rPr>
              <a:t>, средняя скорость молекул</a:t>
            </a:r>
            <a:r>
              <a:rPr lang="en-US" sz="3600" b="1" i="1" dirty="0" smtClean="0">
                <a:latin typeface="Georgia" pitchFamily="18" charset="0"/>
              </a:rPr>
              <a:t>(    )</a:t>
            </a:r>
            <a:r>
              <a:rPr lang="ru-RU" sz="3600" b="1" i="1" dirty="0" smtClean="0">
                <a:latin typeface="Georgia" pitchFamily="18" charset="0"/>
              </a:rPr>
              <a:t>, средняя кинетическая энергия (     )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15008" y="3233736"/>
          <a:ext cx="569916" cy="673537"/>
        </p:xfrm>
        <a:graphic>
          <a:graphicData uri="http://schemas.openxmlformats.org/presentationml/2006/ole">
            <p:oleObj spid="_x0000_s55297" name="Формула" r:id="rId3" imgW="139680" imgH="164880" progId="Equation.3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858016" y="3643314"/>
          <a:ext cx="674687" cy="776287"/>
        </p:xfrm>
        <a:graphic>
          <a:graphicData uri="http://schemas.openxmlformats.org/presentationml/2006/ole">
            <p:oleObj spid="_x0000_s55298" name="Формула" r:id="rId4" imgW="164880" imgH="1904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34" name="Содержимое 3"/>
          <p:cNvGraphicFramePr>
            <a:graphicFrameLocks noChangeAspect="1"/>
          </p:cNvGraphicFramePr>
          <p:nvPr/>
        </p:nvGraphicFramePr>
        <p:xfrm>
          <a:off x="785786" y="1857364"/>
          <a:ext cx="2428892" cy="1231781"/>
        </p:xfrm>
        <a:graphic>
          <a:graphicData uri="http://schemas.openxmlformats.org/presentationml/2006/ole">
            <p:oleObj spid="_x0000_s146434" name="Формула" r:id="rId3" imgW="876240" imgH="444240" progId="Equation.3">
              <p:embed/>
            </p:oleObj>
          </a:graphicData>
        </a:graphic>
      </p:graphicFrame>
      <p:graphicFrame>
        <p:nvGraphicFramePr>
          <p:cNvPr id="146435" name="Object 60"/>
          <p:cNvGraphicFramePr>
            <a:graphicFrameLocks noChangeAspect="1"/>
          </p:cNvGraphicFramePr>
          <p:nvPr/>
        </p:nvGraphicFramePr>
        <p:xfrm>
          <a:off x="6357950" y="3929066"/>
          <a:ext cx="1973262" cy="1222375"/>
        </p:xfrm>
        <a:graphic>
          <a:graphicData uri="http://schemas.openxmlformats.org/presentationml/2006/ole">
            <p:oleObj spid="_x0000_s146435" name="Формула" r:id="rId4" imgW="634680" imgH="393480" progId="Equation.3">
              <p:embed/>
            </p:oleObj>
          </a:graphicData>
        </a:graphic>
      </p:graphicFrame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5786446" y="5286388"/>
          <a:ext cx="2693991" cy="1255142"/>
        </p:xfrm>
        <a:graphic>
          <a:graphicData uri="http://schemas.openxmlformats.org/presentationml/2006/ole">
            <p:oleObj spid="_x0000_s146436" name="Формула" r:id="rId5" imgW="837836" imgH="393529" progId="Equation.3">
              <p:embed/>
            </p:oleObj>
          </a:graphicData>
        </a:graphic>
      </p:graphicFrame>
      <p:graphicFrame>
        <p:nvGraphicFramePr>
          <p:cNvPr id="146437" name="Object 42"/>
          <p:cNvGraphicFramePr>
            <a:graphicFrameLocks noChangeAspect="1"/>
          </p:cNvGraphicFramePr>
          <p:nvPr/>
        </p:nvGraphicFramePr>
        <p:xfrm>
          <a:off x="428596" y="428604"/>
          <a:ext cx="5429269" cy="1327533"/>
        </p:xfrm>
        <a:graphic>
          <a:graphicData uri="http://schemas.openxmlformats.org/presentationml/2006/ole">
            <p:oleObj spid="_x0000_s146437" name="Формула" r:id="rId6" imgW="1714320" imgH="419040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15140" y="428604"/>
            <a:ext cx="1254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i="1" dirty="0" smtClean="0"/>
              <a:t> </a:t>
            </a:r>
            <a:r>
              <a:rPr lang="ru-RU" sz="4000" i="1" dirty="0" smtClean="0">
                <a:solidFill>
                  <a:srgbClr val="002060"/>
                </a:solidFill>
              </a:rPr>
              <a:t>N</a:t>
            </a:r>
            <a:r>
              <a:rPr lang="ru-RU" sz="4000" baseline="-25000" dirty="0" smtClean="0">
                <a:solidFill>
                  <a:srgbClr val="002060"/>
                </a:solidFill>
              </a:rPr>
              <a:t>A</a:t>
            </a:r>
            <a:r>
              <a:rPr lang="ru-RU" sz="4000" dirty="0" smtClean="0">
                <a:solidFill>
                  <a:srgbClr val="002060"/>
                </a:solidFill>
              </a:rPr>
              <a:t> ≈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1357298"/>
            <a:ext cx="19303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m=</a:t>
            </a:r>
            <a:r>
              <a:rPr lang="ru-RU" sz="3600" dirty="0" smtClean="0"/>
              <a:t> </a:t>
            </a:r>
            <a:r>
              <a:rPr lang="en-US" sz="3600" dirty="0" smtClean="0"/>
              <a:t>m</a:t>
            </a:r>
            <a:r>
              <a:rPr lang="en-US" sz="3600" baseline="-25000" dirty="0" smtClean="0"/>
              <a:t>0</a:t>
            </a:r>
            <a:r>
              <a:rPr lang="ru-RU" sz="3600" dirty="0" smtClean="0"/>
              <a:t>∙</a:t>
            </a:r>
            <a:r>
              <a:rPr lang="en-US" sz="3600" i="1" dirty="0" smtClean="0"/>
              <a:t>N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graphicFrame>
        <p:nvGraphicFramePr>
          <p:cNvPr id="146438" name="Object 23"/>
          <p:cNvGraphicFramePr>
            <a:graphicFrameLocks noChangeAspect="1"/>
          </p:cNvGraphicFramePr>
          <p:nvPr/>
        </p:nvGraphicFramePr>
        <p:xfrm>
          <a:off x="714348" y="3143248"/>
          <a:ext cx="2736850" cy="1879600"/>
        </p:xfrm>
        <a:graphic>
          <a:graphicData uri="http://schemas.openxmlformats.org/presentationml/2006/ole">
            <p:oleObj spid="_x0000_s146438" name="Формула" r:id="rId7" imgW="850680" imgH="583920" progId="Equation.3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57224" y="5929330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M=</a:t>
            </a:r>
            <a:r>
              <a:rPr lang="ru-RU" sz="3600" dirty="0" smtClean="0"/>
              <a:t> </a:t>
            </a:r>
            <a:r>
              <a:rPr lang="en-US" sz="3600" dirty="0" smtClean="0"/>
              <a:t>m</a:t>
            </a:r>
            <a:r>
              <a:rPr lang="en-US" sz="3600" baseline="-25000" dirty="0" smtClean="0"/>
              <a:t>0</a:t>
            </a:r>
            <a:r>
              <a:rPr lang="ru-RU" sz="3600" dirty="0" smtClean="0"/>
              <a:t>∙</a:t>
            </a:r>
            <a:r>
              <a:rPr lang="en-US" sz="3600" i="1" dirty="0" smtClean="0"/>
              <a:t>N</a:t>
            </a:r>
            <a:r>
              <a:rPr lang="en-US" sz="3600" i="1" baseline="-25000" dirty="0" smtClean="0"/>
              <a:t>A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572132" y="150017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???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5000636"/>
            <a:ext cx="23022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(M=M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∙10</a:t>
            </a:r>
            <a:r>
              <a:rPr lang="en-US" sz="3200" baseline="30000" dirty="0" smtClean="0"/>
              <a:t>-3</a:t>
            </a:r>
            <a:r>
              <a:rPr lang="en-US" sz="3200" dirty="0" smtClean="0"/>
              <a:t>) </a:t>
            </a:r>
            <a:endParaRPr lang="ru-RU" sz="3200" dirty="0"/>
          </a:p>
        </p:txBody>
      </p:sp>
      <p:graphicFrame>
        <p:nvGraphicFramePr>
          <p:cNvPr id="146439" name="Object 58"/>
          <p:cNvGraphicFramePr>
            <a:graphicFrameLocks noChangeAspect="1"/>
          </p:cNvGraphicFramePr>
          <p:nvPr/>
        </p:nvGraphicFramePr>
        <p:xfrm>
          <a:off x="1749425" y="2687638"/>
          <a:ext cx="266700" cy="760412"/>
        </p:xfrm>
        <a:graphic>
          <a:graphicData uri="http://schemas.openxmlformats.org/presentationml/2006/ole">
            <p:oleObj spid="_x0000_s146439" name="Формула" r:id="rId8" imgW="88560" imgH="253800" progId="Equation.3">
              <p:embed/>
            </p:oleObj>
          </a:graphicData>
        </a:graphic>
      </p:graphicFrame>
      <p:graphicFrame>
        <p:nvGraphicFramePr>
          <p:cNvPr id="146440" name="Object 58"/>
          <p:cNvGraphicFramePr>
            <a:graphicFrameLocks noChangeAspect="1"/>
          </p:cNvGraphicFramePr>
          <p:nvPr/>
        </p:nvGraphicFramePr>
        <p:xfrm>
          <a:off x="3857620" y="3143248"/>
          <a:ext cx="2054225" cy="1255713"/>
        </p:xfrm>
        <a:graphic>
          <a:graphicData uri="http://schemas.openxmlformats.org/presentationml/2006/ole">
            <p:oleObj spid="_x0000_s146440" name="Формула" r:id="rId9" imgW="685800" imgH="419040" progId="Equation.3">
              <p:embed/>
            </p:oleObj>
          </a:graphicData>
        </a:graphic>
      </p:graphicFrame>
      <p:graphicFrame>
        <p:nvGraphicFramePr>
          <p:cNvPr id="146441" name="Object 9"/>
          <p:cNvGraphicFramePr>
            <a:graphicFrameLocks noChangeAspect="1"/>
          </p:cNvGraphicFramePr>
          <p:nvPr/>
        </p:nvGraphicFramePr>
        <p:xfrm>
          <a:off x="3929058" y="5072074"/>
          <a:ext cx="1489075" cy="1357313"/>
        </p:xfrm>
        <a:graphic>
          <a:graphicData uri="http://schemas.openxmlformats.org/presentationml/2006/ole">
            <p:oleObj spid="_x0000_s146441" name="Формула" r:id="rId10" imgW="431640" imgH="393480" progId="Equation.3">
              <p:embed/>
            </p:oleObj>
          </a:graphicData>
        </a:graphic>
      </p:graphicFrame>
      <p:sp>
        <p:nvSpPr>
          <p:cNvPr id="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-357214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Краткие итоги</a:t>
            </a:r>
          </a:p>
        </p:txBody>
      </p:sp>
      <p:graphicFrame>
        <p:nvGraphicFramePr>
          <p:cNvPr id="146442" name="Object 6"/>
          <p:cNvGraphicFramePr>
            <a:graphicFrameLocks noChangeAspect="1"/>
          </p:cNvGraphicFramePr>
          <p:nvPr/>
        </p:nvGraphicFramePr>
        <p:xfrm>
          <a:off x="6357949" y="2143116"/>
          <a:ext cx="2038915" cy="1285884"/>
        </p:xfrm>
        <a:graphic>
          <a:graphicData uri="http://schemas.openxmlformats.org/presentationml/2006/ole">
            <p:oleObj spid="_x0000_s146442" name="Формула" r:id="rId11" imgW="622030" imgH="393529" progId="Equation.3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0"/>
            <a:ext cx="864396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Домашнее задание: § 55-63,  стр. 167 Краткие итоги знать.</a:t>
            </a:r>
          </a:p>
          <a:p>
            <a:r>
              <a:rPr lang="ru-RU" sz="3600" dirty="0" smtClean="0"/>
              <a:t>Изучить самостоятельно </a:t>
            </a:r>
            <a:r>
              <a:rPr lang="ru-RU" sz="3600" smtClean="0"/>
              <a:t>§ 64-67</a:t>
            </a:r>
            <a:r>
              <a:rPr lang="en-US" sz="3600" smtClean="0"/>
              <a:t>. </a:t>
            </a:r>
            <a:r>
              <a:rPr lang="ru-RU" sz="3600" dirty="0" smtClean="0"/>
              <a:t>Знать : 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тепловое равновесие.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(const=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?)</a:t>
            </a:r>
          </a:p>
          <a:p>
            <a:pPr marL="457200" indent="-457200">
              <a:buAutoNum type="arabicParenR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Недостатки жидкостных термометров.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называлось изобретение Галилея для определения температуры.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   Идеальная газовая шкала температур.</a:t>
            </a:r>
          </a:p>
          <a:p>
            <a:pPr marL="457200" indent="-457200"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Θ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связана температура в энергетических единицах с абсолютной температурой.</a:t>
            </a:r>
          </a:p>
          <a:p>
            <a:pPr marL="457200" indent="-457200">
              <a:buFontTx/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абсолютная температура, шкала, в чем измеряется.</a:t>
            </a:r>
          </a:p>
          <a:p>
            <a:pPr marL="457200" indent="-457200"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связана шкала Кельвина со шкалой Цельсия. Сколько Кельвинов соответствует 1°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такое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чему оно равно.</a:t>
            </a:r>
          </a:p>
          <a:p>
            <a:pPr marL="457200" indent="-457200"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Достижима ли Т=0 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формулу, как связана кинетическая энергия молекул с температурой.</a:t>
            </a:r>
          </a:p>
          <a:p>
            <a:pPr marL="457200" indent="-457200">
              <a:buFontTx/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Знать формулу  зависимости  давления газа от концентрации его молекул и температуры.</a:t>
            </a:r>
          </a:p>
          <a:p>
            <a:pPr marL="457200" indent="-457200">
              <a:buAutoNum type="arabicParenR" startAt="4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Формулу средней квадратичной скорости молекул.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000240"/>
            <a:ext cx="78581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ea typeface="Microsoft Yi Baiti" pitchFamily="66" charset="0"/>
              </a:rPr>
              <a:t>Система</a:t>
            </a:r>
            <a:r>
              <a:rPr lang="en-US" sz="2800" dirty="0" smtClean="0">
                <a:ea typeface="Microsoft Yi Baiti" pitchFamily="66" charset="0"/>
              </a:rPr>
              <a:t> – </a:t>
            </a:r>
            <a:r>
              <a:rPr lang="en-US" sz="2800" dirty="0" err="1" smtClean="0">
                <a:ea typeface="Microsoft Yi Baiti" pitchFamily="66" charset="0"/>
              </a:rPr>
              <a:t>это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любая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мысленно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выделенная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совокупность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тел</a:t>
            </a:r>
            <a:r>
              <a:rPr lang="en-US" sz="2800" dirty="0" smtClean="0">
                <a:ea typeface="Microsoft Yi Baiti" pitchFamily="66" charset="0"/>
              </a:rPr>
              <a:t>. </a:t>
            </a:r>
            <a:r>
              <a:rPr lang="en-US" sz="2800" dirty="0" err="1" smtClean="0">
                <a:ea typeface="Microsoft Yi Baiti" pitchFamily="66" charset="0"/>
              </a:rPr>
              <a:t>Окружающая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среда</a:t>
            </a:r>
            <a:r>
              <a:rPr lang="en-US" sz="2800" dirty="0" smtClean="0">
                <a:ea typeface="Microsoft Yi Baiti" pitchFamily="66" charset="0"/>
              </a:rPr>
              <a:t> – </a:t>
            </a:r>
            <a:r>
              <a:rPr lang="en-US" sz="2800" dirty="0" err="1" smtClean="0">
                <a:ea typeface="Microsoft Yi Baiti" pitchFamily="66" charset="0"/>
              </a:rPr>
              <a:t>это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всё</a:t>
            </a:r>
            <a:r>
              <a:rPr lang="en-US" sz="2800" dirty="0" smtClean="0">
                <a:ea typeface="Microsoft Yi Baiti" pitchFamily="66" charset="0"/>
              </a:rPr>
              <a:t>, </a:t>
            </a:r>
            <a:r>
              <a:rPr lang="en-US" sz="2800" dirty="0" err="1" smtClean="0">
                <a:ea typeface="Microsoft Yi Baiti" pitchFamily="66" charset="0"/>
              </a:rPr>
              <a:t>что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не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входит</a:t>
            </a:r>
            <a:r>
              <a:rPr lang="en-US" sz="2800" dirty="0" smtClean="0">
                <a:ea typeface="Microsoft Yi Baiti" pitchFamily="66" charset="0"/>
              </a:rPr>
              <a:t> в </a:t>
            </a:r>
            <a:r>
              <a:rPr lang="en-US" sz="2800" dirty="0" err="1" smtClean="0">
                <a:ea typeface="Microsoft Yi Baiti" pitchFamily="66" charset="0"/>
              </a:rPr>
              <a:t>систему</a:t>
            </a:r>
            <a:r>
              <a:rPr lang="ru-RU" sz="2800" dirty="0" smtClean="0">
                <a:ea typeface="Microsoft Yi Baiti" pitchFamily="66" charset="0"/>
              </a:rPr>
              <a:t>.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0"/>
            <a:ext cx="8715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ea typeface="Microsoft Yi Baiti" pitchFamily="66" charset="0"/>
              </a:rPr>
              <a:t>Термодинамика</a:t>
            </a:r>
            <a:r>
              <a:rPr lang="en-US" sz="3200" dirty="0" smtClean="0">
                <a:ea typeface="Microsoft Yi Baiti" pitchFamily="66" charset="0"/>
              </a:rPr>
              <a:t> </a:t>
            </a:r>
            <a:r>
              <a:rPr lang="en-US" sz="3200" dirty="0" err="1" smtClean="0">
                <a:ea typeface="Microsoft Yi Baiti" pitchFamily="66" charset="0"/>
              </a:rPr>
              <a:t>изучает</a:t>
            </a:r>
            <a:r>
              <a:rPr lang="en-US" sz="3200" dirty="0" smtClean="0">
                <a:ea typeface="Microsoft Yi Baiti" pitchFamily="66" charset="0"/>
              </a:rPr>
              <a:t> </a:t>
            </a:r>
            <a:r>
              <a:rPr lang="en-US" sz="3200" dirty="0" err="1" smtClean="0">
                <a:ea typeface="Microsoft Yi Baiti" pitchFamily="66" charset="0"/>
              </a:rPr>
              <a:t>общие</a:t>
            </a:r>
            <a:r>
              <a:rPr lang="en-US" sz="3200" dirty="0" smtClean="0">
                <a:ea typeface="Microsoft Yi Baiti" pitchFamily="66" charset="0"/>
              </a:rPr>
              <a:t> </a:t>
            </a:r>
            <a:r>
              <a:rPr lang="en-US" sz="3200" dirty="0" err="1" smtClean="0">
                <a:ea typeface="Microsoft Yi Baiti" pitchFamily="66" charset="0"/>
              </a:rPr>
              <a:t>свойства</a:t>
            </a:r>
            <a:r>
              <a:rPr lang="en-US" sz="3200" dirty="0" smtClean="0">
                <a:ea typeface="Microsoft Yi Baiti" pitchFamily="66" charset="0"/>
              </a:rPr>
              <a:t> </a:t>
            </a:r>
            <a:r>
              <a:rPr lang="en-US" sz="3200" dirty="0" err="1" smtClean="0">
                <a:ea typeface="Microsoft Yi Baiti" pitchFamily="66" charset="0"/>
              </a:rPr>
              <a:t>макросистем</a:t>
            </a:r>
            <a:r>
              <a:rPr lang="en-US" sz="3200" dirty="0" smtClean="0">
                <a:ea typeface="Microsoft Yi Baiti" pitchFamily="66" charset="0"/>
              </a:rPr>
              <a:t>, </a:t>
            </a:r>
            <a:r>
              <a:rPr lang="en-US" sz="3200" dirty="0" err="1" smtClean="0">
                <a:ea typeface="Microsoft Yi Baiti" pitchFamily="66" charset="0"/>
              </a:rPr>
              <a:t>находящихся</a:t>
            </a:r>
            <a:r>
              <a:rPr lang="en-US" sz="3200" dirty="0" smtClean="0">
                <a:ea typeface="Microsoft Yi Baiti" pitchFamily="66" charset="0"/>
              </a:rPr>
              <a:t> в </a:t>
            </a:r>
            <a:r>
              <a:rPr lang="en-US" sz="3200" dirty="0" err="1" smtClean="0">
                <a:ea typeface="Microsoft Yi Baiti" pitchFamily="66" charset="0"/>
              </a:rPr>
              <a:t>состоянии</a:t>
            </a:r>
            <a:r>
              <a:rPr lang="en-US" sz="3200" dirty="0" smtClean="0">
                <a:ea typeface="Microsoft Yi Baiti" pitchFamily="66" charset="0"/>
              </a:rPr>
              <a:t> </a:t>
            </a:r>
            <a:r>
              <a:rPr lang="en-US" sz="3200" b="1" dirty="0" err="1" smtClean="0">
                <a:ea typeface="Microsoft Yi Baiti" pitchFamily="66" charset="0"/>
              </a:rPr>
              <a:t>термодинамического</a:t>
            </a:r>
            <a:r>
              <a:rPr lang="en-US" sz="3200" b="1" dirty="0" smtClean="0">
                <a:ea typeface="Microsoft Yi Baiti" pitchFamily="66" charset="0"/>
              </a:rPr>
              <a:t> </a:t>
            </a:r>
            <a:r>
              <a:rPr lang="en-US" sz="3200" b="1" dirty="0" err="1" smtClean="0">
                <a:ea typeface="Microsoft Yi Baiti" pitchFamily="66" charset="0"/>
              </a:rPr>
              <a:t>равновесия</a:t>
            </a:r>
            <a:r>
              <a:rPr lang="en-US" sz="3200" dirty="0" smtClean="0">
                <a:ea typeface="Microsoft Yi Baiti" pitchFamily="66" charset="0"/>
              </a:rPr>
              <a:t>, и </a:t>
            </a:r>
            <a:r>
              <a:rPr lang="en-US" sz="3200" b="1" dirty="0" err="1" smtClean="0">
                <a:ea typeface="Microsoft Yi Baiti" pitchFamily="66" charset="0"/>
              </a:rPr>
              <a:t>процессы</a:t>
            </a:r>
            <a:r>
              <a:rPr lang="en-US" sz="3200" b="1" dirty="0" smtClean="0">
                <a:ea typeface="Microsoft Yi Baiti" pitchFamily="66" charset="0"/>
              </a:rPr>
              <a:t> </a:t>
            </a:r>
            <a:r>
              <a:rPr lang="en-US" sz="3200" b="1" dirty="0" err="1" smtClean="0">
                <a:ea typeface="Microsoft Yi Baiti" pitchFamily="66" charset="0"/>
              </a:rPr>
              <a:t>перехода</a:t>
            </a:r>
            <a:r>
              <a:rPr lang="en-US" sz="3200" b="1" dirty="0" smtClean="0">
                <a:ea typeface="Microsoft Yi Baiti" pitchFamily="66" charset="0"/>
              </a:rPr>
              <a:t> </a:t>
            </a:r>
            <a:r>
              <a:rPr lang="en-US" sz="3200" dirty="0" err="1" smtClean="0">
                <a:ea typeface="Microsoft Yi Baiti" pitchFamily="66" charset="0"/>
              </a:rPr>
              <a:t>между</a:t>
            </a:r>
            <a:r>
              <a:rPr lang="en-US" sz="3200" dirty="0" smtClean="0">
                <a:ea typeface="Microsoft Yi Baiti" pitchFamily="66" charset="0"/>
              </a:rPr>
              <a:t> </a:t>
            </a:r>
            <a:r>
              <a:rPr lang="en-US" sz="3200" dirty="0" err="1" smtClean="0">
                <a:ea typeface="Microsoft Yi Baiti" pitchFamily="66" charset="0"/>
              </a:rPr>
              <a:t>состояниями</a:t>
            </a:r>
            <a:r>
              <a:rPr lang="en-US" sz="3200" dirty="0" smtClean="0">
                <a:ea typeface="Microsoft Yi Baiti" pitchFamily="66" charset="0"/>
              </a:rPr>
              <a:t>. 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357562"/>
            <a:ext cx="8643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a typeface="Microsoft Yi Baiti" pitchFamily="66" charset="0"/>
              </a:rPr>
              <a:t>Для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определения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b="1" dirty="0" err="1" smtClean="0">
                <a:ea typeface="Microsoft Yi Baiti" pitchFamily="66" charset="0"/>
              </a:rPr>
              <a:t>состояния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системы</a:t>
            </a:r>
            <a:r>
              <a:rPr lang="en-US" sz="2800" dirty="0" smtClean="0">
                <a:ea typeface="Microsoft Yi Baiti" pitchFamily="66" charset="0"/>
              </a:rPr>
              <a:t> в </a:t>
            </a:r>
            <a:r>
              <a:rPr lang="en-US" sz="2800" dirty="0" err="1" smtClean="0">
                <a:ea typeface="Microsoft Yi Baiti" pitchFamily="66" charset="0"/>
              </a:rPr>
              <a:t>термодинамике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используются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параметры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286256"/>
            <a:ext cx="2460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ea typeface="Microsoft Yi Baiti" pitchFamily="66" charset="0"/>
              </a:rPr>
              <a:t>экстенсивны</a:t>
            </a:r>
            <a:r>
              <a:rPr lang="ru-RU" sz="2800" b="1" i="1" dirty="0" smtClean="0">
                <a:ea typeface="Microsoft Yi Baiti" pitchFamily="66" charset="0"/>
              </a:rPr>
              <a:t>е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4214818"/>
            <a:ext cx="2366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ea typeface="Microsoft Yi Baiti" pitchFamily="66" charset="0"/>
              </a:rPr>
              <a:t>интенсивны</a:t>
            </a:r>
            <a:r>
              <a:rPr lang="ru-RU" sz="2800" b="1" i="1" dirty="0" smtClean="0">
                <a:ea typeface="Microsoft Yi Baiti" pitchFamily="66" charset="0"/>
              </a:rPr>
              <a:t>е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4786322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a typeface="Microsoft Yi Baiti" pitchFamily="66" charset="0"/>
              </a:rPr>
              <a:t> не </a:t>
            </a:r>
            <a:r>
              <a:rPr lang="en-US" sz="2800" dirty="0" err="1" smtClean="0">
                <a:ea typeface="Microsoft Yi Baiti" pitchFamily="66" charset="0"/>
              </a:rPr>
              <a:t>зависящие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от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количества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вещества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ru-RU" sz="2800" dirty="0" smtClean="0">
                <a:ea typeface="Microsoft Yi Baiti" pitchFamily="66" charset="0"/>
              </a:rPr>
              <a:t>или размеров системы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714884"/>
            <a:ext cx="37862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ea typeface="Microsoft Yi Baiti" pitchFamily="66" charset="0"/>
              </a:rPr>
              <a:t>зависящие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от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количества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en-US" sz="2800" dirty="0" err="1" smtClean="0">
                <a:ea typeface="Microsoft Yi Baiti" pitchFamily="66" charset="0"/>
              </a:rPr>
              <a:t>вещества</a:t>
            </a:r>
            <a:r>
              <a:rPr lang="en-US" sz="2800" dirty="0" smtClean="0">
                <a:ea typeface="Microsoft Yi Baiti" pitchFamily="66" charset="0"/>
              </a:rPr>
              <a:t> </a:t>
            </a:r>
            <a:r>
              <a:rPr lang="ru-RU" sz="2800" dirty="0" smtClean="0">
                <a:ea typeface="Microsoft Yi Baiti" pitchFamily="66" charset="0"/>
              </a:rPr>
              <a:t>или размеров системы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388" y="6215082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>
                <a:ea typeface="Microsoft Yi Baiti" pitchFamily="66" charset="0"/>
              </a:rPr>
              <a:t>T</a:t>
            </a:r>
            <a:r>
              <a:rPr lang="ru-RU" sz="2800" i="1" dirty="0" smtClean="0">
                <a:ea typeface="Microsoft Yi Baiti" pitchFamily="66" charset="0"/>
              </a:rPr>
              <a:t> и </a:t>
            </a:r>
            <a:r>
              <a:rPr lang="en-US" sz="2800" i="1" dirty="0" smtClean="0">
                <a:ea typeface="Microsoft Yi Baiti" pitchFamily="66" charset="0"/>
              </a:rPr>
              <a:t>p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61436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i="1" dirty="0" smtClean="0">
                <a:ea typeface="Microsoft Yi Baiti" pitchFamily="66" charset="0"/>
              </a:rPr>
              <a:t>V</a:t>
            </a:r>
            <a:r>
              <a:rPr lang="ru-RU" sz="2800" i="1" dirty="0" smtClean="0">
                <a:ea typeface="Microsoft Yi Baiti" pitchFamily="66" charset="0"/>
              </a:rPr>
              <a:t>, </a:t>
            </a:r>
            <a:r>
              <a:rPr lang="en-US" sz="2800" i="1" dirty="0" smtClean="0">
                <a:ea typeface="Microsoft Yi Baiti" pitchFamily="66" charset="0"/>
              </a:rPr>
              <a:t>m</a:t>
            </a:r>
            <a:r>
              <a:rPr lang="en-US" sz="2800" dirty="0" smtClean="0">
                <a:ea typeface="Microsoft Yi Baiti" pitchFamily="66" charset="0"/>
              </a:rPr>
              <a:t>,</a:t>
            </a:r>
            <a:r>
              <a:rPr lang="ru-RU" sz="2800" dirty="0" smtClean="0">
                <a:ea typeface="Microsoft Yi Baiti" pitchFamily="66" charset="0"/>
              </a:rPr>
              <a:t>     </a:t>
            </a:r>
            <a:r>
              <a:rPr lang="en-US" sz="2800" i="1" dirty="0" smtClean="0">
                <a:ea typeface="Microsoft Yi Baiti" pitchFamily="66" charset="0"/>
              </a:rPr>
              <a:t>, </a:t>
            </a:r>
            <a:r>
              <a:rPr lang="ru-RU" sz="2800" i="1" dirty="0" smtClean="0">
                <a:ea typeface="Microsoft Yi Baiti" pitchFamily="66" charset="0"/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6119831"/>
            <a:ext cx="6429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i="1" dirty="0" smtClean="0">
                <a:solidFill>
                  <a:srgbClr val="002060"/>
                </a:solidFill>
                <a:latin typeface="Times New Roman" pitchFamily="18" charset="0"/>
                <a:cs typeface="Sakkal Majalla" pitchFamily="2" charset="-78"/>
              </a:rPr>
              <a:t>ν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086600" cy="1143000"/>
          </a:xfrm>
        </p:spPr>
        <p:txBody>
          <a:bodyPr/>
          <a:lstStyle/>
          <a:p>
            <a:pPr eaLnBrk="1" hangingPunct="1"/>
            <a:r>
              <a:rPr lang="ru-RU" sz="4000" b="1" smtClean="0"/>
              <a:t>1. Молекулярная физика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714612" y="1857364"/>
            <a:ext cx="6745308" cy="173356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Tahoma" pitchFamily="34" charset="0"/>
              </a:rPr>
              <a:t>рассматривает строение и </a:t>
            </a:r>
          </a:p>
          <a:p>
            <a:pPr marL="0" indent="0" eaLnBrk="1" hangingPunct="1">
              <a:buFontTx/>
              <a:buNone/>
            </a:pPr>
            <a:r>
              <a:rPr lang="ru-RU" sz="2800" dirty="0" smtClean="0">
                <a:solidFill>
                  <a:srgbClr val="0000FF"/>
                </a:solidFill>
                <a:latin typeface="Tahoma" pitchFamily="34" charset="0"/>
              </a:rPr>
              <a:t>свойства вещества на основе МКТ.</a:t>
            </a:r>
          </a:p>
          <a:p>
            <a:pPr marL="0" indent="0" eaLnBrk="1" hangingPunct="1">
              <a:buFontTx/>
              <a:buNone/>
            </a:pPr>
            <a:endParaRPr lang="ru-RU" sz="2800" dirty="0" smtClean="0">
              <a:solidFill>
                <a:srgbClr val="0000FF"/>
              </a:solidFill>
              <a:latin typeface="Tahoma" pitchFamily="34" charset="0"/>
            </a:endParaRPr>
          </a:p>
        </p:txBody>
      </p:sp>
      <p:pic>
        <p:nvPicPr>
          <p:cNvPr id="4100" name="Picture 4" descr="8b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9191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00034" y="3643314"/>
            <a:ext cx="830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t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Фундаментом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МКТ </a:t>
            </a:r>
            <a:r>
              <a:rPr kumimoji="0" lang="tt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является </a:t>
            </a: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а</a:t>
            </a:r>
            <a:r>
              <a:rPr kumimoji="0" lang="tt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томистическая</a:t>
            </a:r>
            <a:r>
              <a:rPr kumimoji="0" lang="tt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tt-RU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гипотеза</a:t>
            </a:r>
            <a:r>
              <a:rPr kumimoji="0" lang="tt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tt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все тела в природе состоят из </a:t>
            </a:r>
            <a:r>
              <a:rPr lang="tt-RU" sz="2400" dirty="0" smtClean="0">
                <a:latin typeface="Tahoma" pitchFamily="34" charset="0"/>
                <a:cs typeface="Times New Roman" pitchFamily="18" charset="0"/>
              </a:rPr>
              <a:t>мельчайших структурных единиц – </a:t>
            </a:r>
            <a:r>
              <a:rPr lang="tt-RU" sz="2400" i="1" dirty="0" smtClean="0">
                <a:latin typeface="Tahoma" pitchFamily="34" charset="0"/>
                <a:cs typeface="Times New Roman" pitchFamily="18" charset="0"/>
              </a:rPr>
              <a:t>атомов и молекул.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CC0000"/>
                </a:solidFill>
              </a:rPr>
              <a:t>Основная задача МКТ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dirty="0" smtClean="0"/>
              <a:t>- </a:t>
            </a:r>
            <a:r>
              <a:rPr lang="ru-RU" sz="3600" b="1" i="1" dirty="0" smtClean="0">
                <a:latin typeface="Georgia" pitchFamily="18" charset="0"/>
              </a:rPr>
              <a:t>вывести уравнение состояния веществ, установив связь между макроскопическими и микроскопическими параметрами.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543800" cy="914400"/>
          </a:xfrm>
        </p:spPr>
        <p:txBody>
          <a:bodyPr/>
          <a:lstStyle/>
          <a:p>
            <a:pPr eaLnBrk="1" hangingPunct="1"/>
            <a:r>
              <a:rPr lang="ru-RU" sz="4000" b="1" smtClean="0"/>
              <a:t>2. Из истории развития МКТ </a:t>
            </a:r>
          </a:p>
        </p:txBody>
      </p:sp>
      <p:graphicFrame>
        <p:nvGraphicFramePr>
          <p:cNvPr id="10344" name="Group 104"/>
          <p:cNvGraphicFramePr>
            <a:graphicFrameLocks noGrp="1"/>
          </p:cNvGraphicFramePr>
          <p:nvPr/>
        </p:nvGraphicFramePr>
        <p:xfrm>
          <a:off x="428596" y="1571612"/>
          <a:ext cx="8153400" cy="3289618"/>
        </p:xfrm>
        <a:graphic>
          <a:graphicData uri="http://schemas.openxmlformats.org/drawingml/2006/table">
            <a:tbl>
              <a:tblPr/>
              <a:tblGrid>
                <a:gridCol w="2174875"/>
                <a:gridCol w="2871788"/>
                <a:gridCol w="3106737"/>
              </a:tblGrid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Теория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2500 л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ет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назад 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Греции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Левкипп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Демокрит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из Абдеры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зародилась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t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VIII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в.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М.В.Ломоносов</a:t>
                      </a: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,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выдающийся русский ученый-энциклопедист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рассматривал тепловые явления как результат движения частиц, образующих тела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XIX в.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в трудах европейских ученых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t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окончательно сформулирована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</TotalTime>
  <Words>1443</Words>
  <Application>Microsoft Office PowerPoint</Application>
  <PresentationFormat>Экран (4:3)</PresentationFormat>
  <Paragraphs>286</Paragraphs>
  <Slides>51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51</vt:i4>
      </vt:variant>
    </vt:vector>
  </HeadingPairs>
  <TitlesOfParts>
    <vt:vector size="54" baseType="lpstr">
      <vt:lpstr>Тема Office</vt:lpstr>
      <vt:lpstr>Формула</vt:lpstr>
      <vt:lpstr>Equation</vt:lpstr>
      <vt:lpstr>  Тема: «Основные положения молекулярно-кинетической теории»  Физика, 1 курс      </vt:lpstr>
      <vt:lpstr>ВВЕДЕНИЕ</vt:lpstr>
      <vt:lpstr>Слайд 3</vt:lpstr>
      <vt:lpstr>МАКРОСКОПИЧЕСКИЕ ПАРАМЕТРЫ</vt:lpstr>
      <vt:lpstr>МИКРОСКОПИЧЕСКИЕ ПАРАМЕТРЫ</vt:lpstr>
      <vt:lpstr>Слайд 6</vt:lpstr>
      <vt:lpstr>1. Молекулярная физика</vt:lpstr>
      <vt:lpstr>Основная задача МКТ</vt:lpstr>
      <vt:lpstr>2. Из истории развития МКТ </vt:lpstr>
      <vt:lpstr>Слайд 10</vt:lpstr>
      <vt:lpstr>Слайд 11</vt:lpstr>
      <vt:lpstr>ОЦЕНКА   РАЗМЕРОВ   МОЛЕКУЛ</vt:lpstr>
      <vt:lpstr>КАКОВЫ РАЗМЕРЫ МОЛЕКУЛ?</vt:lpstr>
      <vt:lpstr>Слайд 14</vt:lpstr>
      <vt:lpstr>Слайд 15</vt:lpstr>
      <vt:lpstr>Слайд 16</vt:lpstr>
      <vt:lpstr>4. Диффузия</vt:lpstr>
      <vt:lpstr>5. Броуновское движение</vt:lpstr>
      <vt:lpstr>Слайд 19</vt:lpstr>
      <vt:lpstr>Слайд 20</vt:lpstr>
      <vt:lpstr>6. Взаимодействие молекул</vt:lpstr>
      <vt:lpstr>Слайд 22</vt:lpstr>
      <vt:lpstr>Количество вещества</vt:lpstr>
      <vt:lpstr>КОЛИЧЕСТВО   ВЕЩЕСТВА   </vt:lpstr>
      <vt:lpstr>Слайд 25</vt:lpstr>
      <vt:lpstr>Слайд 26</vt:lpstr>
      <vt:lpstr>Слайд 27</vt:lpstr>
      <vt:lpstr>Слайд 28</vt:lpstr>
      <vt:lpstr>МАССА   МОЛЕКУЛЫ</vt:lpstr>
      <vt:lpstr>ЗАДАЧИ</vt:lpstr>
      <vt:lpstr>ЗАДАЧИ</vt:lpstr>
      <vt:lpstr>Таблица</vt:lpstr>
      <vt:lpstr>Строение газов, жидкостей и твердых  тел</vt:lpstr>
      <vt:lpstr>Свойства</vt:lpstr>
      <vt:lpstr>Свойства</vt:lpstr>
      <vt:lpstr>Свойства</vt:lpstr>
      <vt:lpstr>Расположение частиц</vt:lpstr>
      <vt:lpstr>Расположение частиц</vt:lpstr>
      <vt:lpstr>Расположение частиц</vt:lpstr>
      <vt:lpstr>Движение и взаимодействие частиц</vt:lpstr>
      <vt:lpstr>Движение и взаимодействие частиц</vt:lpstr>
      <vt:lpstr>Движение и взаимодействие частиц</vt:lpstr>
      <vt:lpstr>Идеальный газ</vt:lpstr>
      <vt:lpstr>Среднее значение квадрата скорости молекул</vt:lpstr>
      <vt:lpstr>Среднее значение квадрата скорости молекул</vt:lpstr>
      <vt:lpstr>Основное уравнение МКТ</vt:lpstr>
      <vt:lpstr>Слайд 47</vt:lpstr>
      <vt:lpstr>Слайд 48</vt:lpstr>
      <vt:lpstr>Основное уравнение МКТ</vt:lpstr>
      <vt:lpstr>Краткие итоги</vt:lpstr>
      <vt:lpstr>Слайд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  ВЕЩЕСТВА</dc:title>
  <dc:creator>1</dc:creator>
  <cp:lastModifiedBy>Admin</cp:lastModifiedBy>
  <cp:revision>127</cp:revision>
  <dcterms:modified xsi:type="dcterms:W3CDTF">2017-06-28T11:20:20Z</dcterms:modified>
</cp:coreProperties>
</file>