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2" r:id="rId1"/>
  </p:sldMasterIdLst>
  <p:notesMasterIdLst>
    <p:notesMasterId r:id="rId69"/>
  </p:notesMasterIdLst>
  <p:handoutMasterIdLst>
    <p:handoutMasterId r:id="rId70"/>
  </p:handoutMasterIdLst>
  <p:sldIdLst>
    <p:sldId id="383" r:id="rId2"/>
    <p:sldId id="382" r:id="rId3"/>
    <p:sldId id="269" r:id="rId4"/>
    <p:sldId id="270" r:id="rId5"/>
    <p:sldId id="308" r:id="rId6"/>
    <p:sldId id="309" r:id="rId7"/>
    <p:sldId id="310" r:id="rId8"/>
    <p:sldId id="312" r:id="rId9"/>
    <p:sldId id="272" r:id="rId10"/>
    <p:sldId id="313" r:id="rId11"/>
    <p:sldId id="314" r:id="rId12"/>
    <p:sldId id="315" r:id="rId13"/>
    <p:sldId id="316" r:id="rId14"/>
    <p:sldId id="321" r:id="rId15"/>
    <p:sldId id="326" r:id="rId16"/>
    <p:sldId id="318" r:id="rId17"/>
    <p:sldId id="319" r:id="rId18"/>
    <p:sldId id="320" r:id="rId19"/>
    <p:sldId id="322" r:id="rId20"/>
    <p:sldId id="323" r:id="rId21"/>
    <p:sldId id="327" r:id="rId22"/>
    <p:sldId id="324" r:id="rId23"/>
    <p:sldId id="329" r:id="rId24"/>
    <p:sldId id="340" r:id="rId25"/>
    <p:sldId id="331" r:id="rId26"/>
    <p:sldId id="330" r:id="rId27"/>
    <p:sldId id="334" r:id="rId28"/>
    <p:sldId id="335" r:id="rId29"/>
    <p:sldId id="338" r:id="rId30"/>
    <p:sldId id="336" r:id="rId31"/>
    <p:sldId id="337" r:id="rId32"/>
    <p:sldId id="332" r:id="rId33"/>
    <p:sldId id="333" r:id="rId34"/>
    <p:sldId id="341" r:id="rId35"/>
    <p:sldId id="342" r:id="rId36"/>
    <p:sldId id="344" r:id="rId37"/>
    <p:sldId id="373" r:id="rId38"/>
    <p:sldId id="374" r:id="rId39"/>
    <p:sldId id="345" r:id="rId40"/>
    <p:sldId id="372" r:id="rId41"/>
    <p:sldId id="346" r:id="rId42"/>
    <p:sldId id="347" r:id="rId43"/>
    <p:sldId id="375" r:id="rId44"/>
    <p:sldId id="376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64" r:id="rId58"/>
    <p:sldId id="379" r:id="rId59"/>
    <p:sldId id="378" r:id="rId60"/>
    <p:sldId id="365" r:id="rId61"/>
    <p:sldId id="366" r:id="rId62"/>
    <p:sldId id="367" r:id="rId63"/>
    <p:sldId id="380" r:id="rId64"/>
    <p:sldId id="368" r:id="rId65"/>
    <p:sldId id="369" r:id="rId66"/>
    <p:sldId id="370" r:id="rId67"/>
    <p:sldId id="377" r:id="rId6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254" autoAdjust="0"/>
    <p:restoredTop sz="94660"/>
  </p:normalViewPr>
  <p:slideViewPr>
    <p:cSldViewPr>
      <p:cViewPr>
        <p:scale>
          <a:sx n="100" d="100"/>
          <a:sy n="100" d="100"/>
        </p:scale>
        <p:origin x="-99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0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11" Type="http://schemas.openxmlformats.org/officeDocument/2006/relationships/image" Target="../media/image120.wmf"/><Relationship Id="rId5" Type="http://schemas.openxmlformats.org/officeDocument/2006/relationships/image" Target="../media/image114.wmf"/><Relationship Id="rId10" Type="http://schemas.openxmlformats.org/officeDocument/2006/relationships/image" Target="../media/image119.wmf"/><Relationship Id="rId4" Type="http://schemas.openxmlformats.org/officeDocument/2006/relationships/image" Target="../media/image113.wmf"/><Relationship Id="rId9" Type="http://schemas.openxmlformats.org/officeDocument/2006/relationships/image" Target="../media/image11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6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D2B00B-1052-4409-94E9-3B4047144F06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524529-5650-4E6E-BF96-7CDBC5696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0F793D-185A-4255-9E9B-FBD4A22995FA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E877704-C6AE-4890-ABFA-E2554588F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52A1F1-DA5C-4B8F-91C1-5135D8909A40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6C4D6D-3D11-4331-BFF6-D54F407C035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D5BEBC-6B12-4820-B340-A11D735C8FC7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2387C2-F236-4DDF-9B33-F3491A06F99C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5035E5-06C6-48AE-AD30-6DB85513E487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DE62CC-6226-4AD6-B68E-B2B104D87A38}" type="slidenum">
              <a:rPr lang="ru-RU" smtClean="0"/>
              <a:pPr/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171C26-2130-4E81-ABAA-960D41B5EF5A}" type="slidenum">
              <a:rPr lang="ru-RU" smtClean="0"/>
              <a:pPr/>
              <a:t>56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47BD3-5768-45C6-AC0A-40D329748EBB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A39-949F-4F74-B06B-8D52FA658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6779A-119B-41C9-8AC1-9A34D1EA3639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BEA8F-7587-4E21-B74E-859438C49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1895-AB34-4CC8-BFA4-C821C06DADF8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5F500-B386-4EF7-B2EC-6CA3011FF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76A8-54AE-417D-9755-E276F0F0157F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EC32-6985-4C95-AA63-852903BB1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6284D-85EE-4591-AA43-3E1D49119907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94E0D-939E-4BC5-A444-118662AE2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16996-6F50-4675-9A02-C2349583C611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51CD-8F82-4786-882F-F35AE10E3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48B3-0A48-421E-A973-5BDE340E6C68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BE54-348A-470D-8CD7-7DD2AE8C1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2C46-7CD7-47C6-8207-5C01020079A4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AEF0-CBA0-40E5-9DB2-67DFA5E59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E742-6B3B-4A90-B5D3-4CB9CE08416E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E7A44-4BA3-4172-AE16-A19948DBB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7628-5E48-435B-83FB-BC63AAE5D78A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0E69-C6CF-45CA-9C70-4237FD082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F0939-CABF-4369-A513-947AFD214B34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ADB9D-8E59-418E-81F7-FB94723FF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5DA7F6-D7D5-4FEC-AF59-CC4187FD63DE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4D5C0B-14E1-4AB5-9B25-9882AB2D6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4.png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png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3" Type="http://schemas.openxmlformats.org/officeDocument/2006/relationships/image" Target="../media/image76.png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78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76.png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79.png"/><Relationship Id="rId9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86.jpeg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87.jpeg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51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8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5.bin"/><Relationship Id="rId18" Type="http://schemas.openxmlformats.org/officeDocument/2006/relationships/oleObject" Target="../embeddings/oleObject7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3.png"/><Relationship Id="rId12" Type="http://schemas.openxmlformats.org/officeDocument/2006/relationships/oleObject" Target="../embeddings/oleObject64.bin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2.png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121.jpeg"/><Relationship Id="rId15" Type="http://schemas.openxmlformats.org/officeDocument/2006/relationships/oleObject" Target="../embeddings/oleObject67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1.bin"/><Relationship Id="rId14" Type="http://schemas.openxmlformats.org/officeDocument/2006/relationships/oleObject" Target="../embeddings/oleObject66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138.png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8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000263"/>
          </a:xfrm>
        </p:spPr>
        <p:txBody>
          <a:bodyPr/>
          <a:lstStyle/>
          <a:p>
            <a:r>
              <a:rPr lang="ru-RU" dirty="0" smtClean="0"/>
              <a:t>Раздел: Основы </a:t>
            </a:r>
            <a:r>
              <a:rPr lang="ru-RU" dirty="0" smtClean="0"/>
              <a:t>электродинамики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2352676"/>
          </a:xfrm>
        </p:spPr>
        <p:txBody>
          <a:bodyPr/>
          <a:lstStyle/>
          <a:p>
            <a:pPr algn="l"/>
            <a:r>
              <a:rPr lang="ru-RU" sz="3600" i="1" dirty="0" smtClean="0">
                <a:solidFill>
                  <a:srgbClr val="FF0000"/>
                </a:solidFill>
              </a:rPr>
              <a:t>Глава 1. Магнитное </a:t>
            </a:r>
            <a:r>
              <a:rPr lang="ru-RU" sz="3600" i="1" dirty="0" smtClean="0">
                <a:solidFill>
                  <a:srgbClr val="FF0000"/>
                </a:solidFill>
              </a:rPr>
              <a:t>поле</a:t>
            </a:r>
          </a:p>
          <a:p>
            <a:pPr algn="l"/>
            <a:r>
              <a:rPr lang="ru-RU" sz="3600" i="1" dirty="0" smtClean="0">
                <a:solidFill>
                  <a:srgbClr val="FF0000"/>
                </a:solidFill>
              </a:rPr>
              <a:t>Глава </a:t>
            </a:r>
            <a:r>
              <a:rPr lang="ru-RU" sz="3600" i="1" smtClean="0">
                <a:solidFill>
                  <a:srgbClr val="FF0000"/>
                </a:solidFill>
              </a:rPr>
              <a:t>2. Электромагнитная </a:t>
            </a:r>
            <a:r>
              <a:rPr lang="ru-RU" sz="3600" i="1" dirty="0" smtClean="0">
                <a:solidFill>
                  <a:srgbClr val="FF0000"/>
                </a:solidFill>
              </a:rPr>
              <a:t>индукция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52389"/>
            <a:ext cx="7715336" cy="571504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r" fontAlgn="auto">
              <a:spcAft>
                <a:spcPts val="0"/>
              </a:spcAft>
              <a:defRPr/>
            </a:pPr>
            <a:r>
              <a:rPr lang="ru-RU" sz="4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Линии магнитного поля</a:t>
            </a: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857250" y="785813"/>
            <a:ext cx="80010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магнитном поле аналогом пробного заряда является </a:t>
            </a:r>
            <a:r>
              <a:rPr lang="ru-RU" sz="2400" b="1"/>
              <a:t>маленькая магнитная стрелка</a:t>
            </a:r>
            <a:r>
              <a:rPr lang="ru-RU" sz="2400"/>
              <a:t>(ориентирующаяся по касательной к силовой линии)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81225"/>
            <a:ext cx="2928938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сортировка 5"/>
          <p:cNvSpPr/>
          <p:nvPr/>
        </p:nvSpPr>
        <p:spPr>
          <a:xfrm flipV="1">
            <a:off x="3857625" y="3538538"/>
            <a:ext cx="214313" cy="642937"/>
          </a:xfrm>
          <a:prstGeom prst="flowChartSort">
            <a:avLst/>
          </a:prstGeom>
          <a:gradFill>
            <a:gsLst>
              <a:gs pos="49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сортировка 6"/>
          <p:cNvSpPr/>
          <p:nvPr/>
        </p:nvSpPr>
        <p:spPr>
          <a:xfrm flipV="1">
            <a:off x="3643274" y="5110173"/>
            <a:ext cx="214314" cy="642942"/>
          </a:xfrm>
          <a:prstGeom prst="flowChartSort">
            <a:avLst/>
          </a:prstGeom>
          <a:gradFill>
            <a:gsLst>
              <a:gs pos="49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3"/>
          <a:srcRect l="66904"/>
          <a:stretch>
            <a:fillRect/>
          </a:stretch>
        </p:blipFill>
        <p:spPr bwMode="auto">
          <a:xfrm>
            <a:off x="5286375" y="2324100"/>
            <a:ext cx="26574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Прямоугольник 8"/>
          <p:cNvSpPr>
            <a:spLocks noChangeArrowheads="1"/>
          </p:cNvSpPr>
          <p:nvPr/>
        </p:nvSpPr>
        <p:spPr bwMode="auto">
          <a:xfrm>
            <a:off x="1143000" y="6396038"/>
            <a:ext cx="650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Магнитное поле- вихревое поле.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0" y="0"/>
            <a:ext cx="8643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Правила позволяющие описывать поля: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5" name="Прямоугольник 5"/>
          <p:cNvSpPr>
            <a:spLocks noChangeArrowheads="1"/>
          </p:cNvSpPr>
          <p:nvPr/>
        </p:nvSpPr>
        <p:spPr bwMode="auto">
          <a:xfrm>
            <a:off x="142875" y="703263"/>
            <a:ext cx="9001125" cy="6154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sz="2800" b="1"/>
              <a:t>Линии магнитной индукции: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ru-RU" sz="2800"/>
              <a:t>никогда не пресекаются</a:t>
            </a:r>
            <a:r>
              <a:rPr lang="ru-RU" sz="2800" b="1"/>
              <a:t> 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ru-RU" sz="2800"/>
              <a:t>Они </a:t>
            </a:r>
            <a:r>
              <a:rPr lang="ru-RU" sz="2800" b="1"/>
              <a:t>замкнуты</a:t>
            </a:r>
            <a:r>
              <a:rPr lang="ru-RU" sz="2800"/>
              <a:t>, выходят из </a:t>
            </a:r>
            <a:r>
              <a:rPr lang="en-US" sz="2800"/>
              <a:t>N</a:t>
            </a:r>
            <a:r>
              <a:rPr lang="ru-RU" sz="2800"/>
              <a:t> полюса и входят в</a:t>
            </a:r>
            <a:r>
              <a:rPr lang="en-US" sz="2800"/>
              <a:t> S </a:t>
            </a:r>
            <a:r>
              <a:rPr lang="ru-RU" sz="2800"/>
              <a:t>полюс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ru-RU" sz="2800"/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ru-RU" sz="2800"/>
              <a:t>направлением линий считается направление северных концов стрелок компаса, расположенных в данной области.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ru-RU" sz="2800"/>
              <a:t>Через точку пространства проходит только 1 линия.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ru-RU" sz="2800"/>
              <a:t>Густота линий позволяет описать насколько одно поле по своим силовым возможностям, больше, чем другое.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143125"/>
            <a:ext cx="1803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>
            <a:off x="3857625" y="2286000"/>
            <a:ext cx="2643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Магнитное поле- </a:t>
            </a:r>
            <a:r>
              <a:rPr lang="ru-RU" sz="2400" b="1"/>
              <a:t>вихревое</a:t>
            </a:r>
            <a:r>
              <a:rPr lang="ru-RU" sz="2400"/>
              <a:t> поле.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1785938" y="4519613"/>
            <a:ext cx="285750" cy="714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643188" y="5024438"/>
            <a:ext cx="285750" cy="714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214313" y="142875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Связь между электрическим и магнитным полями: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1" name="Прямоугольник 2"/>
          <p:cNvSpPr>
            <a:spLocks noChangeArrowheads="1"/>
          </p:cNvSpPr>
          <p:nvPr/>
        </p:nvSpPr>
        <p:spPr bwMode="auto">
          <a:xfrm>
            <a:off x="285750" y="1571625"/>
            <a:ext cx="268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1820 год. Лекция.</a:t>
            </a:r>
          </a:p>
        </p:txBody>
      </p:sp>
      <p:sp>
        <p:nvSpPr>
          <p:cNvPr id="34822" name="Прямоугольник 3"/>
          <p:cNvSpPr>
            <a:spLocks noChangeArrowheads="1"/>
          </p:cNvSpPr>
          <p:nvPr/>
        </p:nvSpPr>
        <p:spPr bwMode="auto">
          <a:xfrm>
            <a:off x="357188" y="2000250"/>
            <a:ext cx="7572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Датский физик </a:t>
            </a:r>
            <a:r>
              <a:rPr lang="ru-RU" sz="2400" b="1"/>
              <a:t>Ханс Кристиан Эрстед</a:t>
            </a:r>
            <a:r>
              <a:rPr lang="ru-RU" sz="2400"/>
              <a:t> демонстрирует студентам нагревание проволоки электрическим током.</a:t>
            </a:r>
          </a:p>
        </p:txBody>
      </p:sp>
      <p:pic>
        <p:nvPicPr>
          <p:cNvPr id="34823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85750"/>
            <a:ext cx="13858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571500" y="3429000"/>
            <a:ext cx="1714500" cy="142875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714500" y="3571875"/>
            <a:ext cx="1714500" cy="142875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сортировка 9"/>
          <p:cNvSpPr/>
          <p:nvPr/>
        </p:nvSpPr>
        <p:spPr>
          <a:xfrm rot="8040000" flipV="1">
            <a:off x="2698750" y="4265613"/>
            <a:ext cx="214313" cy="642937"/>
          </a:xfrm>
          <a:prstGeom prst="flowChartSort">
            <a:avLst/>
          </a:prstGeom>
          <a:gradFill>
            <a:gsLst>
              <a:gs pos="49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сортировка 10"/>
          <p:cNvSpPr/>
          <p:nvPr/>
        </p:nvSpPr>
        <p:spPr>
          <a:xfrm rot="2760000" flipV="1">
            <a:off x="1824037" y="3779838"/>
            <a:ext cx="214313" cy="642938"/>
          </a:xfrm>
          <a:prstGeom prst="flowChartSort">
            <a:avLst/>
          </a:prstGeom>
          <a:gradFill>
            <a:gsLst>
              <a:gs pos="49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2607469" y="4879182"/>
            <a:ext cx="3571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1750219" y="4393407"/>
            <a:ext cx="3571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0" name="TextBox 21"/>
          <p:cNvSpPr txBox="1">
            <a:spLocks noChangeArrowheads="1"/>
          </p:cNvSpPr>
          <p:nvPr/>
        </p:nvSpPr>
        <p:spPr bwMode="auto">
          <a:xfrm rot="-2419598">
            <a:off x="747713" y="3602038"/>
            <a:ext cx="14732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тока нет</a:t>
            </a:r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 rot="-2419598">
            <a:off x="2476500" y="3676650"/>
            <a:ext cx="690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ток</a:t>
            </a:r>
          </a:p>
        </p:txBody>
      </p:sp>
      <p:sp>
        <p:nvSpPr>
          <p:cNvPr id="34832" name="TextBox 23"/>
          <p:cNvSpPr txBox="1">
            <a:spLocks noChangeArrowheads="1"/>
          </p:cNvSpPr>
          <p:nvPr/>
        </p:nvSpPr>
        <p:spPr bwMode="auto">
          <a:xfrm>
            <a:off x="4357688" y="34290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поворот магнитной стрелки при включении тока!</a:t>
            </a:r>
          </a:p>
        </p:txBody>
      </p:sp>
      <p:pic>
        <p:nvPicPr>
          <p:cNvPr id="34833" name="Picture 2"/>
          <p:cNvPicPr>
            <a:picLocks noChangeAspect="1" noChangeArrowheads="1"/>
          </p:cNvPicPr>
          <p:nvPr/>
        </p:nvPicPr>
        <p:blipFill>
          <a:blip r:embed="rId4"/>
          <a:srcRect l="4292" t="22118" r="31302" b="67828"/>
          <a:stretch>
            <a:fillRect/>
          </a:stretch>
        </p:blipFill>
        <p:spPr bwMode="auto">
          <a:xfrm>
            <a:off x="0" y="5786438"/>
            <a:ext cx="4429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4" name="TextBox 24"/>
          <p:cNvSpPr txBox="1">
            <a:spLocks noChangeArrowheads="1"/>
          </p:cNvSpPr>
          <p:nvPr/>
        </p:nvSpPr>
        <p:spPr bwMode="auto">
          <a:xfrm>
            <a:off x="4357688" y="4929188"/>
            <a:ext cx="3714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Магнитное поле порождается электрическим током и действует на токи.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"/>
          <p:cNvSpPr>
            <a:spLocks noChangeArrowheads="1"/>
          </p:cNvSpPr>
          <p:nvPr/>
        </p:nvSpPr>
        <p:spPr bwMode="auto">
          <a:xfrm>
            <a:off x="214313" y="142875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Магнитное поле прямого провода с током: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071563"/>
            <a:ext cx="35099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Прямоугольник 6"/>
          <p:cNvSpPr>
            <a:spLocks noChangeArrowheads="1"/>
          </p:cNvSpPr>
          <p:nvPr/>
        </p:nvSpPr>
        <p:spPr bwMode="auto">
          <a:xfrm>
            <a:off x="214313" y="3357563"/>
            <a:ext cx="7643812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-25000"/>
              <a:t>Правило буравчика. </a:t>
            </a:r>
            <a:r>
              <a:rPr lang="ru-RU" sz="3200" b="1" i="1" baseline="-25000"/>
              <a:t>Линии магнитной индукции идут туда, куда надо вращать винт (с обычной правой резьбой), чтобы он двигался по резьбе в направлении тока.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71500" y="4857750"/>
          <a:ext cx="361950" cy="482600"/>
        </p:xfrm>
        <a:graphic>
          <a:graphicData uri="http://schemas.openxmlformats.org/presentationml/2006/ole">
            <p:oleObj spid="_x0000_s1026" name="Формула" r:id="rId4" imgW="152280" imgH="203040" progId="Equation.3">
              <p:embed/>
            </p:oleObj>
          </a:graphicData>
        </a:graphic>
      </p:graphicFrame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1000125" y="4929188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магнитная индукция</a:t>
            </a:r>
          </a:p>
        </p:txBody>
      </p:sp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214313" y="5500688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Вектор магнитной индукции – силовая характеристика магнитного поля (направлен по направлению северного конца магнитной стрелки)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072063" y="4857750"/>
          <a:ext cx="2473325" cy="573088"/>
        </p:xfrm>
        <a:graphic>
          <a:graphicData uri="http://schemas.openxmlformats.org/presentationml/2006/ole">
            <p:oleObj spid="_x0000_s1027" name="Формула" r:id="rId5" imgW="1041120" imgH="241200" progId="Equation.3">
              <p:embed/>
            </p:oleObj>
          </a:graphicData>
        </a:graphic>
      </p:graphicFrame>
      <p:sp>
        <p:nvSpPr>
          <p:cNvPr id="1033" name="TextBox 11"/>
          <p:cNvSpPr txBox="1">
            <a:spLocks noChangeArrowheads="1"/>
          </p:cNvSpPr>
          <p:nvPr/>
        </p:nvSpPr>
        <p:spPr bwMode="auto">
          <a:xfrm>
            <a:off x="285750" y="1500188"/>
            <a:ext cx="292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Условные обозначения</a:t>
            </a:r>
          </a:p>
        </p:txBody>
      </p:sp>
      <p:grpSp>
        <p:nvGrpSpPr>
          <p:cNvPr id="1034" name="Группа 15"/>
          <p:cNvGrpSpPr>
            <a:grpSpLocks/>
          </p:cNvGrpSpPr>
          <p:nvPr/>
        </p:nvGrpSpPr>
        <p:grpSpPr bwMode="auto">
          <a:xfrm>
            <a:off x="428625" y="2214563"/>
            <a:ext cx="214313" cy="214312"/>
            <a:chOff x="428596" y="2214554"/>
            <a:chExt cx="214314" cy="214314"/>
          </a:xfrm>
        </p:grpSpPr>
        <p:sp>
          <p:nvSpPr>
            <p:cNvPr id="13" name="Овал 12"/>
            <p:cNvSpPr/>
            <p:nvPr/>
          </p:nvSpPr>
          <p:spPr>
            <a:xfrm>
              <a:off x="428596" y="2214554"/>
              <a:ext cx="214314" cy="2143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 flipH="1" flipV="1">
              <a:off x="520671" y="2305042"/>
              <a:ext cx="36513" cy="365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/>
            </a:p>
          </p:txBody>
        </p:sp>
      </p:grpSp>
      <p:grpSp>
        <p:nvGrpSpPr>
          <p:cNvPr id="1035" name="Группа 24"/>
          <p:cNvGrpSpPr>
            <a:grpSpLocks/>
          </p:cNvGrpSpPr>
          <p:nvPr/>
        </p:nvGrpSpPr>
        <p:grpSpPr bwMode="auto">
          <a:xfrm>
            <a:off x="428625" y="2571750"/>
            <a:ext cx="214313" cy="214313"/>
            <a:chOff x="1071538" y="2214554"/>
            <a:chExt cx="214314" cy="214314"/>
          </a:xfrm>
        </p:grpSpPr>
        <p:sp>
          <p:nvSpPr>
            <p:cNvPr id="18" name="Овал 17"/>
            <p:cNvSpPr/>
            <p:nvPr/>
          </p:nvSpPr>
          <p:spPr>
            <a:xfrm>
              <a:off x="1071538" y="2214554"/>
              <a:ext cx="214314" cy="2143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err="1"/>
                <a:t>х</a:t>
              </a:r>
              <a:endParaRPr lang="ru-RU" dirty="0"/>
            </a:p>
          </p:txBody>
        </p:sp>
        <p:grpSp>
          <p:nvGrpSpPr>
            <p:cNvPr id="1045" name="Группа 23"/>
            <p:cNvGrpSpPr>
              <a:grpSpLocks/>
            </p:cNvGrpSpPr>
            <p:nvPr/>
          </p:nvGrpSpPr>
          <p:grpSpPr bwMode="auto">
            <a:xfrm>
              <a:off x="1142976" y="2285992"/>
              <a:ext cx="71438" cy="71438"/>
              <a:chOff x="1071538" y="2643182"/>
              <a:chExt cx="71438" cy="7143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1071538" y="2643182"/>
                <a:ext cx="71437" cy="714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16200000" flipH="1">
                <a:off x="1071538" y="2643182"/>
                <a:ext cx="71437" cy="714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6" name="TextBox 25"/>
          <p:cNvSpPr txBox="1">
            <a:spLocks noChangeArrowheads="1"/>
          </p:cNvSpPr>
          <p:nvPr/>
        </p:nvSpPr>
        <p:spPr bwMode="auto">
          <a:xfrm>
            <a:off x="714375" y="2125663"/>
            <a:ext cx="2214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ток течет на нас</a:t>
            </a:r>
          </a:p>
        </p:txBody>
      </p:sp>
      <p:sp>
        <p:nvSpPr>
          <p:cNvPr id="1037" name="TextBox 26"/>
          <p:cNvSpPr txBox="1">
            <a:spLocks noChangeArrowheads="1"/>
          </p:cNvSpPr>
          <p:nvPr/>
        </p:nvSpPr>
        <p:spPr bwMode="auto">
          <a:xfrm>
            <a:off x="714375" y="2500313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ток течет от нас</a:t>
            </a:r>
          </a:p>
        </p:txBody>
      </p:sp>
      <p:pic>
        <p:nvPicPr>
          <p:cNvPr id="1038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643063"/>
            <a:ext cx="2314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9" name="Группа 24"/>
          <p:cNvGrpSpPr>
            <a:grpSpLocks/>
          </p:cNvGrpSpPr>
          <p:nvPr/>
        </p:nvGrpSpPr>
        <p:grpSpPr bwMode="auto">
          <a:xfrm>
            <a:off x="7034213" y="2173288"/>
            <a:ext cx="214312" cy="214312"/>
            <a:chOff x="1071538" y="2214554"/>
            <a:chExt cx="214314" cy="214314"/>
          </a:xfrm>
        </p:grpSpPr>
        <p:sp>
          <p:nvSpPr>
            <p:cNvPr id="25" name="Овал 24"/>
            <p:cNvSpPr/>
            <p:nvPr/>
          </p:nvSpPr>
          <p:spPr>
            <a:xfrm>
              <a:off x="1071538" y="2214554"/>
              <a:ext cx="214314" cy="2143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err="1"/>
                <a:t>х</a:t>
              </a:r>
              <a:endParaRPr lang="ru-RU" dirty="0"/>
            </a:p>
          </p:txBody>
        </p:sp>
        <p:grpSp>
          <p:nvGrpSpPr>
            <p:cNvPr id="1041" name="Группа 23"/>
            <p:cNvGrpSpPr>
              <a:grpSpLocks/>
            </p:cNvGrpSpPr>
            <p:nvPr/>
          </p:nvGrpSpPr>
          <p:grpSpPr bwMode="auto">
            <a:xfrm>
              <a:off x="1142976" y="2285992"/>
              <a:ext cx="71437" cy="71437"/>
              <a:chOff x="1071538" y="2643182"/>
              <a:chExt cx="71437" cy="71437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1071538" y="2643182"/>
                <a:ext cx="71439" cy="71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16200000" flipH="1">
                <a:off x="1071538" y="2643182"/>
                <a:ext cx="71439" cy="71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57375" y="1143000"/>
          <a:ext cx="6096000" cy="1513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430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862" name="Picture 3" descr="E:\Rabota\МоиДокуменеты\FIZIKA\Электродинамика\Электростатика\РисункиКЛекциям\ЭлСат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214438"/>
            <a:ext cx="10001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4" descr="E:\Rabota\МоиДокуменеты\FIZIKA\Электродинамика\Электростатика\РисункиКЛекциям\ЭлСат8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357313"/>
            <a:ext cx="876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5" descr="E:\Rabota\МоиДокуменеты\FIZIKA\Электродинамика\Электростатика\РисункиКЛекциям\ЭлСат8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357313"/>
            <a:ext cx="876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15" descr="E:\Rabota\МоиДокуменеты\FIZIKA\Электродинамика\Электростатика\РисункиКЛекциям\ЭлСат9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285875"/>
            <a:ext cx="928688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Picture 2" descr="E:\Rabota\МоиДокуменеты\FIZIKA\Электродинамика\Электростатика\РисункиКЛекциям\ЭлСат8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813" y="1214438"/>
            <a:ext cx="10350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00188" y="4500563"/>
          <a:ext cx="6572298" cy="2189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8"/>
                <a:gridCol w="1143008"/>
                <a:gridCol w="1214446"/>
                <a:gridCol w="1214446"/>
                <a:gridCol w="1857390"/>
              </a:tblGrid>
              <a:tr h="1262183">
                <a:tc gridSpan="5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2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883" name="Picture 44" descr="E:\Rabota\МоиДокуменеты\FIZIKA\Электродинамика\Магнетизм\3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63" y="4572000"/>
            <a:ext cx="63134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84" name="Прямоугольник 9"/>
          <p:cNvSpPr>
            <a:spLocks noChangeArrowheads="1"/>
          </p:cNvSpPr>
          <p:nvPr/>
        </p:nvSpPr>
        <p:spPr bwMode="auto">
          <a:xfrm>
            <a:off x="214313" y="71438"/>
            <a:ext cx="8286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 проводнику, расположенному перпендикулярно плоскости рисунка, течет ток. Линии магнитной индукции правильно изображены в случае:</a:t>
            </a:r>
          </a:p>
        </p:txBody>
      </p:sp>
      <p:sp>
        <p:nvSpPr>
          <p:cNvPr id="35885" name="Rectangle 44"/>
          <p:cNvSpPr>
            <a:spLocks noChangeArrowheads="1"/>
          </p:cNvSpPr>
          <p:nvPr/>
        </p:nvSpPr>
        <p:spPr bwMode="auto">
          <a:xfrm>
            <a:off x="1000125" y="3359150"/>
            <a:ext cx="7000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Линии магнитной индукции вокруг проводника с током правильно изображены в случае: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500" y="1214438"/>
          <a:ext cx="4405322" cy="481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661"/>
                <a:gridCol w="2202661"/>
              </a:tblGrid>
              <a:tr h="9636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 вектора магнитной индукции В</a:t>
                      </a:r>
                      <a:endParaRPr lang="ru-RU" dirty="0"/>
                    </a:p>
                  </a:txBody>
                  <a:tcPr/>
                </a:tc>
              </a:tr>
              <a:tr h="963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36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36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36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886" name="Picture 2" descr="E:\Rabota\МоиДокуменеты\FIZIKA\Электродинамика\Магнетизм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5246688"/>
            <a:ext cx="10271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7" name="Picture 3" descr="E:\Rabota\МоиДокуменеты\FIZIKA\Электродинамика\Магнетизм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88" y="4389438"/>
            <a:ext cx="1071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8" name="Picture 4" descr="E:\Rabota\МоиДокуменеты\FIZIKA\Электродинамика\Магнетизм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9313" y="3246438"/>
            <a:ext cx="1071562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9" name="Picture 5" descr="E:\Rabota\МоиДокуменеты\FIZIKA\Электродинамика\Магнетизм\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9313" y="2532063"/>
            <a:ext cx="12668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0" name="TextBox 7"/>
          <p:cNvSpPr txBox="1">
            <a:spLocks noChangeArrowheads="1"/>
          </p:cNvSpPr>
          <p:nvPr/>
        </p:nvSpPr>
        <p:spPr bwMode="auto">
          <a:xfrm>
            <a:off x="6286500" y="2500313"/>
            <a:ext cx="2786063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вверх</a:t>
            </a:r>
          </a:p>
          <a:p>
            <a:r>
              <a:rPr lang="ru-RU" sz="2400"/>
              <a:t>вниз </a:t>
            </a:r>
          </a:p>
          <a:p>
            <a:r>
              <a:rPr lang="ru-RU" sz="2400"/>
              <a:t>вправо</a:t>
            </a:r>
          </a:p>
          <a:p>
            <a:r>
              <a:rPr lang="ru-RU" sz="2400"/>
              <a:t>влево </a:t>
            </a:r>
          </a:p>
          <a:p>
            <a:r>
              <a:rPr lang="ru-RU" sz="2400"/>
              <a:t>от наблюдателя </a:t>
            </a:r>
          </a:p>
          <a:p>
            <a:r>
              <a:rPr lang="ru-RU" sz="2400"/>
              <a:t>к наблюдателю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429125" y="2357438"/>
            <a:ext cx="1001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вверх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500563" y="4357688"/>
            <a:ext cx="915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вниз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929063" y="321468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к наблюдателю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29063" y="51435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к наблюдателю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00063" y="0"/>
            <a:ext cx="7500937" cy="571500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0"/>
            <a:ext cx="7215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rebuchet MS" pitchFamily="34" charset="0"/>
              </a:rPr>
              <a:t>Принцип суперпозиции полей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00063" y="642938"/>
            <a:ext cx="7500937" cy="1500187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43063" y="857250"/>
            <a:ext cx="6357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Если в данной точке пространства различные токи частицы создают магнитные поля, магнитные индукции которых  В</a:t>
            </a:r>
            <a:r>
              <a:rPr lang="ru-RU" sz="2000" b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₁, В₂ и т.д., то результирующая напряженность поля в этой точке равна: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00063" y="2286000"/>
            <a:ext cx="7500937" cy="928688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2571750"/>
            <a:ext cx="6786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rebuchet MS" pitchFamily="34" charset="0"/>
              </a:rPr>
              <a:t>В = В</a:t>
            </a:r>
            <a:r>
              <a:rPr lang="ru-RU" sz="36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₁ + В₂+……</a:t>
            </a:r>
            <a:endParaRPr lang="ru-RU" sz="3600">
              <a:latin typeface="Trebuchet MS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786063" y="2643188"/>
            <a:ext cx="35718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429000" y="2643188"/>
            <a:ext cx="3571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4660900" y="2411413"/>
            <a:ext cx="1587" cy="4651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1000125" y="5643563"/>
            <a:ext cx="285750" cy="285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714625" y="5643563"/>
            <a:ext cx="285750" cy="285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1214437" y="4572001"/>
            <a:ext cx="1071563" cy="1071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V="1">
            <a:off x="2035176" y="4865687"/>
            <a:ext cx="1001712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95400" y="5768975"/>
            <a:ext cx="1390650" cy="4763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2286000" y="4005263"/>
            <a:ext cx="566737" cy="566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2155031" y="4725194"/>
            <a:ext cx="544513" cy="282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2690019" y="4190207"/>
            <a:ext cx="522287" cy="241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2547144" y="4572794"/>
            <a:ext cx="544513" cy="54292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308225" y="4594225"/>
            <a:ext cx="80486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928813" y="3786188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B</a:t>
            </a:r>
            <a:r>
              <a:rPr lang="en-US" sz="2400" b="1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₁</a:t>
            </a:r>
            <a:endParaRPr lang="ru-RU" sz="2400" b="1">
              <a:latin typeface="Trebuchet MS" pitchFamily="34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000250" y="3857625"/>
            <a:ext cx="3667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857375" y="4929188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B</a:t>
            </a:r>
            <a:r>
              <a:rPr lang="en-US" sz="2400" b="1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₂</a:t>
            </a:r>
            <a:endParaRPr lang="ru-RU" sz="2400" b="1">
              <a:latin typeface="Trebuchet MS" pitchFamily="34" charset="0"/>
            </a:endParaRPr>
          </a:p>
        </p:txBody>
      </p:sp>
      <p:cxnSp>
        <p:nvCxnSpPr>
          <p:cNvPr id="50" name="Прямая со стрелкой 49"/>
          <p:cNvCxnSpPr>
            <a:endCxn id="48" idx="0"/>
          </p:cNvCxnSpPr>
          <p:nvPr/>
        </p:nvCxnSpPr>
        <p:spPr>
          <a:xfrm flipV="1">
            <a:off x="1928813" y="4929188"/>
            <a:ext cx="214312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357563" y="4429125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B</a:t>
            </a:r>
            <a:endParaRPr lang="ru-RU" sz="2400" b="1">
              <a:latin typeface="Trebuchet MS" pitchFamily="34" charset="0"/>
            </a:endParaRPr>
          </a:p>
        </p:txBody>
      </p:sp>
      <p:cxnSp>
        <p:nvCxnSpPr>
          <p:cNvPr id="53" name="Прямая со стрелкой 52"/>
          <p:cNvCxnSpPr>
            <a:endCxn id="51" idx="0"/>
          </p:cNvCxnSpPr>
          <p:nvPr/>
        </p:nvCxnSpPr>
        <p:spPr>
          <a:xfrm>
            <a:off x="3357563" y="4429125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8" grpId="0"/>
      <p:bldP spid="48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214313" y="419100"/>
            <a:ext cx="7858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Магнитное поле витка с током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571625"/>
            <a:ext cx="42291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Прямоугольник 3"/>
          <p:cNvSpPr>
            <a:spLocks noChangeArrowheads="1"/>
          </p:cNvSpPr>
          <p:nvPr/>
        </p:nvSpPr>
        <p:spPr bwMode="auto">
          <a:xfrm>
            <a:off x="2357438" y="4071938"/>
            <a:ext cx="5286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Определяем направление линий магнитной индукции по правилу  буравчика.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642938" y="428625"/>
            <a:ext cx="7858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Однородное магнитное поле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1357313" y="1214438"/>
            <a:ext cx="6572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aseline="-25000"/>
              <a:t>Если плотно, виток к витку, намотать провод в достаточно длинную спираль получится </a:t>
            </a:r>
            <a:r>
              <a:rPr lang="ru-RU" sz="3200" b="1" baseline="-25000"/>
              <a:t>катушка</a:t>
            </a:r>
            <a:r>
              <a:rPr lang="ru-RU" sz="3200" baseline="-25000"/>
              <a:t> ( или </a:t>
            </a:r>
            <a:r>
              <a:rPr lang="ru-RU" sz="3200" b="1" baseline="-25000"/>
              <a:t>соленоид)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000250"/>
            <a:ext cx="3448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Прямоугольник 4"/>
          <p:cNvSpPr>
            <a:spLocks noChangeArrowheads="1"/>
          </p:cNvSpPr>
          <p:nvPr/>
        </p:nvSpPr>
        <p:spPr bwMode="auto">
          <a:xfrm>
            <a:off x="1428750" y="3214688"/>
            <a:ext cx="6500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aseline="-25000"/>
              <a:t>Поля отдельных витков катушки накладываются друг на друга, но поле длинной катушки имеет простую структуру</a:t>
            </a:r>
          </a:p>
        </p:txBody>
      </p:sp>
      <p:sp>
        <p:nvSpPr>
          <p:cNvPr id="39942" name="Прямоугольник 5"/>
          <p:cNvSpPr>
            <a:spLocks noChangeArrowheads="1"/>
          </p:cNvSpPr>
          <p:nvPr/>
        </p:nvSpPr>
        <p:spPr bwMode="auto">
          <a:xfrm>
            <a:off x="1714500" y="542925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aseline="-25000"/>
              <a:t> </a:t>
            </a:r>
            <a:endParaRPr lang="ru-RU"/>
          </a:p>
        </p:txBody>
      </p:sp>
      <p:sp>
        <p:nvSpPr>
          <p:cNvPr id="39943" name="Прямоугольник 6"/>
          <p:cNvSpPr>
            <a:spLocks noChangeArrowheads="1"/>
          </p:cNvSpPr>
          <p:nvPr/>
        </p:nvSpPr>
        <p:spPr bwMode="auto">
          <a:xfrm>
            <a:off x="1785938" y="4572000"/>
            <a:ext cx="5715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Соленоид может создать внутри себя магнитное поле в 100000 раз больше магнитного поля Земли.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/>
          <a:srcRect l="12485"/>
          <a:stretch>
            <a:fillRect/>
          </a:stretch>
        </p:blipFill>
        <p:spPr bwMode="auto">
          <a:xfrm>
            <a:off x="142875" y="214313"/>
            <a:ext cx="50069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500063" y="4500563"/>
            <a:ext cx="7929562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aseline="-25000"/>
              <a:t>2. Вне катушки поле близко к нулю. Чем больше витков в катушке — тем слабее поле снаружи неё.</a:t>
            </a:r>
          </a:p>
          <a:p>
            <a:r>
              <a:rPr lang="ru-RU" sz="3200" baseline="-25000"/>
              <a:t>У бесконечно длинной катушка магнитное поле внутри и всюду однородное</a:t>
            </a:r>
          </a:p>
        </p:txBody>
      </p:sp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4857750" y="357188"/>
            <a:ext cx="32861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aseline="-25000"/>
              <a:t>1. Внутри катушки магнитное поле однородное: в каждой точке вектор магнитной индукции одинаков по величине и направлению. Линии поля — параллельные прямые, искривляются лишь вблизи краёв катушки, когда выходят наружу.</a:t>
            </a: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1643063" y="6143625"/>
            <a:ext cx="542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Аналог конденсатора!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7088" y="533400"/>
            <a:ext cx="5105400" cy="1466850"/>
          </a:xfrm>
        </p:spPr>
        <p:txBody>
          <a:bodyPr/>
          <a:lstStyle/>
          <a:p>
            <a:pPr eaLnBrk="1" hangingPunct="1"/>
            <a:r>
              <a:rPr lang="ru-RU" dirty="0" smtClean="0"/>
              <a:t>Магнетизм</a:t>
            </a:r>
            <a:br>
              <a:rPr lang="ru-RU" dirty="0" smtClean="0"/>
            </a:br>
            <a:endParaRPr lang="ru-RU" sz="4000" i="1" dirty="0" smtClean="0"/>
          </a:p>
        </p:txBody>
      </p:sp>
      <p:pic>
        <p:nvPicPr>
          <p:cNvPr id="24579" name="Рисунок 3" descr="ATOMENGY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357313"/>
            <a:ext cx="25050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3071813" y="2428875"/>
            <a:ext cx="57864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-раздел физики, изучающий взаимодействие между электрическими токами, между токами и магнитами (телами с магнитным моментом) и между магнитами.</a:t>
            </a:r>
            <a:endParaRPr lang="ru-RU" sz="36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571625" y="571500"/>
            <a:ext cx="542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Аналог магнита!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285875"/>
            <a:ext cx="22272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 l="12485" r="26392"/>
          <a:stretch>
            <a:fillRect/>
          </a:stretch>
        </p:blipFill>
        <p:spPr bwMode="auto">
          <a:xfrm>
            <a:off x="5072063" y="785813"/>
            <a:ext cx="2428875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5572125" y="178593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</a:t>
            </a:r>
            <a:endParaRPr lang="ru-RU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6429375" y="178593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</a:t>
            </a:r>
            <a:endParaRPr lang="ru-RU"/>
          </a:p>
        </p:txBody>
      </p:sp>
      <p:pic>
        <p:nvPicPr>
          <p:cNvPr id="41991" name="Picture 8" descr="E:\Rabota\МоиДокуменеты\FIZIKA\Электродинамика\Магнетизм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4286250"/>
            <a:ext cx="1019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9" descr="E:\Rabota\МоиДокуменеты\FIZIKA\Электродинамика\Магнетизм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3286125"/>
            <a:ext cx="2628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0" descr="E:\Rabota\МоиДокуменеты\FIZIKA\Электродинамика\Магнетизм\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4286250"/>
            <a:ext cx="1019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8" descr="E:\Rabota\МоиДокуменеты\FIZIKA\Электродинамика\Магнетизм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4286250"/>
            <a:ext cx="1019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9" descr="E:\Rabota\МоиДокуменеты\FIZIKA\Электродинамика\Магнетизм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286125"/>
            <a:ext cx="2628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8" descr="E:\Rabota\МоиДокуменеты\FIZIKA\Электродинамика\Магнетизм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286250"/>
            <a:ext cx="1019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9" descr="E:\Rabota\МоиДокуменеты\FIZIKA\Электродинамика\Магнетизм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4929188"/>
            <a:ext cx="2628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0" descr="E:\Rabota\МоиДокуменеты\FIZIKA\Электродинамика\Магнетизм\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88" y="5940425"/>
            <a:ext cx="1019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9" descr="E:\Rabota\МоиДокуменеты\FIZIKA\Электродинамика\Магнетизм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4929188"/>
            <a:ext cx="2628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 стрелкой 24"/>
          <p:cNvCxnSpPr/>
          <p:nvPr/>
        </p:nvCxnSpPr>
        <p:spPr>
          <a:xfrm>
            <a:off x="2673350" y="3587750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011488" y="3587750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358063" y="3571875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857875" y="3571875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071938" y="5214938"/>
            <a:ext cx="2143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005" name="Picture 8" descr="E:\Rabota\МоиДокуменеты\FIZIKA\Электродинамика\Магнетизм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5929313"/>
            <a:ext cx="1019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 стрелкой 31"/>
          <p:cNvCxnSpPr/>
          <p:nvPr/>
        </p:nvCxnSpPr>
        <p:spPr>
          <a:xfrm flipH="1">
            <a:off x="1379538" y="5245100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2500313" y="285750"/>
            <a:ext cx="542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Аналог магнита!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357313"/>
            <a:ext cx="22272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 l="12485" r="26392"/>
          <a:stretch>
            <a:fillRect/>
          </a:stretch>
        </p:blipFill>
        <p:spPr bwMode="auto">
          <a:xfrm>
            <a:off x="5786438" y="785813"/>
            <a:ext cx="2428875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Прямоугольник 5"/>
          <p:cNvSpPr>
            <a:spLocks noChangeArrowheads="1"/>
          </p:cNvSpPr>
          <p:nvPr/>
        </p:nvSpPr>
        <p:spPr bwMode="auto">
          <a:xfrm>
            <a:off x="1285875" y="3357563"/>
            <a:ext cx="7858125" cy="3046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Если магнитное поле порождается токами и действует на токи, то какова причина возникновения магнитного поля вблизи постоянного магнита? Ведь этот магнит вроде бы не является проводником с током!</a:t>
            </a:r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5572125" y="178593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</a:t>
            </a:r>
            <a:endParaRPr lang="ru-RU"/>
          </a:p>
        </p:txBody>
      </p:sp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6429375" y="178593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</a:t>
            </a: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142875" y="214313"/>
            <a:ext cx="7858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Гипотеза Ампера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4035" name="Прямоугольник 2"/>
          <p:cNvSpPr>
            <a:spLocks noChangeArrowheads="1"/>
          </p:cNvSpPr>
          <p:nvPr/>
        </p:nvSpPr>
        <p:spPr bwMode="auto">
          <a:xfrm>
            <a:off x="642938" y="857250"/>
            <a:ext cx="6072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 baseline="-25000"/>
              <a:t>Нет никаких магнитных зарядов. Действие магнита объясняется замкнутыми электрическими токами внутри него.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142875"/>
            <a:ext cx="2381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Прямоугольник 4"/>
          <p:cNvSpPr>
            <a:spLocks noChangeArrowheads="1"/>
          </p:cNvSpPr>
          <p:nvPr/>
        </p:nvSpPr>
        <p:spPr bwMode="auto">
          <a:xfrm>
            <a:off x="6270625" y="2928938"/>
            <a:ext cx="287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/>
              <a:t>Андре́-Мари́ Ампе́р (фр.</a:t>
            </a:r>
            <a:r>
              <a:rPr lang="ru-RU"/>
              <a:t>)</a:t>
            </a: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000375"/>
            <a:ext cx="25034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143250"/>
            <a:ext cx="2362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Box 9"/>
          <p:cNvSpPr txBox="1">
            <a:spLocks noChangeArrowheads="1"/>
          </p:cNvSpPr>
          <p:nvPr/>
        </p:nvSpPr>
        <p:spPr bwMode="auto">
          <a:xfrm>
            <a:off x="1285875" y="4714875"/>
            <a:ext cx="2643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беспорядочно,</a:t>
            </a:r>
          </a:p>
          <a:p>
            <a:r>
              <a:rPr lang="ru-RU" sz="2400"/>
              <a:t>магнитных свойств -нет</a:t>
            </a:r>
          </a:p>
        </p:txBody>
      </p:sp>
      <p:sp>
        <p:nvSpPr>
          <p:cNvPr id="44041" name="TextBox 10"/>
          <p:cNvSpPr txBox="1">
            <a:spLocks noChangeArrowheads="1"/>
          </p:cNvSpPr>
          <p:nvPr/>
        </p:nvSpPr>
        <p:spPr bwMode="auto">
          <a:xfrm>
            <a:off x="3929063" y="4714875"/>
            <a:ext cx="26431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согласованно,</a:t>
            </a:r>
          </a:p>
          <a:p>
            <a:r>
              <a:rPr lang="ru-RU" sz="2400"/>
              <a:t>поля токов складываются и усиливают друг друга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000125"/>
            <a:ext cx="18430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142875" y="214313"/>
            <a:ext cx="7858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Магнитная проницаемость среды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Прямоугольник 5"/>
          <p:cNvSpPr>
            <a:spLocks noChangeArrowheads="1"/>
          </p:cNvSpPr>
          <p:nvPr/>
        </p:nvSpPr>
        <p:spPr bwMode="auto">
          <a:xfrm>
            <a:off x="3357563" y="1143000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два витка с токами поместить в какую-либо среду, то сила магнитного взаимодействия между токами изменяется. Этот опыт показывает, что индукция магнитного поля, создаваемого электрическими токами в веществе, отличается от индукции магнитного поля, создаваемого теми же токами в вакууме.</a:t>
            </a:r>
          </a:p>
        </p:txBody>
      </p:sp>
      <p:sp>
        <p:nvSpPr>
          <p:cNvPr id="2054" name="Прямоугольник 7"/>
          <p:cNvSpPr>
            <a:spLocks noChangeArrowheads="1"/>
          </p:cNvSpPr>
          <p:nvPr/>
        </p:nvSpPr>
        <p:spPr bwMode="auto">
          <a:xfrm>
            <a:off x="285750" y="4357688"/>
            <a:ext cx="76438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Диамагнетики</a:t>
            </a:r>
            <a:r>
              <a:rPr lang="ru-RU"/>
              <a:t> ослабляют, но слабо </a:t>
            </a:r>
            <a:r>
              <a:rPr lang="el-GR"/>
              <a:t>μ</a:t>
            </a:r>
            <a:r>
              <a:rPr lang="en-US"/>
              <a:t>&lt;1(</a:t>
            </a:r>
            <a:r>
              <a:rPr lang="el-GR"/>
              <a:t>μ≈</a:t>
            </a:r>
            <a:r>
              <a:rPr lang="en-US"/>
              <a:t>1)</a:t>
            </a:r>
            <a:r>
              <a:rPr lang="ru-RU"/>
              <a:t>. Примеры: элементы серебро, свинец, кварц, инертные газы. Самый сильный из диамагнетиков — висмут — обладает магнитной проницаемостью, равной 0,999824 (наведенные магнитные моменты направлены против вектора магнитной индукции)</a:t>
            </a:r>
          </a:p>
        </p:txBody>
      </p:sp>
      <p:sp>
        <p:nvSpPr>
          <p:cNvPr id="2055" name="Прямоугольник 8"/>
          <p:cNvSpPr>
            <a:spLocks noChangeArrowheads="1"/>
          </p:cNvSpPr>
          <p:nvPr/>
        </p:nvSpPr>
        <p:spPr bwMode="auto">
          <a:xfrm>
            <a:off x="285750" y="5786438"/>
            <a:ext cx="785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Парамагнетики</a:t>
            </a:r>
            <a:r>
              <a:rPr lang="ru-RU"/>
              <a:t> усиливают, но слабо</a:t>
            </a:r>
            <a:r>
              <a:rPr lang="el-GR"/>
              <a:t> μ</a:t>
            </a:r>
            <a:r>
              <a:rPr lang="en-US"/>
              <a:t>&gt;1(</a:t>
            </a:r>
            <a:r>
              <a:rPr lang="el-GR"/>
              <a:t>μ≈</a:t>
            </a:r>
            <a:r>
              <a:rPr lang="en-US"/>
              <a:t>1)</a:t>
            </a:r>
            <a:r>
              <a:rPr lang="ru-RU"/>
              <a:t>. Примеры: платина(1,00036), </a:t>
            </a:r>
            <a:r>
              <a:rPr lang="en-US"/>
              <a:t>Al, Li, Na, K</a:t>
            </a:r>
            <a:r>
              <a:rPr lang="ru-RU"/>
              <a:t>, О</a:t>
            </a:r>
            <a:r>
              <a:rPr lang="ru-RU" baseline="-25000"/>
              <a:t>2</a:t>
            </a:r>
            <a:r>
              <a:rPr lang="ru-RU"/>
              <a:t>, </a:t>
            </a:r>
            <a:r>
              <a:rPr lang="en-US"/>
              <a:t>NO</a:t>
            </a:r>
            <a:r>
              <a:rPr lang="ru-RU"/>
              <a:t>, а также растворы некоторых солей.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000125" y="3214688"/>
          <a:ext cx="1135063" cy="1071562"/>
        </p:xfrm>
        <a:graphic>
          <a:graphicData uri="http://schemas.openxmlformats.org/presentationml/2006/ole">
            <p:oleObj spid="_x0000_s2050" name="Формула" r:id="rId4" imgW="457200" imgH="43164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/>
          <a:srcRect b="12500"/>
          <a:stretch>
            <a:fillRect/>
          </a:stretch>
        </p:blipFill>
        <p:spPr bwMode="auto">
          <a:xfrm>
            <a:off x="1500188" y="1357313"/>
            <a:ext cx="6621462" cy="2705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5059" name="Прямоугольник 8"/>
          <p:cNvSpPr>
            <a:spLocks noChangeArrowheads="1"/>
          </p:cNvSpPr>
          <p:nvPr/>
        </p:nvSpPr>
        <p:spPr bwMode="auto">
          <a:xfrm>
            <a:off x="1143000" y="214313"/>
            <a:ext cx="785812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Парамагнетики</a:t>
            </a:r>
            <a:r>
              <a:rPr lang="ru-RU" sz="2400"/>
              <a:t> усиливают, но слабо</a:t>
            </a:r>
            <a:r>
              <a:rPr lang="el-GR" sz="2400"/>
              <a:t> μ</a:t>
            </a:r>
            <a:r>
              <a:rPr lang="en-US" sz="2400"/>
              <a:t>&gt;1(</a:t>
            </a:r>
            <a:r>
              <a:rPr lang="el-GR" sz="2400"/>
              <a:t>μ≈</a:t>
            </a:r>
            <a:r>
              <a:rPr lang="en-US" sz="2400"/>
              <a:t>1)</a:t>
            </a:r>
            <a:r>
              <a:rPr lang="ru-RU" sz="2400"/>
              <a:t>. Примеры: платина(1,00036), </a:t>
            </a:r>
            <a:r>
              <a:rPr lang="en-US" sz="2400"/>
              <a:t>Al, Li, Na, K</a:t>
            </a:r>
            <a:r>
              <a:rPr lang="ru-RU" sz="2400"/>
              <a:t>, О</a:t>
            </a:r>
            <a:r>
              <a:rPr lang="ru-RU" sz="2400" baseline="-25000"/>
              <a:t>2</a:t>
            </a:r>
            <a:r>
              <a:rPr lang="ru-RU" sz="2400"/>
              <a:t>, </a:t>
            </a:r>
            <a:r>
              <a:rPr lang="en-US" sz="2400"/>
              <a:t>NO</a:t>
            </a:r>
            <a:r>
              <a:rPr lang="ru-RU" sz="2400"/>
              <a:t>, а также растворы некоторых солей.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1143000" y="4143375"/>
            <a:ext cx="7786688" cy="1938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тепловое движение мешает полной ориентации собственных моментов атомов, происходит частичная ориентация моментов, которые ориентированы по вектору магнитной индукции поля и поэтому усиливают действие поля.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143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Ферромагнетики - значительно усиливают магнитное поле.</a:t>
            </a:r>
          </a:p>
          <a:p>
            <a:r>
              <a:rPr lang="ru-RU"/>
              <a:t>К ферромагнетикам относятся следующие металлы и их сплавы: железо, никель, кобальт и ещё 6 элементов – Gd, Tb, Dy, Но, Er и Tm. Чистых элементов, обладающих ферромагнитными свойствами, больше нет. Ферромагнетиками являются сплавы хрома и марганца с неферромагнитными элементами.</a:t>
            </a:r>
          </a:p>
        </p:txBody>
      </p:sp>
      <p:sp>
        <p:nvSpPr>
          <p:cNvPr id="46083" name="Прямоугольник 3"/>
          <p:cNvSpPr>
            <a:spLocks noChangeArrowheads="1"/>
          </p:cNvSpPr>
          <p:nvPr/>
        </p:nvSpPr>
        <p:spPr bwMode="auto">
          <a:xfrm>
            <a:off x="214313" y="1928813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Ферромагнетики– сильномагнитные вещества; в них индукция поля возрастает по сравнению с внешним полем в тысячи и более раз: магнитная проницаемость достигает значений</a:t>
            </a:r>
          </a:p>
        </p:txBody>
      </p:sp>
      <p:sp>
        <p:nvSpPr>
          <p:cNvPr id="46084" name="Прямоугольник 4"/>
          <p:cNvSpPr>
            <a:spLocks noChangeArrowheads="1"/>
          </p:cNvSpPr>
          <p:nvPr/>
        </p:nvSpPr>
        <p:spPr bwMode="auto">
          <a:xfrm>
            <a:off x="6929438" y="2643188"/>
            <a:ext cx="1357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600"/>
              <a:t>μ</a:t>
            </a:r>
            <a:r>
              <a:rPr lang="en-US" sz="3600"/>
              <a:t>&gt;&gt;1</a:t>
            </a:r>
            <a:endParaRPr lang="ru-RU" sz="3600"/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2"/>
          <a:srcRect t="21774"/>
          <a:stretch>
            <a:fillRect/>
          </a:stretch>
        </p:blipFill>
        <p:spPr bwMode="auto">
          <a:xfrm>
            <a:off x="642938" y="3143250"/>
            <a:ext cx="62198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Прямоугольник 6"/>
          <p:cNvSpPr>
            <a:spLocks noChangeArrowheads="1"/>
          </p:cNvSpPr>
          <p:nvPr/>
        </p:nvSpPr>
        <p:spPr bwMode="auto">
          <a:xfrm>
            <a:off x="5357813" y="25003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μ ≈ 10</a:t>
            </a:r>
            <a:r>
              <a:rPr lang="ru-RU" baseline="30000"/>
              <a:t>3</a:t>
            </a:r>
            <a:r>
              <a:rPr lang="ru-RU"/>
              <a:t> -10</a:t>
            </a:r>
            <a:r>
              <a:rPr lang="ru-RU" baseline="30000"/>
              <a:t>5</a:t>
            </a:r>
            <a:r>
              <a:rPr lang="ru-RU"/>
              <a:t> .</a:t>
            </a: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142875" y="5287963"/>
            <a:ext cx="8358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магнитные моменты атомов уже ориентированы, но по разному, причем одинаково ориентированы целые области(домены), остается только переориентировать все области в одном направлении.</a:t>
            </a:r>
          </a:p>
        </p:txBody>
      </p:sp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214313" y="2928938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В=0</a:t>
            </a:r>
          </a:p>
        </p:txBody>
      </p:sp>
      <p:sp>
        <p:nvSpPr>
          <p:cNvPr id="46089" name="TextBox 8"/>
          <p:cNvSpPr txBox="1">
            <a:spLocks noChangeArrowheads="1"/>
          </p:cNvSpPr>
          <p:nvPr/>
        </p:nvSpPr>
        <p:spPr bwMode="auto">
          <a:xfrm>
            <a:off x="3643313" y="2857500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В≠0</a:t>
            </a:r>
          </a:p>
        </p:txBody>
      </p:sp>
      <p:sp>
        <p:nvSpPr>
          <p:cNvPr id="46090" name="TextBox 9"/>
          <p:cNvSpPr txBox="1">
            <a:spLocks noChangeArrowheads="1"/>
          </p:cNvSpPr>
          <p:nvPr/>
        </p:nvSpPr>
        <p:spPr bwMode="auto">
          <a:xfrm>
            <a:off x="6715125" y="371475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 </a:t>
            </a:r>
            <a:r>
              <a:rPr lang="ru-RU"/>
              <a:t>Кюри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7429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продолжать аналогию между магнитным и электрическим полями, то диамагнетики аналогичны неполярным диэлектрикам, а парамагнетики – полярным, с той разницей, что напряжённость электрического поля в этих диэлектриках может только уменьшаться, а индукция магнитного поля в диамагнетиках уменьшается, а в парамагнетиках – увеличивается. Есть аналог и у сегнетоэлектриков(полупроводников), – это ферромагнетики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214313" y="142875"/>
            <a:ext cx="7858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Длина вектора напряженности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6" name="Picture 4" descr="E:\Rabota\МоиДокуменеты\FIZIKA\Электродинамика\Магнетизм\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14438"/>
            <a:ext cx="45720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929188" y="785813"/>
            <a:ext cx="23574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i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786438" y="1643063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9" name="Прямоугольник 7"/>
          <p:cNvSpPr>
            <a:spLocks noChangeArrowheads="1"/>
          </p:cNvSpPr>
          <p:nvPr/>
        </p:nvSpPr>
        <p:spPr bwMode="auto">
          <a:xfrm>
            <a:off x="6429375" y="1357313"/>
            <a:ext cx="8112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i="1">
                <a:latin typeface="Times New Roman" pitchFamily="18" charset="0"/>
                <a:cs typeface="Times New Roman" pitchFamily="18" charset="0"/>
              </a:rPr>
              <a:t>F</a:t>
            </a:r>
            <a:endParaRPr lang="ru-RU" sz="4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785813" y="3071813"/>
            <a:ext cx="42862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Прямоугольник 10"/>
          <p:cNvSpPr>
            <a:spLocks noChangeArrowheads="1"/>
          </p:cNvSpPr>
          <p:nvPr/>
        </p:nvSpPr>
        <p:spPr bwMode="auto">
          <a:xfrm>
            <a:off x="714375" y="2786063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  <a:endParaRPr lang="ru-RU"/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4929188" y="1357313"/>
            <a:ext cx="785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i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Прямоугольник 12"/>
          <p:cNvSpPr>
            <a:spLocks noChangeArrowheads="1"/>
          </p:cNvSpPr>
          <p:nvPr/>
        </p:nvSpPr>
        <p:spPr bwMode="auto">
          <a:xfrm>
            <a:off x="6429375" y="785813"/>
            <a:ext cx="8112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i="1">
                <a:latin typeface="Times New Roman" pitchFamily="18" charset="0"/>
                <a:cs typeface="Times New Roman" pitchFamily="18" charset="0"/>
              </a:rPr>
              <a:t>F</a:t>
            </a:r>
            <a:endParaRPr lang="ru-RU" sz="4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786438" y="1143000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5" name="TextBox 14"/>
          <p:cNvSpPr txBox="1">
            <a:spLocks noChangeArrowheads="1"/>
          </p:cNvSpPr>
          <p:nvPr/>
        </p:nvSpPr>
        <p:spPr bwMode="auto">
          <a:xfrm>
            <a:off x="5357813" y="1928813"/>
            <a:ext cx="1785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i="1">
                <a:latin typeface="Times New Roman" pitchFamily="18" charset="0"/>
                <a:cs typeface="Times New Roman" pitchFamily="18" charset="0"/>
              </a:rPr>
              <a:t>F~I</a:t>
            </a:r>
            <a:endParaRPr lang="ru-RU" sz="4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TextBox 15"/>
          <p:cNvSpPr txBox="1">
            <a:spLocks noChangeArrowheads="1"/>
          </p:cNvSpPr>
          <p:nvPr/>
        </p:nvSpPr>
        <p:spPr bwMode="auto">
          <a:xfrm>
            <a:off x="5000625" y="2500313"/>
            <a:ext cx="23574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2∆</a:t>
            </a:r>
            <a:r>
              <a:rPr lang="en-US" sz="4400" i="1">
                <a:latin typeface="Times New Roman" pitchFamily="18" charset="0"/>
                <a:cs typeface="Times New Roman" pitchFamily="18" charset="0"/>
              </a:rPr>
              <a:t>l</a:t>
            </a:r>
            <a:endParaRPr lang="ru-RU" sz="4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7" name="Прямоугольник 16"/>
          <p:cNvSpPr>
            <a:spLocks noChangeArrowheads="1"/>
          </p:cNvSpPr>
          <p:nvPr/>
        </p:nvSpPr>
        <p:spPr bwMode="auto">
          <a:xfrm>
            <a:off x="6500813" y="2500313"/>
            <a:ext cx="8112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i="1">
                <a:latin typeface="Times New Roman" pitchFamily="18" charset="0"/>
                <a:cs typeface="Times New Roman" pitchFamily="18" charset="0"/>
              </a:rPr>
              <a:t>F</a:t>
            </a:r>
            <a:endParaRPr lang="ru-RU" sz="4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857875" y="2857500"/>
            <a:ext cx="5000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9" name="TextBox 19"/>
          <p:cNvSpPr txBox="1">
            <a:spLocks noChangeArrowheads="1"/>
          </p:cNvSpPr>
          <p:nvPr/>
        </p:nvSpPr>
        <p:spPr bwMode="auto">
          <a:xfrm>
            <a:off x="5000625" y="3286125"/>
            <a:ext cx="2357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3∆</a:t>
            </a:r>
            <a:r>
              <a:rPr lang="en-US" sz="4400" i="1">
                <a:latin typeface="Times New Roman" pitchFamily="18" charset="0"/>
                <a:cs typeface="Times New Roman" pitchFamily="18" charset="0"/>
              </a:rPr>
              <a:t>l</a:t>
            </a:r>
            <a:endParaRPr lang="ru-RU" sz="4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Прямоугольник 20"/>
          <p:cNvSpPr>
            <a:spLocks noChangeArrowheads="1"/>
          </p:cNvSpPr>
          <p:nvPr/>
        </p:nvSpPr>
        <p:spPr bwMode="auto">
          <a:xfrm>
            <a:off x="6500813" y="3286125"/>
            <a:ext cx="8112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i="1">
                <a:latin typeface="Times New Roman" pitchFamily="18" charset="0"/>
                <a:cs typeface="Times New Roman" pitchFamily="18" charset="0"/>
              </a:rPr>
              <a:t>F</a:t>
            </a:r>
            <a:endParaRPr lang="ru-RU" sz="4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857875" y="3643313"/>
            <a:ext cx="5000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92" name="TextBox 30"/>
          <p:cNvSpPr txBox="1">
            <a:spLocks noChangeArrowheads="1"/>
          </p:cNvSpPr>
          <p:nvPr/>
        </p:nvSpPr>
        <p:spPr bwMode="auto">
          <a:xfrm>
            <a:off x="4572000" y="4714875"/>
            <a:ext cx="3357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i="1" baseline="-25000">
                <a:latin typeface="Times New Roman" pitchFamily="18" charset="0"/>
                <a:cs typeface="Times New Roman" pitchFamily="18" charset="0"/>
              </a:rPr>
              <a:t>max  </a:t>
            </a:r>
            <a:r>
              <a:rPr lang="ru-RU" sz="4400" i="1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4400" i="1">
                <a:latin typeface="Times New Roman" pitchFamily="18" charset="0"/>
                <a:cs typeface="Times New Roman" pitchFamily="18" charset="0"/>
              </a:rPr>
              <a:t>B   l</a:t>
            </a:r>
            <a:endParaRPr lang="ru-RU" sz="4400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93" name="Группа 31"/>
          <p:cNvGrpSpPr>
            <a:grpSpLocks/>
          </p:cNvGrpSpPr>
          <p:nvPr/>
        </p:nvGrpSpPr>
        <p:grpSpPr bwMode="auto">
          <a:xfrm>
            <a:off x="7143750" y="5000625"/>
            <a:ext cx="285750" cy="285750"/>
            <a:chOff x="2643174" y="5786454"/>
            <a:chExt cx="285752" cy="285752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2643174" y="5929330"/>
              <a:ext cx="2857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643174" y="6072206"/>
              <a:ext cx="2857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4" name="TextBox 34"/>
          <p:cNvSpPr txBox="1">
            <a:spLocks noChangeArrowheads="1"/>
          </p:cNvSpPr>
          <p:nvPr/>
        </p:nvSpPr>
        <p:spPr bwMode="auto">
          <a:xfrm>
            <a:off x="5214938" y="4071938"/>
            <a:ext cx="1785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i="1">
                <a:latin typeface="Times New Roman" pitchFamily="18" charset="0"/>
                <a:cs typeface="Times New Roman" pitchFamily="18" charset="0"/>
              </a:rPr>
              <a:t>F~∆l</a:t>
            </a:r>
            <a:endParaRPr lang="ru-RU" sz="44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4929188" y="5715000"/>
          <a:ext cx="2571750" cy="949325"/>
        </p:xfrm>
        <a:graphic>
          <a:graphicData uri="http://schemas.openxmlformats.org/presentationml/2006/ole">
            <p:oleObj spid="_x0000_s3074" name="Формула" r:id="rId4" imgW="1066680" imgH="393480" progId="Equation.3">
              <p:embed/>
            </p:oleObj>
          </a:graphicData>
        </a:graphic>
      </p:graphicFrame>
      <p:sp>
        <p:nvSpPr>
          <p:cNvPr id="3095" name="TextBox 37"/>
          <p:cNvSpPr txBox="1">
            <a:spLocks noChangeArrowheads="1"/>
          </p:cNvSpPr>
          <p:nvPr/>
        </p:nvSpPr>
        <p:spPr bwMode="auto">
          <a:xfrm>
            <a:off x="1643063" y="2571750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643063" y="3000375"/>
            <a:ext cx="357187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"/>
          <p:cNvSpPr>
            <a:spLocks noChangeArrowheads="1"/>
          </p:cNvSpPr>
          <p:nvPr/>
        </p:nvSpPr>
        <p:spPr bwMode="auto">
          <a:xfrm>
            <a:off x="214313" y="142875"/>
            <a:ext cx="7858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Сила Ампера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7" name="Прямоугольник 3"/>
          <p:cNvSpPr>
            <a:spLocks noChangeArrowheads="1"/>
          </p:cNvSpPr>
          <p:nvPr/>
        </p:nvSpPr>
        <p:spPr bwMode="auto">
          <a:xfrm>
            <a:off x="357188" y="785813"/>
            <a:ext cx="785812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-25000"/>
              <a:t>Если металлический проводник с током поместить в магнитное поле, то на этот проводник со стороны магнитного поля будет действовать сила, которая называется </a:t>
            </a:r>
            <a:r>
              <a:rPr lang="ru-RU" sz="3200" b="1" i="1" baseline="-25000"/>
              <a:t>силой Ампера</a:t>
            </a:r>
            <a:r>
              <a:rPr lang="ru-RU" sz="3200" b="1" baseline="-25000"/>
              <a:t>.</a:t>
            </a:r>
          </a:p>
        </p:txBody>
      </p:sp>
      <p:pic>
        <p:nvPicPr>
          <p:cNvPr id="4108" name="Picture 3" descr="E:\Rabota\МоиДокуменеты\FIZIKA\Электродинамика\Магнетизм\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214688"/>
            <a:ext cx="33289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extBox 6"/>
          <p:cNvSpPr txBox="1">
            <a:spLocks noChangeArrowheads="1"/>
          </p:cNvSpPr>
          <p:nvPr/>
        </p:nvSpPr>
        <p:spPr bwMode="auto">
          <a:xfrm>
            <a:off x="571500" y="4071938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движения нет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236663" y="4527550"/>
          <a:ext cx="830262" cy="374650"/>
        </p:xfrm>
        <a:graphic>
          <a:graphicData uri="http://schemas.openxmlformats.org/presentationml/2006/ole">
            <p:oleObj spid="_x0000_s4098" name="Формула" r:id="rId4" imgW="393480" imgH="177480" progId="Equation.3">
              <p:embed/>
            </p:oleObj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rot="16200000" flipV="1">
            <a:off x="5572125" y="3571875"/>
            <a:ext cx="5715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TextBox 12"/>
          <p:cNvSpPr txBox="1">
            <a:spLocks noChangeArrowheads="1"/>
          </p:cNvSpPr>
          <p:nvPr/>
        </p:nvSpPr>
        <p:spPr bwMode="auto">
          <a:xfrm>
            <a:off x="6000750" y="41433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не влияет  на движение</a:t>
            </a:r>
          </a:p>
        </p:txBody>
      </p:sp>
      <p:sp>
        <p:nvSpPr>
          <p:cNvPr id="4112" name="TextBox 13"/>
          <p:cNvSpPr txBox="1">
            <a:spLocks noChangeArrowheads="1"/>
          </p:cNvSpPr>
          <p:nvPr/>
        </p:nvSpPr>
        <p:spPr bwMode="auto">
          <a:xfrm>
            <a:off x="5572125" y="3214688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α</a:t>
            </a:r>
            <a:endParaRPr lang="ru-RU" sz="1400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857750" y="5000625"/>
          <a:ext cx="2084388" cy="571500"/>
        </p:xfrm>
        <a:graphic>
          <a:graphicData uri="http://schemas.openxmlformats.org/presentationml/2006/ole">
            <p:oleObj spid="_x0000_s4099" name="Формула" r:id="rId5" imgW="787320" imgH="215640" progId="Equation.3">
              <p:embed/>
            </p:oleObj>
          </a:graphicData>
        </a:graphic>
      </p:graphicFrame>
      <p:pic>
        <p:nvPicPr>
          <p:cNvPr id="4113" name="Picture 7" descr="E:\Rabota\МоиДокуменеты\FIZIKA\Электродинамика\Магнетизм\1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2857500"/>
            <a:ext cx="34305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929188" y="3214688"/>
          <a:ext cx="307975" cy="363537"/>
        </p:xfrm>
        <a:graphic>
          <a:graphicData uri="http://schemas.openxmlformats.org/presentationml/2006/ole">
            <p:oleObj spid="_x0000_s4100" name="Формула" r:id="rId7" imgW="203040" imgH="241200" progId="Equation.3">
              <p:embed/>
            </p:oleObj>
          </a:graphicData>
        </a:graphic>
      </p:graphicFrame>
      <p:graphicFrame>
        <p:nvGraphicFramePr>
          <p:cNvPr id="4101" name="Object 9"/>
          <p:cNvGraphicFramePr>
            <a:graphicFrameLocks noChangeAspect="1"/>
          </p:cNvGraphicFramePr>
          <p:nvPr/>
        </p:nvGraphicFramePr>
        <p:xfrm>
          <a:off x="571500" y="5643563"/>
          <a:ext cx="2559050" cy="785812"/>
        </p:xfrm>
        <a:graphic>
          <a:graphicData uri="http://schemas.openxmlformats.org/presentationml/2006/ole">
            <p:oleObj spid="_x0000_s4101" name="Формула" r:id="rId8" imgW="1282680" imgH="39348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643313" y="5643563"/>
          <a:ext cx="1292225" cy="785812"/>
        </p:xfrm>
        <a:graphic>
          <a:graphicData uri="http://schemas.openxmlformats.org/presentationml/2006/ole">
            <p:oleObj spid="_x0000_s4102" name="Формула" r:id="rId9" imgW="647640" imgH="393480" progId="Equation.3">
              <p:embed/>
            </p:oleObj>
          </a:graphicData>
        </a:graphic>
      </p:graphicFrame>
      <p:graphicFrame>
        <p:nvGraphicFramePr>
          <p:cNvPr id="4103" name="Object 12"/>
          <p:cNvGraphicFramePr>
            <a:graphicFrameLocks noChangeAspect="1"/>
          </p:cNvGraphicFramePr>
          <p:nvPr/>
        </p:nvGraphicFramePr>
        <p:xfrm>
          <a:off x="5205413" y="5726113"/>
          <a:ext cx="3084512" cy="692150"/>
        </p:xfrm>
        <a:graphic>
          <a:graphicData uri="http://schemas.openxmlformats.org/presentationml/2006/ole">
            <p:oleObj spid="_x0000_s4103" name="Формула" r:id="rId10" imgW="965160" imgH="215640" progId="Equation.3">
              <p:embed/>
            </p:oleObj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>
            <a:off x="3000375" y="3429000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072313" y="3429000"/>
            <a:ext cx="6429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TextBox 25"/>
          <p:cNvSpPr txBox="1">
            <a:spLocks noChangeArrowheads="1"/>
          </p:cNvSpPr>
          <p:nvPr/>
        </p:nvSpPr>
        <p:spPr bwMode="auto">
          <a:xfrm>
            <a:off x="3143250" y="3000375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7" name="TextBox 26"/>
          <p:cNvSpPr txBox="1">
            <a:spLocks noChangeArrowheads="1"/>
          </p:cNvSpPr>
          <p:nvPr/>
        </p:nvSpPr>
        <p:spPr bwMode="auto">
          <a:xfrm>
            <a:off x="7143750" y="3000375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4" name="Object 20"/>
          <p:cNvGraphicFramePr>
            <a:graphicFrameLocks noChangeAspect="1"/>
          </p:cNvGraphicFramePr>
          <p:nvPr/>
        </p:nvGraphicFramePr>
        <p:xfrm>
          <a:off x="1385888" y="2767013"/>
          <a:ext cx="249237" cy="401637"/>
        </p:xfrm>
        <a:graphic>
          <a:graphicData uri="http://schemas.openxmlformats.org/presentationml/2006/ole">
            <p:oleObj spid="_x0000_s4104" name="Формула" r:id="rId11" imgW="164880" imgH="266400" progId="Equation.3">
              <p:embed/>
            </p:oleObj>
          </a:graphicData>
        </a:graphic>
      </p:graphicFrame>
      <p:graphicFrame>
        <p:nvGraphicFramePr>
          <p:cNvPr id="4105" name="Object 21"/>
          <p:cNvGraphicFramePr>
            <a:graphicFrameLocks noChangeAspect="1"/>
          </p:cNvGraphicFramePr>
          <p:nvPr/>
        </p:nvGraphicFramePr>
        <p:xfrm>
          <a:off x="6215063" y="3929063"/>
          <a:ext cx="249237" cy="401637"/>
        </p:xfrm>
        <a:graphic>
          <a:graphicData uri="http://schemas.openxmlformats.org/presentationml/2006/ole">
            <p:oleObj spid="_x0000_s4105" name="Формула" r:id="rId12" imgW="164880" imgH="26640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857250"/>
            <a:ext cx="46958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6" name="Группа 2"/>
          <p:cNvGrpSpPr>
            <a:grpSpLocks/>
          </p:cNvGrpSpPr>
          <p:nvPr/>
        </p:nvGrpSpPr>
        <p:grpSpPr bwMode="auto">
          <a:xfrm>
            <a:off x="7715250" y="1000125"/>
            <a:ext cx="428625" cy="369888"/>
            <a:chOff x="2714612" y="2571744"/>
            <a:chExt cx="428628" cy="369332"/>
          </a:xfrm>
        </p:grpSpPr>
        <p:sp>
          <p:nvSpPr>
            <p:cNvPr id="5132" name="TextBox 3"/>
            <p:cNvSpPr txBox="1">
              <a:spLocks noChangeArrowheads="1"/>
            </p:cNvSpPr>
            <p:nvPr/>
          </p:nvSpPr>
          <p:spPr bwMode="auto">
            <a:xfrm>
              <a:off x="2714612" y="257174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В</a:t>
              </a: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>
              <a:off x="2786051" y="2643075"/>
              <a:ext cx="214313" cy="15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7000875" y="285750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6572250" y="1428750"/>
          <a:ext cx="347663" cy="428625"/>
        </p:xfrm>
        <a:graphic>
          <a:graphicData uri="http://schemas.openxmlformats.org/presentationml/2006/ole">
            <p:oleObj spid="_x0000_s5122" name="Формула" r:id="rId4" imgW="164880" imgH="203040" progId="Equation.3">
              <p:embed/>
            </p:oleObj>
          </a:graphicData>
        </a:graphic>
      </p:graphicFrame>
      <p:pic>
        <p:nvPicPr>
          <p:cNvPr id="5128" name="Picture 7" descr="E:\Rabota\МоиДокуменеты\FIZIKA\Электродинамика\Магнетизм\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357188"/>
            <a:ext cx="13874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1000125" y="214313"/>
          <a:ext cx="3116263" cy="785812"/>
        </p:xfrm>
        <a:graphic>
          <a:graphicData uri="http://schemas.openxmlformats.org/presentationml/2006/ole">
            <p:oleObj spid="_x0000_s5123" name="Формула" r:id="rId6" imgW="1562040" imgH="393480" progId="Equation.3">
              <p:embed/>
            </p:oleObj>
          </a:graphicData>
        </a:graphic>
      </p:graphicFrame>
      <p:sp>
        <p:nvSpPr>
          <p:cNvPr id="5129" name="Прямоугольник 9"/>
          <p:cNvSpPr>
            <a:spLocks noChangeArrowheads="1"/>
          </p:cNvSpPr>
          <p:nvPr/>
        </p:nvSpPr>
        <p:spPr bwMode="auto">
          <a:xfrm>
            <a:off x="4857750" y="214313"/>
            <a:ext cx="208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левая тройка</a:t>
            </a:r>
          </a:p>
        </p:txBody>
      </p:sp>
      <p:sp>
        <p:nvSpPr>
          <p:cNvPr id="5130" name="Прямоугольник 10"/>
          <p:cNvSpPr>
            <a:spLocks noChangeArrowheads="1"/>
          </p:cNvSpPr>
          <p:nvPr/>
        </p:nvSpPr>
        <p:spPr bwMode="auto">
          <a:xfrm>
            <a:off x="428625" y="3786188"/>
            <a:ext cx="8072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Правило Левой руки</a:t>
            </a:r>
          </a:p>
          <a:p>
            <a:r>
              <a:rPr lang="ru-RU" sz="2400"/>
              <a:t>если расположить левую ладонь так, чтобы вытянутые пальцы совпадали с направлением тока, а силовые линии магнитного поля входили в ладонь, то отставленный большой палец укажет направление силы, действующей на проводник. </a:t>
            </a:r>
          </a:p>
        </p:txBody>
      </p:sp>
      <p:sp>
        <p:nvSpPr>
          <p:cNvPr id="5131" name="Прямоугольник 11"/>
          <p:cNvSpPr>
            <a:spLocks noChangeArrowheads="1"/>
          </p:cNvSpPr>
          <p:nvPr/>
        </p:nvSpPr>
        <p:spPr bwMode="auto">
          <a:xfrm>
            <a:off x="5214938" y="2571750"/>
            <a:ext cx="2925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правило буравчика</a:t>
            </a:r>
          </a:p>
        </p:txBody>
      </p:sp>
      <p:graphicFrame>
        <p:nvGraphicFramePr>
          <p:cNvPr id="5124" name="Object 12"/>
          <p:cNvGraphicFramePr>
            <a:graphicFrameLocks noChangeAspect="1"/>
          </p:cNvGraphicFramePr>
          <p:nvPr/>
        </p:nvGraphicFramePr>
        <p:xfrm>
          <a:off x="3929063" y="3000375"/>
          <a:ext cx="2922587" cy="569913"/>
        </p:xfrm>
        <a:graphic>
          <a:graphicData uri="http://schemas.openxmlformats.org/presentationml/2006/ole">
            <p:oleObj spid="_x0000_s5124" name="Формула" r:id="rId7" imgW="914400" imgH="17748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1"/>
          <p:cNvSpPr>
            <a:spLocks noChangeArrowheads="1"/>
          </p:cNvSpPr>
          <p:nvPr/>
        </p:nvSpPr>
        <p:spPr bwMode="auto">
          <a:xfrm>
            <a:off x="500063" y="214313"/>
            <a:ext cx="4046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Древняя Греция Магнесия </a:t>
            </a:r>
          </a:p>
        </p:txBody>
      </p:sp>
      <p:sp>
        <p:nvSpPr>
          <p:cNvPr id="25603" name="Прямоугольник 12"/>
          <p:cNvSpPr>
            <a:spLocks noChangeArrowheads="1"/>
          </p:cNvSpPr>
          <p:nvPr/>
        </p:nvSpPr>
        <p:spPr bwMode="auto">
          <a:xfrm>
            <a:off x="5143500" y="21431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магниты </a:t>
            </a:r>
          </a:p>
        </p:txBody>
      </p:sp>
      <p:sp>
        <p:nvSpPr>
          <p:cNvPr id="25604" name="Прямоугольник 13"/>
          <p:cNvSpPr>
            <a:spLocks noChangeArrowheads="1"/>
          </p:cNvSpPr>
          <p:nvPr/>
        </p:nvSpPr>
        <p:spPr bwMode="auto">
          <a:xfrm>
            <a:off x="357188" y="714375"/>
            <a:ext cx="7643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«геркулесовы» камни: согласно легенде они обладали способностью вырывать из обуви путников железные гвозди.</a:t>
            </a:r>
          </a:p>
        </p:txBody>
      </p:sp>
      <p:sp>
        <p:nvSpPr>
          <p:cNvPr id="25605" name="Прямоугольник 14"/>
          <p:cNvSpPr>
            <a:spLocks noChangeArrowheads="1"/>
          </p:cNvSpPr>
          <p:nvPr/>
        </p:nvSpPr>
        <p:spPr bwMode="auto">
          <a:xfrm>
            <a:off x="428625" y="2857500"/>
            <a:ext cx="7643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1.  у любого магнита есть «северный» и «южный» полюса (полюсами магнита называют те его части, вблизи которых действие магнита проявляется наиболее сильно).</a:t>
            </a:r>
          </a:p>
        </p:txBody>
      </p:sp>
      <p:sp>
        <p:nvSpPr>
          <p:cNvPr id="25606" name="Прямоугольник 15"/>
          <p:cNvSpPr>
            <a:spLocks noChangeArrowheads="1"/>
          </p:cNvSpPr>
          <p:nvPr/>
        </p:nvSpPr>
        <p:spPr bwMode="auto">
          <a:xfrm>
            <a:off x="428625" y="4286250"/>
            <a:ext cx="7643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2. обозначают N- северный полюс (синий цвет), S- южный(красный цвет).</a:t>
            </a:r>
          </a:p>
          <a:p>
            <a:r>
              <a:rPr lang="ru-RU" sz="2400"/>
              <a:t>3. одноименные полюса магнитов отталкиваются, а разноименные — притягиваются.</a:t>
            </a:r>
          </a:p>
        </p:txBody>
      </p:sp>
      <p:pic>
        <p:nvPicPr>
          <p:cNvPr id="25607" name="Picture 11"/>
          <p:cNvPicPr>
            <a:picLocks noChangeAspect="1" noChangeArrowheads="1"/>
          </p:cNvPicPr>
          <p:nvPr/>
        </p:nvPicPr>
        <p:blipFill>
          <a:blip r:embed="rId2"/>
          <a:srcRect t="66667"/>
          <a:stretch>
            <a:fillRect/>
          </a:stretch>
        </p:blipFill>
        <p:spPr bwMode="auto">
          <a:xfrm>
            <a:off x="4500563" y="2071688"/>
            <a:ext cx="19907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1"/>
          <p:cNvPicPr>
            <a:picLocks noChangeAspect="1" noChangeArrowheads="1"/>
          </p:cNvPicPr>
          <p:nvPr/>
        </p:nvPicPr>
        <p:blipFill>
          <a:blip r:embed="rId2"/>
          <a:srcRect t="-4761" b="66666"/>
          <a:stretch>
            <a:fillRect/>
          </a:stretch>
        </p:blipFill>
        <p:spPr bwMode="auto">
          <a:xfrm>
            <a:off x="714375" y="1928813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>
            <a:off x="1857375" y="264318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85813" y="264318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714875" y="2714625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00688" y="2714625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E:\Rabota\МоиДокуменеты\FIZIKA\Электродинамика\Магнетизм\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85813"/>
            <a:ext cx="212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E:\Rabota\МоиДокуменеты\FIZIKA\Электродинамика\Магнетизм\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785813"/>
            <a:ext cx="212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5286375" y="714375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5429250" y="285750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85813" y="714375"/>
            <a:ext cx="6429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928688" y="285750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214938" y="1214438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7" name="TextBox 9"/>
          <p:cNvSpPr txBox="1">
            <a:spLocks noChangeArrowheads="1"/>
          </p:cNvSpPr>
          <p:nvPr/>
        </p:nvSpPr>
        <p:spPr bwMode="auto">
          <a:xfrm>
            <a:off x="5357813" y="785813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785813" y="1214438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9" name="TextBox 12"/>
          <p:cNvSpPr txBox="1">
            <a:spLocks noChangeArrowheads="1"/>
          </p:cNvSpPr>
          <p:nvPr/>
        </p:nvSpPr>
        <p:spPr bwMode="auto">
          <a:xfrm>
            <a:off x="928688" y="785813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143000" y="2786063"/>
            <a:ext cx="214313" cy="214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4838" y="2286000"/>
            <a:ext cx="1285875" cy="128587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8142" name="Группа 117"/>
          <p:cNvGrpSpPr>
            <a:grpSpLocks/>
          </p:cNvGrpSpPr>
          <p:nvPr/>
        </p:nvGrpSpPr>
        <p:grpSpPr bwMode="auto">
          <a:xfrm>
            <a:off x="1174750" y="2817813"/>
            <a:ext cx="155575" cy="150812"/>
            <a:chOff x="1174362" y="2817227"/>
            <a:chExt cx="156095" cy="151759"/>
          </a:xfrm>
        </p:grpSpPr>
        <p:cxnSp>
          <p:nvCxnSpPr>
            <p:cNvPr id="21" name="Прямая соединительная линия 20"/>
            <p:cNvCxnSpPr>
              <a:stCxn id="16" idx="1"/>
              <a:endCxn id="16" idx="5"/>
            </p:cNvCxnSpPr>
            <p:nvPr/>
          </p:nvCxnSpPr>
          <p:spPr>
            <a:xfrm rot="16200000" flipH="1">
              <a:off x="1174142" y="2817447"/>
              <a:ext cx="151759" cy="1513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680000" flipH="1">
              <a:off x="1179141" y="2817227"/>
              <a:ext cx="151316" cy="1517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43" name="TextBox 24"/>
          <p:cNvSpPr txBox="1">
            <a:spLocks noChangeArrowheads="1"/>
          </p:cNvSpPr>
          <p:nvPr/>
        </p:nvSpPr>
        <p:spPr bwMode="auto">
          <a:xfrm>
            <a:off x="500063" y="164306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справа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1143000" y="2143125"/>
            <a:ext cx="214313" cy="2143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214438" y="221456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H="1">
            <a:off x="1750219" y="2607469"/>
            <a:ext cx="14287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60000" flipH="1" flipV="1">
            <a:off x="1693863" y="1824038"/>
            <a:ext cx="11112" cy="868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48" name="Группа 41"/>
          <p:cNvGrpSpPr>
            <a:grpSpLocks/>
          </p:cNvGrpSpPr>
          <p:nvPr/>
        </p:nvGrpSpPr>
        <p:grpSpPr bwMode="auto">
          <a:xfrm>
            <a:off x="2857500" y="2286000"/>
            <a:ext cx="428625" cy="369888"/>
            <a:chOff x="2714612" y="2571752"/>
            <a:chExt cx="428628" cy="369333"/>
          </a:xfrm>
        </p:grpSpPr>
        <p:sp>
          <p:nvSpPr>
            <p:cNvPr id="48226" name="TextBox 34"/>
            <p:cNvSpPr txBox="1">
              <a:spLocks noChangeArrowheads="1"/>
            </p:cNvSpPr>
            <p:nvPr/>
          </p:nvSpPr>
          <p:spPr bwMode="auto">
            <a:xfrm>
              <a:off x="2714612" y="2571752"/>
              <a:ext cx="428628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В</a:t>
              </a: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2786051" y="2643083"/>
              <a:ext cx="214313" cy="15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Прямая со стрелкой 37"/>
          <p:cNvCxnSpPr/>
          <p:nvPr/>
        </p:nvCxnSpPr>
        <p:spPr>
          <a:xfrm rot="5460000" flipH="1" flipV="1">
            <a:off x="3572669" y="4650581"/>
            <a:ext cx="9525" cy="868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0" name="TextBox 43"/>
          <p:cNvSpPr txBox="1">
            <a:spLocks noChangeArrowheads="1"/>
          </p:cNvSpPr>
          <p:nvPr/>
        </p:nvSpPr>
        <p:spPr bwMode="auto">
          <a:xfrm>
            <a:off x="428625" y="3643313"/>
            <a:ext cx="2214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Правило левой руки </a:t>
            </a:r>
          </a:p>
        </p:txBody>
      </p:sp>
      <p:sp>
        <p:nvSpPr>
          <p:cNvPr id="48151" name="TextBox 46"/>
          <p:cNvSpPr txBox="1">
            <a:spLocks noChangeArrowheads="1"/>
          </p:cNvSpPr>
          <p:nvPr/>
        </p:nvSpPr>
        <p:spPr bwMode="auto">
          <a:xfrm>
            <a:off x="2500313" y="2928938"/>
            <a:ext cx="2214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Буравчик, </a:t>
            </a:r>
          </a:p>
          <a:p>
            <a:r>
              <a:rPr lang="ru-RU"/>
              <a:t> левая тройка</a:t>
            </a:r>
          </a:p>
        </p:txBody>
      </p:sp>
      <p:sp>
        <p:nvSpPr>
          <p:cNvPr id="49" name="Овал 48"/>
          <p:cNvSpPr/>
          <p:nvPr/>
        </p:nvSpPr>
        <p:spPr>
          <a:xfrm>
            <a:off x="5403850" y="2786063"/>
            <a:ext cx="214313" cy="214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857750" y="2286000"/>
            <a:ext cx="1285875" cy="128587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54" name="TextBox 52"/>
          <p:cNvSpPr txBox="1">
            <a:spLocks noChangeArrowheads="1"/>
          </p:cNvSpPr>
          <p:nvPr/>
        </p:nvSpPr>
        <p:spPr bwMode="auto">
          <a:xfrm>
            <a:off x="4752975" y="1643063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справа</a:t>
            </a:r>
          </a:p>
        </p:txBody>
      </p:sp>
      <p:grpSp>
        <p:nvGrpSpPr>
          <p:cNvPr id="48155" name="Группа 128"/>
          <p:cNvGrpSpPr>
            <a:grpSpLocks/>
          </p:cNvGrpSpPr>
          <p:nvPr/>
        </p:nvGrpSpPr>
        <p:grpSpPr bwMode="auto">
          <a:xfrm>
            <a:off x="5395913" y="2143125"/>
            <a:ext cx="214312" cy="214313"/>
            <a:chOff x="5395913" y="2143125"/>
            <a:chExt cx="214312" cy="214313"/>
          </a:xfrm>
        </p:grpSpPr>
        <p:sp>
          <p:nvSpPr>
            <p:cNvPr id="54" name="Овал 53"/>
            <p:cNvSpPr/>
            <p:nvPr/>
          </p:nvSpPr>
          <p:spPr>
            <a:xfrm>
              <a:off x="5395913" y="2143125"/>
              <a:ext cx="214312" cy="21431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467350" y="2214563"/>
              <a:ext cx="71438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56" name="Прямая со стрелкой 55"/>
          <p:cNvCxnSpPr/>
          <p:nvPr/>
        </p:nvCxnSpPr>
        <p:spPr>
          <a:xfrm rot="16200000" flipV="1">
            <a:off x="6011069" y="2607469"/>
            <a:ext cx="14287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6140000" flipV="1">
            <a:off x="5072063" y="1865313"/>
            <a:ext cx="11112" cy="868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58" name="Группа 57"/>
          <p:cNvGrpSpPr>
            <a:grpSpLocks/>
          </p:cNvGrpSpPr>
          <p:nvPr/>
        </p:nvGrpSpPr>
        <p:grpSpPr bwMode="auto">
          <a:xfrm>
            <a:off x="7253288" y="6072188"/>
            <a:ext cx="428625" cy="369887"/>
            <a:chOff x="2714612" y="2571744"/>
            <a:chExt cx="428628" cy="369332"/>
          </a:xfrm>
        </p:grpSpPr>
        <p:sp>
          <p:nvSpPr>
            <p:cNvPr id="48222" name="TextBox 58"/>
            <p:cNvSpPr txBox="1">
              <a:spLocks noChangeArrowheads="1"/>
            </p:cNvSpPr>
            <p:nvPr/>
          </p:nvSpPr>
          <p:spPr bwMode="auto">
            <a:xfrm>
              <a:off x="2714612" y="257174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В</a:t>
              </a:r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>
              <a:off x="2786049" y="2643074"/>
              <a:ext cx="214315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Прямая со стрелкой 60"/>
          <p:cNvCxnSpPr/>
          <p:nvPr/>
        </p:nvCxnSpPr>
        <p:spPr>
          <a:xfrm rot="5460000" flipH="1" flipV="1">
            <a:off x="7396956" y="5650707"/>
            <a:ext cx="9525" cy="868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>
            <a:off x="6684962" y="6102351"/>
            <a:ext cx="34607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1" name="TextBox 62"/>
          <p:cNvSpPr txBox="1">
            <a:spLocks noChangeArrowheads="1"/>
          </p:cNvSpPr>
          <p:nvPr/>
        </p:nvSpPr>
        <p:spPr bwMode="auto">
          <a:xfrm>
            <a:off x="6572250" y="5929313"/>
            <a:ext cx="500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62" name="TextBox 63"/>
          <p:cNvSpPr txBox="1">
            <a:spLocks noChangeArrowheads="1"/>
          </p:cNvSpPr>
          <p:nvPr/>
        </p:nvSpPr>
        <p:spPr bwMode="auto">
          <a:xfrm>
            <a:off x="4681538" y="3643313"/>
            <a:ext cx="2214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Правило левой руки </a:t>
            </a:r>
          </a:p>
        </p:txBody>
      </p:sp>
      <p:sp>
        <p:nvSpPr>
          <p:cNvPr id="48163" name="TextBox 65"/>
          <p:cNvSpPr txBox="1">
            <a:spLocks noChangeArrowheads="1"/>
          </p:cNvSpPr>
          <p:nvPr/>
        </p:nvSpPr>
        <p:spPr bwMode="auto">
          <a:xfrm>
            <a:off x="6681788" y="2928938"/>
            <a:ext cx="2214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Буравчик, </a:t>
            </a:r>
          </a:p>
          <a:p>
            <a:r>
              <a:rPr lang="ru-RU"/>
              <a:t> левая тройка</a:t>
            </a:r>
          </a:p>
        </p:txBody>
      </p:sp>
      <p:sp>
        <p:nvSpPr>
          <p:cNvPr id="68" name="Овал 67"/>
          <p:cNvSpPr/>
          <p:nvPr/>
        </p:nvSpPr>
        <p:spPr>
          <a:xfrm>
            <a:off x="5480050" y="285432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8165" name="Группа 68"/>
          <p:cNvGrpSpPr>
            <a:grpSpLocks/>
          </p:cNvGrpSpPr>
          <p:nvPr/>
        </p:nvGrpSpPr>
        <p:grpSpPr bwMode="auto">
          <a:xfrm>
            <a:off x="1571625" y="1928813"/>
            <a:ext cx="428625" cy="369887"/>
            <a:chOff x="2714612" y="2571744"/>
            <a:chExt cx="428628" cy="369332"/>
          </a:xfrm>
        </p:grpSpPr>
        <p:sp>
          <p:nvSpPr>
            <p:cNvPr id="48220" name="TextBox 69"/>
            <p:cNvSpPr txBox="1">
              <a:spLocks noChangeArrowheads="1"/>
            </p:cNvSpPr>
            <p:nvPr/>
          </p:nvSpPr>
          <p:spPr bwMode="auto">
            <a:xfrm>
              <a:off x="2714612" y="257174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В</a:t>
              </a:r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>
              <a:off x="2786051" y="2643074"/>
              <a:ext cx="214313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66" name="Группа 71"/>
          <p:cNvGrpSpPr>
            <a:grpSpLocks/>
          </p:cNvGrpSpPr>
          <p:nvPr/>
        </p:nvGrpSpPr>
        <p:grpSpPr bwMode="auto">
          <a:xfrm>
            <a:off x="4572000" y="1857375"/>
            <a:ext cx="428625" cy="369888"/>
            <a:chOff x="2714612" y="2571744"/>
            <a:chExt cx="428628" cy="369332"/>
          </a:xfrm>
        </p:grpSpPr>
        <p:sp>
          <p:nvSpPr>
            <p:cNvPr id="48218" name="TextBox 72"/>
            <p:cNvSpPr txBox="1">
              <a:spLocks noChangeArrowheads="1"/>
            </p:cNvSpPr>
            <p:nvPr/>
          </p:nvSpPr>
          <p:spPr bwMode="auto">
            <a:xfrm>
              <a:off x="2714612" y="257174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В</a:t>
              </a: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>
              <a:off x="2786051" y="2643075"/>
              <a:ext cx="214313" cy="15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Овал 75"/>
          <p:cNvSpPr/>
          <p:nvPr/>
        </p:nvSpPr>
        <p:spPr>
          <a:xfrm>
            <a:off x="5378450" y="5113338"/>
            <a:ext cx="214313" cy="214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4840288" y="4613275"/>
            <a:ext cx="1285875" cy="128587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 flipH="1">
            <a:off x="5384800" y="5786438"/>
            <a:ext cx="214313" cy="214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 flipH="1">
            <a:off x="5456238" y="585787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1" name="Прямая со стрелкой 80"/>
          <p:cNvCxnSpPr/>
          <p:nvPr/>
        </p:nvCxnSpPr>
        <p:spPr>
          <a:xfrm rot="16200000" flipV="1">
            <a:off x="5985669" y="4934744"/>
            <a:ext cx="14287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72" name="Группа 82"/>
          <p:cNvGrpSpPr>
            <a:grpSpLocks/>
          </p:cNvGrpSpPr>
          <p:nvPr/>
        </p:nvGrpSpPr>
        <p:grpSpPr bwMode="auto">
          <a:xfrm>
            <a:off x="6786563" y="2214563"/>
            <a:ext cx="428625" cy="357187"/>
            <a:chOff x="2714612" y="2571744"/>
            <a:chExt cx="428628" cy="369332"/>
          </a:xfrm>
        </p:grpSpPr>
        <p:sp>
          <p:nvSpPr>
            <p:cNvPr id="48216" name="TextBox 83"/>
            <p:cNvSpPr txBox="1">
              <a:spLocks noChangeArrowheads="1"/>
            </p:cNvSpPr>
            <p:nvPr/>
          </p:nvSpPr>
          <p:spPr bwMode="auto">
            <a:xfrm>
              <a:off x="2714612" y="257174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В</a:t>
              </a:r>
            </a:p>
          </p:txBody>
        </p:sp>
        <p:cxnSp>
          <p:nvCxnSpPr>
            <p:cNvPr id="85" name="Прямая со стрелкой 84"/>
            <p:cNvCxnSpPr/>
            <p:nvPr/>
          </p:nvCxnSpPr>
          <p:spPr>
            <a:xfrm>
              <a:off x="2786049" y="2643969"/>
              <a:ext cx="2143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Прямая со стрелкой 85"/>
          <p:cNvCxnSpPr/>
          <p:nvPr/>
        </p:nvCxnSpPr>
        <p:spPr>
          <a:xfrm rot="16140000" flipV="1">
            <a:off x="7073106" y="2150270"/>
            <a:ext cx="9525" cy="868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4" name="TextBox 87"/>
          <p:cNvSpPr txBox="1">
            <a:spLocks noChangeArrowheads="1"/>
          </p:cNvSpPr>
          <p:nvPr/>
        </p:nvSpPr>
        <p:spPr bwMode="auto">
          <a:xfrm>
            <a:off x="7358063" y="2643188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5454650" y="518160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8176" name="Группа 92"/>
          <p:cNvGrpSpPr>
            <a:grpSpLocks/>
          </p:cNvGrpSpPr>
          <p:nvPr/>
        </p:nvGrpSpPr>
        <p:grpSpPr bwMode="auto">
          <a:xfrm>
            <a:off x="6215063" y="5429250"/>
            <a:ext cx="428625" cy="369888"/>
            <a:chOff x="2714612" y="2571744"/>
            <a:chExt cx="428628" cy="369332"/>
          </a:xfrm>
        </p:grpSpPr>
        <p:sp>
          <p:nvSpPr>
            <p:cNvPr id="48214" name="TextBox 93"/>
            <p:cNvSpPr txBox="1">
              <a:spLocks noChangeArrowheads="1"/>
            </p:cNvSpPr>
            <p:nvPr/>
          </p:nvSpPr>
          <p:spPr bwMode="auto">
            <a:xfrm>
              <a:off x="2714612" y="257174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В</a:t>
              </a:r>
            </a:p>
          </p:txBody>
        </p:sp>
        <p:cxnSp>
          <p:nvCxnSpPr>
            <p:cNvPr id="95" name="Прямая со стрелкой 94"/>
            <p:cNvCxnSpPr/>
            <p:nvPr/>
          </p:nvCxnSpPr>
          <p:spPr>
            <a:xfrm>
              <a:off x="2786049" y="2643075"/>
              <a:ext cx="214315" cy="15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Прямая со стрелкой 98"/>
          <p:cNvCxnSpPr/>
          <p:nvPr/>
        </p:nvCxnSpPr>
        <p:spPr>
          <a:xfrm rot="5400000" flipH="1" flipV="1">
            <a:off x="7608888" y="5607050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1181100" y="5286375"/>
            <a:ext cx="214313" cy="214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642938" y="4786313"/>
            <a:ext cx="1285875" cy="128587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flipH="1">
            <a:off x="1187450" y="5959475"/>
            <a:ext cx="214313" cy="2143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4" name="Прямая со стрелкой 103"/>
          <p:cNvCxnSpPr/>
          <p:nvPr/>
        </p:nvCxnSpPr>
        <p:spPr>
          <a:xfrm rot="16200000" flipV="1">
            <a:off x="1788319" y="5107782"/>
            <a:ext cx="14287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82" name="Группа 105"/>
          <p:cNvGrpSpPr>
            <a:grpSpLocks/>
          </p:cNvGrpSpPr>
          <p:nvPr/>
        </p:nvGrpSpPr>
        <p:grpSpPr bwMode="auto">
          <a:xfrm>
            <a:off x="3500438" y="5143500"/>
            <a:ext cx="428625" cy="357188"/>
            <a:chOff x="2714612" y="2571744"/>
            <a:chExt cx="428628" cy="369332"/>
          </a:xfrm>
        </p:grpSpPr>
        <p:sp>
          <p:nvSpPr>
            <p:cNvPr id="48212" name="TextBox 106"/>
            <p:cNvSpPr txBox="1">
              <a:spLocks noChangeArrowheads="1"/>
            </p:cNvSpPr>
            <p:nvPr/>
          </p:nvSpPr>
          <p:spPr bwMode="auto">
            <a:xfrm>
              <a:off x="2714612" y="257174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В</a:t>
              </a:r>
            </a:p>
          </p:txBody>
        </p:sp>
        <p:cxnSp>
          <p:nvCxnSpPr>
            <p:cNvPr id="108" name="Прямая со стрелкой 107"/>
            <p:cNvCxnSpPr/>
            <p:nvPr/>
          </p:nvCxnSpPr>
          <p:spPr>
            <a:xfrm>
              <a:off x="2786049" y="2643969"/>
              <a:ext cx="2143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83" name="TextBox 110"/>
          <p:cNvSpPr txBox="1">
            <a:spLocks noChangeArrowheads="1"/>
          </p:cNvSpPr>
          <p:nvPr/>
        </p:nvSpPr>
        <p:spPr bwMode="auto">
          <a:xfrm>
            <a:off x="3214688" y="4500563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257300" y="5354638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8185" name="Группа 112"/>
          <p:cNvGrpSpPr>
            <a:grpSpLocks/>
          </p:cNvGrpSpPr>
          <p:nvPr/>
        </p:nvGrpSpPr>
        <p:grpSpPr bwMode="auto">
          <a:xfrm>
            <a:off x="1785938" y="5786438"/>
            <a:ext cx="428625" cy="369887"/>
            <a:chOff x="2714612" y="2571744"/>
            <a:chExt cx="428628" cy="369332"/>
          </a:xfrm>
        </p:grpSpPr>
        <p:sp>
          <p:nvSpPr>
            <p:cNvPr id="48210" name="TextBox 113"/>
            <p:cNvSpPr txBox="1">
              <a:spLocks noChangeArrowheads="1"/>
            </p:cNvSpPr>
            <p:nvPr/>
          </p:nvSpPr>
          <p:spPr bwMode="auto">
            <a:xfrm>
              <a:off x="2714612" y="257174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В</a:t>
              </a:r>
            </a:p>
          </p:txBody>
        </p:sp>
        <p:cxnSp>
          <p:nvCxnSpPr>
            <p:cNvPr id="115" name="Прямая со стрелкой 114"/>
            <p:cNvCxnSpPr/>
            <p:nvPr/>
          </p:nvCxnSpPr>
          <p:spPr>
            <a:xfrm>
              <a:off x="2786049" y="2643074"/>
              <a:ext cx="214315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86" name="Группа 118"/>
          <p:cNvGrpSpPr>
            <a:grpSpLocks/>
          </p:cNvGrpSpPr>
          <p:nvPr/>
        </p:nvGrpSpPr>
        <p:grpSpPr bwMode="auto">
          <a:xfrm>
            <a:off x="1214438" y="6000750"/>
            <a:ext cx="155575" cy="152400"/>
            <a:chOff x="1174362" y="2817227"/>
            <a:chExt cx="156095" cy="151759"/>
          </a:xfrm>
        </p:grpSpPr>
        <p:cxnSp>
          <p:nvCxnSpPr>
            <p:cNvPr id="120" name="Прямая соединительная линия 119"/>
            <p:cNvCxnSpPr/>
            <p:nvPr/>
          </p:nvCxnSpPr>
          <p:spPr>
            <a:xfrm rot="16200000" flipH="1">
              <a:off x="1174141" y="2817448"/>
              <a:ext cx="151759" cy="151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10680000" flipH="1">
              <a:off x="1179140" y="2817227"/>
              <a:ext cx="151317" cy="1517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Прямая со стрелкой 122"/>
          <p:cNvCxnSpPr/>
          <p:nvPr/>
        </p:nvCxnSpPr>
        <p:spPr>
          <a:xfrm flipV="1">
            <a:off x="3149600" y="4733925"/>
            <a:ext cx="500063" cy="36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rot="5400000">
            <a:off x="2751138" y="5607050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rot="5460000" flipH="1" flipV="1">
            <a:off x="1714500" y="5651500"/>
            <a:ext cx="11113" cy="868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rot="5400000">
            <a:off x="1179513" y="6464300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rot="5460000" flipH="1" flipV="1">
            <a:off x="3072606" y="2221707"/>
            <a:ext cx="9525" cy="868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rot="5460000" flipH="1" flipV="1">
            <a:off x="5929312" y="5451476"/>
            <a:ext cx="11113" cy="868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rot="5400000">
            <a:off x="7185025" y="2601913"/>
            <a:ext cx="34607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rot="5400000">
            <a:off x="7608887" y="2820988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rot="5400000" flipH="1" flipV="1">
            <a:off x="5465762" y="6249988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rot="5400000">
            <a:off x="2327275" y="2673351"/>
            <a:ext cx="34607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97" name="TextBox 87"/>
          <p:cNvSpPr txBox="1">
            <a:spLocks noChangeArrowheads="1"/>
          </p:cNvSpPr>
          <p:nvPr/>
        </p:nvSpPr>
        <p:spPr bwMode="auto">
          <a:xfrm>
            <a:off x="2214563" y="2357438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Прямая со стрелкой 126"/>
          <p:cNvCxnSpPr/>
          <p:nvPr/>
        </p:nvCxnSpPr>
        <p:spPr>
          <a:xfrm rot="16200000" flipV="1">
            <a:off x="2608262" y="2249488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rot="16200000" flipV="1">
            <a:off x="1108075" y="4249738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rot="5400000">
            <a:off x="5465763" y="4178300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Овал 113"/>
          <p:cNvSpPr/>
          <p:nvPr/>
        </p:nvSpPr>
        <p:spPr>
          <a:xfrm>
            <a:off x="1500188" y="714375"/>
            <a:ext cx="214312" cy="214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8202" name="Группа 117"/>
          <p:cNvGrpSpPr>
            <a:grpSpLocks/>
          </p:cNvGrpSpPr>
          <p:nvPr/>
        </p:nvGrpSpPr>
        <p:grpSpPr bwMode="auto">
          <a:xfrm>
            <a:off x="1531938" y="746125"/>
            <a:ext cx="155575" cy="150813"/>
            <a:chOff x="1174362" y="2817227"/>
            <a:chExt cx="156095" cy="151759"/>
          </a:xfrm>
        </p:grpSpPr>
        <p:cxnSp>
          <p:nvCxnSpPr>
            <p:cNvPr id="124" name="Прямая соединительная линия 123"/>
            <p:cNvCxnSpPr>
              <a:stCxn id="114" idx="1"/>
              <a:endCxn id="114" idx="5"/>
            </p:cNvCxnSpPr>
            <p:nvPr/>
          </p:nvCxnSpPr>
          <p:spPr>
            <a:xfrm rot="16200000" flipH="1">
              <a:off x="1174140" y="2817449"/>
              <a:ext cx="151759" cy="151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 rot="10680000" flipH="1">
              <a:off x="1179140" y="2817227"/>
              <a:ext cx="151317" cy="1517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203" name="Группа 130"/>
          <p:cNvGrpSpPr>
            <a:grpSpLocks/>
          </p:cNvGrpSpPr>
          <p:nvPr/>
        </p:nvGrpSpPr>
        <p:grpSpPr bwMode="auto">
          <a:xfrm>
            <a:off x="4929188" y="714375"/>
            <a:ext cx="214312" cy="214313"/>
            <a:chOff x="5395913" y="2143125"/>
            <a:chExt cx="214312" cy="214313"/>
          </a:xfrm>
        </p:grpSpPr>
        <p:sp>
          <p:nvSpPr>
            <p:cNvPr id="132" name="Овал 131"/>
            <p:cNvSpPr/>
            <p:nvPr/>
          </p:nvSpPr>
          <p:spPr>
            <a:xfrm>
              <a:off x="5395913" y="2143125"/>
              <a:ext cx="214312" cy="21431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5467350" y="2214563"/>
              <a:ext cx="71438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:\Rabota\МоиДокуменеты\FIZIKA\Электродинамика\Магнетизм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00063"/>
            <a:ext cx="27051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7"/>
          <p:cNvSpPr txBox="1">
            <a:spLocks noChangeArrowheads="1"/>
          </p:cNvSpPr>
          <p:nvPr/>
        </p:nvSpPr>
        <p:spPr bwMode="auto">
          <a:xfrm>
            <a:off x="5214938" y="285750"/>
            <a:ext cx="2786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вверх</a:t>
            </a:r>
          </a:p>
          <a:p>
            <a:r>
              <a:rPr lang="ru-RU" sz="2400"/>
              <a:t>вниз </a:t>
            </a:r>
          </a:p>
          <a:p>
            <a:r>
              <a:rPr lang="ru-RU" sz="2400"/>
              <a:t>вправо</a:t>
            </a:r>
          </a:p>
          <a:p>
            <a:r>
              <a:rPr lang="ru-RU" sz="2400"/>
              <a:t>влево </a:t>
            </a:r>
          </a:p>
          <a:p>
            <a:r>
              <a:rPr lang="ru-RU" sz="2400"/>
              <a:t>от наблюдателя </a:t>
            </a:r>
          </a:p>
          <a:p>
            <a:r>
              <a:rPr lang="ru-RU" sz="2400"/>
              <a:t>к наблюдателю</a:t>
            </a:r>
          </a:p>
        </p:txBody>
      </p:sp>
      <p:pic>
        <p:nvPicPr>
          <p:cNvPr id="49156" name="Picture 3" descr="E:\Rabota\МоиДокуменеты\FIZIKA\Электродинамика\Магнетизм\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357438"/>
            <a:ext cx="2714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E:\Rabota\МоиДокуменеты\FIZIKA\Электродинамика\Магнетизм\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4643438"/>
            <a:ext cx="243363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8" descr="E:\Rabota\МоиДокуменеты\FIZIKA\Электродинамика\Магнетизм\1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3500438"/>
            <a:ext cx="19462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14750" y="1000125"/>
            <a:ext cx="57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от 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29063" y="2786063"/>
            <a:ext cx="319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к</a:t>
            </a: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143750" y="435768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влево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29063" y="4929188"/>
            <a:ext cx="1001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вверх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428750" y="4214813"/>
            <a:ext cx="7715250" cy="264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2" name="Oval 4"/>
          <p:cNvSpPr>
            <a:spLocks noChangeArrowheads="1"/>
          </p:cNvSpPr>
          <p:nvPr/>
        </p:nvSpPr>
        <p:spPr bwMode="auto">
          <a:xfrm>
            <a:off x="4187825" y="706438"/>
            <a:ext cx="431800" cy="216058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Oval 5"/>
          <p:cNvSpPr>
            <a:spLocks noChangeArrowheads="1"/>
          </p:cNvSpPr>
          <p:nvPr/>
        </p:nvSpPr>
        <p:spPr bwMode="auto">
          <a:xfrm>
            <a:off x="1595438" y="706438"/>
            <a:ext cx="431800" cy="21605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Arc 6"/>
          <p:cNvSpPr>
            <a:spLocks/>
          </p:cNvSpPr>
          <p:nvPr/>
        </p:nvSpPr>
        <p:spPr bwMode="auto">
          <a:xfrm rot="5400000">
            <a:off x="3435350" y="1674813"/>
            <a:ext cx="2152650" cy="215900"/>
          </a:xfrm>
          <a:custGeom>
            <a:avLst/>
            <a:gdLst>
              <a:gd name="T0" fmla="*/ 0 w 43025"/>
              <a:gd name="T1" fmla="*/ 2147483647 h 21600"/>
              <a:gd name="T2" fmla="*/ 2147483647 w 43025"/>
              <a:gd name="T3" fmla="*/ 2147483647 h 21600"/>
              <a:gd name="T4" fmla="*/ 2147483647 w 43025"/>
              <a:gd name="T5" fmla="*/ 2147483647 h 21600"/>
              <a:gd name="T6" fmla="*/ 0 60000 65536"/>
              <a:gd name="T7" fmla="*/ 0 60000 65536"/>
              <a:gd name="T8" fmla="*/ 0 60000 65536"/>
              <a:gd name="T9" fmla="*/ 0 w 43025"/>
              <a:gd name="T10" fmla="*/ 0 h 21600"/>
              <a:gd name="T11" fmla="*/ 43025 w 4302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25" h="21600" fill="none" extrusionOk="0">
                <a:moveTo>
                  <a:pt x="-1" y="19435"/>
                </a:moveTo>
                <a:cubicBezTo>
                  <a:pt x="1110" y="8400"/>
                  <a:pt x="10399" y="-1"/>
                  <a:pt x="21491" y="0"/>
                </a:cubicBezTo>
                <a:cubicBezTo>
                  <a:pt x="32766" y="0"/>
                  <a:pt x="42144" y="8672"/>
                  <a:pt x="43025" y="19913"/>
                </a:cubicBezTo>
              </a:path>
              <a:path w="43025" h="21600" stroke="0" extrusionOk="0">
                <a:moveTo>
                  <a:pt x="-1" y="19435"/>
                </a:moveTo>
                <a:cubicBezTo>
                  <a:pt x="1110" y="8400"/>
                  <a:pt x="10399" y="-1"/>
                  <a:pt x="21491" y="0"/>
                </a:cubicBezTo>
                <a:cubicBezTo>
                  <a:pt x="32766" y="0"/>
                  <a:pt x="42144" y="8672"/>
                  <a:pt x="43025" y="19913"/>
                </a:cubicBezTo>
                <a:lnTo>
                  <a:pt x="21491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Oval 7"/>
          <p:cNvSpPr>
            <a:spLocks noChangeArrowheads="1"/>
          </p:cNvSpPr>
          <p:nvPr/>
        </p:nvSpPr>
        <p:spPr bwMode="auto">
          <a:xfrm>
            <a:off x="5195888" y="706438"/>
            <a:ext cx="431800" cy="216058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Arc 8"/>
          <p:cNvSpPr>
            <a:spLocks/>
          </p:cNvSpPr>
          <p:nvPr/>
        </p:nvSpPr>
        <p:spPr bwMode="auto">
          <a:xfrm rot="5400000">
            <a:off x="4443413" y="1674813"/>
            <a:ext cx="2152650" cy="215900"/>
          </a:xfrm>
          <a:custGeom>
            <a:avLst/>
            <a:gdLst>
              <a:gd name="T0" fmla="*/ 0 w 43025"/>
              <a:gd name="T1" fmla="*/ 2147483647 h 21600"/>
              <a:gd name="T2" fmla="*/ 2147483647 w 43025"/>
              <a:gd name="T3" fmla="*/ 2147483647 h 21600"/>
              <a:gd name="T4" fmla="*/ 2147483647 w 43025"/>
              <a:gd name="T5" fmla="*/ 2147483647 h 21600"/>
              <a:gd name="T6" fmla="*/ 0 60000 65536"/>
              <a:gd name="T7" fmla="*/ 0 60000 65536"/>
              <a:gd name="T8" fmla="*/ 0 60000 65536"/>
              <a:gd name="T9" fmla="*/ 0 w 43025"/>
              <a:gd name="T10" fmla="*/ 0 h 21600"/>
              <a:gd name="T11" fmla="*/ 43025 w 4302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25" h="21600" fill="none" extrusionOk="0">
                <a:moveTo>
                  <a:pt x="-1" y="19435"/>
                </a:moveTo>
                <a:cubicBezTo>
                  <a:pt x="1110" y="8400"/>
                  <a:pt x="10399" y="-1"/>
                  <a:pt x="21491" y="0"/>
                </a:cubicBezTo>
                <a:cubicBezTo>
                  <a:pt x="32766" y="0"/>
                  <a:pt x="42144" y="8672"/>
                  <a:pt x="43025" y="19913"/>
                </a:cubicBezTo>
              </a:path>
              <a:path w="43025" h="21600" stroke="0" extrusionOk="0">
                <a:moveTo>
                  <a:pt x="-1" y="19435"/>
                </a:moveTo>
                <a:cubicBezTo>
                  <a:pt x="1110" y="8400"/>
                  <a:pt x="10399" y="-1"/>
                  <a:pt x="21491" y="0"/>
                </a:cubicBezTo>
                <a:cubicBezTo>
                  <a:pt x="32766" y="0"/>
                  <a:pt x="42144" y="8672"/>
                  <a:pt x="43025" y="19913"/>
                </a:cubicBezTo>
                <a:lnTo>
                  <a:pt x="21491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Line 9"/>
          <p:cNvSpPr>
            <a:spLocks noChangeShapeType="1"/>
          </p:cNvSpPr>
          <p:nvPr/>
        </p:nvSpPr>
        <p:spPr bwMode="auto">
          <a:xfrm>
            <a:off x="1739900" y="706438"/>
            <a:ext cx="3671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Line 10"/>
          <p:cNvSpPr>
            <a:spLocks noChangeShapeType="1"/>
          </p:cNvSpPr>
          <p:nvPr/>
        </p:nvSpPr>
        <p:spPr bwMode="auto">
          <a:xfrm>
            <a:off x="1811338" y="2867025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Text Box 11"/>
          <p:cNvSpPr txBox="1">
            <a:spLocks noChangeArrowheads="1"/>
          </p:cNvSpPr>
          <p:nvPr/>
        </p:nvSpPr>
        <p:spPr bwMode="auto">
          <a:xfrm>
            <a:off x="4187825" y="9223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S</a:t>
            </a:r>
            <a:endParaRPr lang="ru-RU" sz="2800" b="1"/>
          </a:p>
        </p:txBody>
      </p:sp>
      <p:sp>
        <p:nvSpPr>
          <p:cNvPr id="6160" name="Line 12"/>
          <p:cNvSpPr>
            <a:spLocks noChangeShapeType="1"/>
          </p:cNvSpPr>
          <p:nvPr/>
        </p:nvSpPr>
        <p:spPr bwMode="auto">
          <a:xfrm>
            <a:off x="1811338" y="286702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13"/>
          <p:cNvSpPr>
            <a:spLocks noChangeShapeType="1"/>
          </p:cNvSpPr>
          <p:nvPr/>
        </p:nvSpPr>
        <p:spPr bwMode="auto">
          <a:xfrm>
            <a:off x="4403725" y="286702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2" name="Line 14"/>
          <p:cNvSpPr>
            <a:spLocks noChangeShapeType="1"/>
          </p:cNvSpPr>
          <p:nvPr/>
        </p:nvSpPr>
        <p:spPr bwMode="auto">
          <a:xfrm>
            <a:off x="1811338" y="3514725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/>
        </p:nvGraphicFramePr>
        <p:xfrm>
          <a:off x="2870200" y="2938463"/>
          <a:ext cx="609600" cy="569912"/>
        </p:xfrm>
        <a:graphic>
          <a:graphicData uri="http://schemas.openxmlformats.org/presentationml/2006/ole">
            <p:oleObj spid="_x0000_s6146" name="Формула" r:id="rId3" imgW="190440" imgH="177480" progId="Equation.3">
              <p:embed/>
            </p:oleObj>
          </a:graphicData>
        </a:graphic>
      </p:graphicFrame>
      <p:grpSp>
        <p:nvGrpSpPr>
          <p:cNvPr id="6163" name="Group 22"/>
          <p:cNvGrpSpPr>
            <a:grpSpLocks/>
          </p:cNvGrpSpPr>
          <p:nvPr/>
        </p:nvGrpSpPr>
        <p:grpSpPr bwMode="auto">
          <a:xfrm>
            <a:off x="3108325" y="1066800"/>
            <a:ext cx="431800" cy="144463"/>
            <a:chOff x="884" y="3158"/>
            <a:chExt cx="272" cy="91"/>
          </a:xfrm>
        </p:grpSpPr>
        <p:sp>
          <p:nvSpPr>
            <p:cNvPr id="6197" name="Oval 16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8" name="Line 21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64" name="Group 23"/>
          <p:cNvGrpSpPr>
            <a:grpSpLocks/>
          </p:cNvGrpSpPr>
          <p:nvPr/>
        </p:nvGrpSpPr>
        <p:grpSpPr bwMode="auto">
          <a:xfrm>
            <a:off x="2674938" y="1282700"/>
            <a:ext cx="431800" cy="144463"/>
            <a:chOff x="884" y="3158"/>
            <a:chExt cx="272" cy="91"/>
          </a:xfrm>
        </p:grpSpPr>
        <p:sp>
          <p:nvSpPr>
            <p:cNvPr id="6195" name="Oval 24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6" name="Line 25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65" name="Group 26"/>
          <p:cNvGrpSpPr>
            <a:grpSpLocks/>
          </p:cNvGrpSpPr>
          <p:nvPr/>
        </p:nvGrpSpPr>
        <p:grpSpPr bwMode="auto">
          <a:xfrm>
            <a:off x="3324225" y="1571625"/>
            <a:ext cx="431800" cy="144463"/>
            <a:chOff x="884" y="3158"/>
            <a:chExt cx="272" cy="91"/>
          </a:xfrm>
        </p:grpSpPr>
        <p:sp>
          <p:nvSpPr>
            <p:cNvPr id="6193" name="Oval 27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4" name="Line 28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66" name="Group 29"/>
          <p:cNvGrpSpPr>
            <a:grpSpLocks/>
          </p:cNvGrpSpPr>
          <p:nvPr/>
        </p:nvGrpSpPr>
        <p:grpSpPr bwMode="auto">
          <a:xfrm>
            <a:off x="2387600" y="1643063"/>
            <a:ext cx="431800" cy="144462"/>
            <a:chOff x="884" y="3158"/>
            <a:chExt cx="272" cy="91"/>
          </a:xfrm>
        </p:grpSpPr>
        <p:sp>
          <p:nvSpPr>
            <p:cNvPr id="6191" name="Oval 30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2" name="Line 31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67" name="Group 32"/>
          <p:cNvGrpSpPr>
            <a:grpSpLocks/>
          </p:cNvGrpSpPr>
          <p:nvPr/>
        </p:nvGrpSpPr>
        <p:grpSpPr bwMode="auto">
          <a:xfrm>
            <a:off x="2171700" y="922338"/>
            <a:ext cx="431800" cy="144462"/>
            <a:chOff x="884" y="3158"/>
            <a:chExt cx="272" cy="91"/>
          </a:xfrm>
        </p:grpSpPr>
        <p:sp>
          <p:nvSpPr>
            <p:cNvPr id="6189" name="Oval 33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0" name="Line 34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68" name="Group 35"/>
          <p:cNvGrpSpPr>
            <a:grpSpLocks/>
          </p:cNvGrpSpPr>
          <p:nvPr/>
        </p:nvGrpSpPr>
        <p:grpSpPr bwMode="auto">
          <a:xfrm>
            <a:off x="2819400" y="2219325"/>
            <a:ext cx="431800" cy="144463"/>
            <a:chOff x="884" y="3158"/>
            <a:chExt cx="272" cy="91"/>
          </a:xfrm>
        </p:grpSpPr>
        <p:sp>
          <p:nvSpPr>
            <p:cNvPr id="6187" name="Oval 36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8" name="Line 37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69" name="Group 38"/>
          <p:cNvGrpSpPr>
            <a:grpSpLocks/>
          </p:cNvGrpSpPr>
          <p:nvPr/>
        </p:nvGrpSpPr>
        <p:grpSpPr bwMode="auto">
          <a:xfrm>
            <a:off x="3683000" y="1858963"/>
            <a:ext cx="431800" cy="144462"/>
            <a:chOff x="884" y="3158"/>
            <a:chExt cx="272" cy="91"/>
          </a:xfrm>
        </p:grpSpPr>
        <p:sp>
          <p:nvSpPr>
            <p:cNvPr id="6185" name="Oval 39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6" name="Line 40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70" name="Group 41"/>
          <p:cNvGrpSpPr>
            <a:grpSpLocks/>
          </p:cNvGrpSpPr>
          <p:nvPr/>
        </p:nvGrpSpPr>
        <p:grpSpPr bwMode="auto">
          <a:xfrm>
            <a:off x="2243138" y="2579688"/>
            <a:ext cx="431800" cy="144462"/>
            <a:chOff x="884" y="3158"/>
            <a:chExt cx="272" cy="91"/>
          </a:xfrm>
        </p:grpSpPr>
        <p:sp>
          <p:nvSpPr>
            <p:cNvPr id="6183" name="Oval 42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Line 43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71" name="Group 44"/>
          <p:cNvGrpSpPr>
            <a:grpSpLocks/>
          </p:cNvGrpSpPr>
          <p:nvPr/>
        </p:nvGrpSpPr>
        <p:grpSpPr bwMode="auto">
          <a:xfrm>
            <a:off x="3467100" y="2362200"/>
            <a:ext cx="431800" cy="144463"/>
            <a:chOff x="884" y="3158"/>
            <a:chExt cx="272" cy="91"/>
          </a:xfrm>
        </p:grpSpPr>
        <p:sp>
          <p:nvSpPr>
            <p:cNvPr id="6181" name="Oval 45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2" name="Line 46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72" name="Group 51"/>
          <p:cNvGrpSpPr>
            <a:grpSpLocks/>
          </p:cNvGrpSpPr>
          <p:nvPr/>
        </p:nvGrpSpPr>
        <p:grpSpPr bwMode="auto">
          <a:xfrm>
            <a:off x="4619625" y="2506663"/>
            <a:ext cx="431800" cy="144462"/>
            <a:chOff x="884" y="3158"/>
            <a:chExt cx="272" cy="91"/>
          </a:xfrm>
        </p:grpSpPr>
        <p:sp>
          <p:nvSpPr>
            <p:cNvPr id="6179" name="Oval 52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0" name="Line 53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73" name="Group 54"/>
          <p:cNvGrpSpPr>
            <a:grpSpLocks/>
          </p:cNvGrpSpPr>
          <p:nvPr/>
        </p:nvGrpSpPr>
        <p:grpSpPr bwMode="auto">
          <a:xfrm>
            <a:off x="4403725" y="1571625"/>
            <a:ext cx="431800" cy="144463"/>
            <a:chOff x="884" y="3158"/>
            <a:chExt cx="272" cy="91"/>
          </a:xfrm>
        </p:grpSpPr>
        <p:sp>
          <p:nvSpPr>
            <p:cNvPr id="6177" name="Oval 55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8" name="Line 56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74" name="Group 57"/>
          <p:cNvGrpSpPr>
            <a:grpSpLocks/>
          </p:cNvGrpSpPr>
          <p:nvPr/>
        </p:nvGrpSpPr>
        <p:grpSpPr bwMode="auto">
          <a:xfrm>
            <a:off x="4764088" y="850900"/>
            <a:ext cx="431800" cy="144463"/>
            <a:chOff x="884" y="3158"/>
            <a:chExt cx="272" cy="91"/>
          </a:xfrm>
        </p:grpSpPr>
        <p:sp>
          <p:nvSpPr>
            <p:cNvPr id="6175" name="Oval 58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Line 59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609725" y="4286250"/>
          <a:ext cx="3571875" cy="1074738"/>
        </p:xfrm>
        <a:graphic>
          <a:graphicData uri="http://schemas.openxmlformats.org/presentationml/2006/ole">
            <p:oleObj spid="_x0000_s6147" name="Формула" r:id="rId4" imgW="1307880" imgH="393480" progId="Equation.3">
              <p:embed/>
            </p:oleObj>
          </a:graphicData>
        </a:graphic>
      </p:graphicFrame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6153150" y="4325938"/>
          <a:ext cx="2192338" cy="638175"/>
        </p:xfrm>
        <a:graphic>
          <a:graphicData uri="http://schemas.openxmlformats.org/presentationml/2006/ole">
            <p:oleObj spid="_x0000_s6148" name="Формула" r:id="rId5" imgW="698400" imgH="203040" progId="Equation.3">
              <p:embed/>
            </p:oleObj>
          </a:graphicData>
        </a:graphic>
      </p:graphicFrame>
      <p:graphicFrame>
        <p:nvGraphicFramePr>
          <p:cNvPr id="6149" name="Object 2"/>
          <p:cNvGraphicFramePr>
            <a:graphicFrameLocks noChangeAspect="1"/>
          </p:cNvGraphicFramePr>
          <p:nvPr/>
        </p:nvGraphicFramePr>
        <p:xfrm>
          <a:off x="5824538" y="5000625"/>
          <a:ext cx="3319462" cy="571500"/>
        </p:xfrm>
        <a:graphic>
          <a:graphicData uri="http://schemas.openxmlformats.org/presentationml/2006/ole">
            <p:oleObj spid="_x0000_s6149" name="Формула" r:id="rId6" imgW="1180800" imgH="203040" progId="Equation.3">
              <p:embed/>
            </p:oleObj>
          </a:graphicData>
        </a:graphic>
      </p:graphicFrame>
      <p:graphicFrame>
        <p:nvGraphicFramePr>
          <p:cNvPr id="6150" name="Object 8"/>
          <p:cNvGraphicFramePr>
            <a:graphicFrameLocks noChangeAspect="1"/>
          </p:cNvGraphicFramePr>
          <p:nvPr/>
        </p:nvGraphicFramePr>
        <p:xfrm>
          <a:off x="1466850" y="5786438"/>
          <a:ext cx="6113463" cy="1071562"/>
        </p:xfrm>
        <a:graphic>
          <a:graphicData uri="http://schemas.openxmlformats.org/presentationml/2006/ole">
            <p:oleObj spid="_x0000_s6150" name="Формула" r:id="rId7" imgW="2387520" imgH="41904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Прямоугольник 17"/>
          <p:cNvSpPr>
            <a:spLocks noChangeArrowheads="1"/>
          </p:cNvSpPr>
          <p:nvPr/>
        </p:nvSpPr>
        <p:spPr bwMode="auto">
          <a:xfrm>
            <a:off x="0" y="142875"/>
            <a:ext cx="857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Магнитное поле действует только на движущиеся заряды</a:t>
            </a: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2714625" y="714375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Как?</a:t>
            </a:r>
          </a:p>
        </p:txBody>
      </p:sp>
      <p:sp>
        <p:nvSpPr>
          <p:cNvPr id="7174" name="Прямоугольник 17"/>
          <p:cNvSpPr>
            <a:spLocks noChangeArrowheads="1"/>
          </p:cNvSpPr>
          <p:nvPr/>
        </p:nvSpPr>
        <p:spPr bwMode="auto">
          <a:xfrm>
            <a:off x="500063" y="1071563"/>
            <a:ext cx="5929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Сила Лоренца.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1285875"/>
            <a:ext cx="2224088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4714875" y="3571875"/>
            <a:ext cx="3429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левая тройка</a:t>
            </a:r>
            <a:r>
              <a:rPr lang="ru-RU"/>
              <a:t> или </a:t>
            </a:r>
            <a:r>
              <a:rPr lang="ru-RU">
                <a:solidFill>
                  <a:srgbClr val="00B0F0"/>
                </a:solidFill>
              </a:rPr>
              <a:t>буравчик выкручивается/вкручивается</a:t>
            </a:r>
            <a:r>
              <a:rPr lang="ru-RU"/>
              <a:t> или</a:t>
            </a:r>
            <a:endParaRPr lang="en-US"/>
          </a:p>
          <a:p>
            <a:r>
              <a:rPr lang="ru-RU">
                <a:solidFill>
                  <a:srgbClr val="00B050"/>
                </a:solidFill>
              </a:rPr>
              <a:t>правило левой руки</a:t>
            </a:r>
            <a:r>
              <a:rPr lang="ru-RU"/>
              <a:t>(пальцы руки по направлению вектора скорости положительного заряда или против направления вектора скорости отрицательного заряда)</a:t>
            </a:r>
          </a:p>
        </p:txBody>
      </p:sp>
      <p:sp>
        <p:nvSpPr>
          <p:cNvPr id="7177" name="Прямоугольник 10"/>
          <p:cNvSpPr>
            <a:spLocks noChangeArrowheads="1"/>
          </p:cNvSpPr>
          <p:nvPr/>
        </p:nvSpPr>
        <p:spPr bwMode="auto">
          <a:xfrm>
            <a:off x="285750" y="2428875"/>
            <a:ext cx="4643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 baseline="-25000">
                <a:solidFill>
                  <a:srgbClr val="000000"/>
                </a:solidFill>
              </a:rPr>
              <a:t>q</a:t>
            </a:r>
            <a:r>
              <a:rPr lang="ru-RU" sz="2800" i="1" baseline="-25000">
                <a:solidFill>
                  <a:srgbClr val="000000"/>
                </a:solidFill>
              </a:rPr>
              <a:t> — абсолютная величина заряда</a:t>
            </a:r>
            <a:endParaRPr lang="ru-RU" sz="2800"/>
          </a:p>
        </p:txBody>
      </p:sp>
      <p:sp>
        <p:nvSpPr>
          <p:cNvPr id="7178" name="Прямоугольник 11"/>
          <p:cNvSpPr>
            <a:spLocks noChangeArrowheads="1"/>
          </p:cNvSpPr>
          <p:nvPr/>
        </p:nvSpPr>
        <p:spPr bwMode="auto">
          <a:xfrm>
            <a:off x="357188" y="2928938"/>
            <a:ext cx="262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 baseline="-25000">
                <a:solidFill>
                  <a:srgbClr val="000000"/>
                </a:solidFill>
              </a:rPr>
              <a:t>V — скорость заряда</a:t>
            </a:r>
            <a:endParaRPr lang="ru-RU" sz="2800"/>
          </a:p>
        </p:txBody>
      </p:sp>
      <p:sp>
        <p:nvSpPr>
          <p:cNvPr id="7179" name="Прямоугольник 12"/>
          <p:cNvSpPr>
            <a:spLocks noChangeArrowheads="1"/>
          </p:cNvSpPr>
          <p:nvPr/>
        </p:nvSpPr>
        <p:spPr bwMode="auto">
          <a:xfrm>
            <a:off x="285750" y="3429000"/>
            <a:ext cx="392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 baseline="-25000">
                <a:solidFill>
                  <a:srgbClr val="000000"/>
                </a:solidFill>
              </a:rPr>
              <a:t>В — индукция магнитного поля</a:t>
            </a:r>
            <a:endParaRPr lang="ru-RU" sz="2800"/>
          </a:p>
        </p:txBody>
      </p:sp>
      <p:sp>
        <p:nvSpPr>
          <p:cNvPr id="7180" name="Прямоугольник 13"/>
          <p:cNvSpPr>
            <a:spLocks noChangeArrowheads="1"/>
          </p:cNvSpPr>
          <p:nvPr/>
        </p:nvSpPr>
        <p:spPr bwMode="auto">
          <a:xfrm>
            <a:off x="285750" y="3929063"/>
            <a:ext cx="421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i="1" baseline="-25000">
                <a:solidFill>
                  <a:srgbClr val="000000"/>
                </a:solidFill>
              </a:rPr>
              <a:t>α</a:t>
            </a:r>
            <a:r>
              <a:rPr lang="ru-RU" sz="2800" i="1" baseline="-25000">
                <a:solidFill>
                  <a:srgbClr val="000000"/>
                </a:solidFill>
              </a:rPr>
              <a:t> - угол между векторами V и В.</a:t>
            </a:r>
            <a:endParaRPr lang="ru-RU" sz="2800"/>
          </a:p>
        </p:txBody>
      </p:sp>
      <p:sp>
        <p:nvSpPr>
          <p:cNvPr id="7181" name="Прямоугольник 17"/>
          <p:cNvSpPr>
            <a:spLocks noChangeArrowheads="1"/>
          </p:cNvSpPr>
          <p:nvPr/>
        </p:nvSpPr>
        <p:spPr bwMode="auto">
          <a:xfrm>
            <a:off x="357188" y="4714875"/>
            <a:ext cx="428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Направление силы Лоренца.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500063" y="5429250"/>
          <a:ext cx="2224087" cy="561975"/>
        </p:xfrm>
        <a:graphic>
          <a:graphicData uri="http://schemas.openxmlformats.org/presentationml/2006/ole">
            <p:oleObj spid="_x0000_s7170" name="Формула" r:id="rId5" imgW="1054080" imgH="266400" progId="Equation.3">
              <p:embed/>
            </p:oleObj>
          </a:graphicData>
        </a:graphic>
      </p:graphicFrame>
      <p:graphicFrame>
        <p:nvGraphicFramePr>
          <p:cNvPr id="7171" name="Object 1"/>
          <p:cNvGraphicFramePr>
            <a:graphicFrameLocks noChangeAspect="1"/>
          </p:cNvGraphicFramePr>
          <p:nvPr/>
        </p:nvGraphicFramePr>
        <p:xfrm>
          <a:off x="785813" y="1857375"/>
          <a:ext cx="2781300" cy="714375"/>
        </p:xfrm>
        <a:graphic>
          <a:graphicData uri="http://schemas.openxmlformats.org/presentationml/2006/ole">
            <p:oleObj spid="_x0000_s7171" name="Формула" r:id="rId6" imgW="990360" imgH="253800" progId="Equation.3">
              <p:embed/>
            </p:oleObj>
          </a:graphicData>
        </a:graphic>
      </p:graphicFrame>
      <p:sp>
        <p:nvSpPr>
          <p:cNvPr id="7182" name="TextBox 13"/>
          <p:cNvSpPr txBox="1">
            <a:spLocks noChangeArrowheads="1"/>
          </p:cNvSpPr>
          <p:nvPr/>
        </p:nvSpPr>
        <p:spPr bwMode="auto">
          <a:xfrm>
            <a:off x="6407150" y="2482850"/>
            <a:ext cx="3571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+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17"/>
          <p:cNvSpPr>
            <a:spLocks noChangeArrowheads="1"/>
          </p:cNvSpPr>
          <p:nvPr/>
        </p:nvSpPr>
        <p:spPr bwMode="auto">
          <a:xfrm>
            <a:off x="0" y="642938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Сила Лоренца.</a:t>
            </a:r>
          </a:p>
        </p:txBody>
      </p:sp>
      <p:grpSp>
        <p:nvGrpSpPr>
          <p:cNvPr id="8197" name="Группа 7"/>
          <p:cNvGrpSpPr>
            <a:grpSpLocks/>
          </p:cNvGrpSpPr>
          <p:nvPr/>
        </p:nvGrpSpPr>
        <p:grpSpPr bwMode="auto">
          <a:xfrm>
            <a:off x="2500313" y="1428750"/>
            <a:ext cx="214312" cy="285750"/>
            <a:chOff x="2000232" y="1071546"/>
            <a:chExt cx="428628" cy="42862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2001820" y="1285860"/>
              <a:ext cx="4286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10800000">
              <a:off x="2000232" y="1500174"/>
              <a:ext cx="4286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2786063" y="1357313"/>
            <a:ext cx="2786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скорости частицы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929063" y="2000250"/>
            <a:ext cx="35718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2643188" y="2357438"/>
            <a:ext cx="4429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не совершает работы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929063" y="2857500"/>
            <a:ext cx="35718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1571625" y="4214813"/>
            <a:ext cx="571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не меняет модуль скорости частицы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3929063" y="3786188"/>
            <a:ext cx="357187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2143125" y="3286125"/>
            <a:ext cx="485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не меняет Е</a:t>
            </a:r>
            <a:r>
              <a:rPr lang="ru-RU" sz="2400" baseline="-25000"/>
              <a:t>кинетическую </a:t>
            </a:r>
            <a:r>
              <a:rPr lang="ru-RU" sz="2400"/>
              <a:t>частицы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5267326" y="552450"/>
            <a:ext cx="252412" cy="1500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5000625" y="4643438"/>
            <a:ext cx="17145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7" name="TextBox 19"/>
          <p:cNvSpPr txBox="1">
            <a:spLocks noChangeArrowheads="1"/>
          </p:cNvSpPr>
          <p:nvPr/>
        </p:nvSpPr>
        <p:spPr bwMode="auto">
          <a:xfrm>
            <a:off x="5143500" y="471487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но</a:t>
            </a:r>
          </a:p>
        </p:txBody>
      </p:sp>
      <p:sp>
        <p:nvSpPr>
          <p:cNvPr id="8208" name="TextBox 20"/>
          <p:cNvSpPr txBox="1">
            <a:spLocks noChangeArrowheads="1"/>
          </p:cNvSpPr>
          <p:nvPr/>
        </p:nvSpPr>
        <p:spPr bwMode="auto">
          <a:xfrm>
            <a:off x="1643063" y="5214938"/>
            <a:ext cx="785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меняет направление скорости частицы!!!</a:t>
            </a:r>
          </a:p>
        </p:txBody>
      </p:sp>
      <p:sp>
        <p:nvSpPr>
          <p:cNvPr id="8209" name="TextBox 22"/>
          <p:cNvSpPr txBox="1">
            <a:spLocks noChangeArrowheads="1"/>
          </p:cNvSpPr>
          <p:nvPr/>
        </p:nvSpPr>
        <p:spPr bwMode="auto">
          <a:xfrm>
            <a:off x="1428750" y="6000750"/>
            <a:ext cx="7929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определяет центростремительное ускорение частицы(тангенциальная составляющая)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3929063" y="5643563"/>
            <a:ext cx="357187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916863" y="5845175"/>
          <a:ext cx="1227137" cy="1012825"/>
        </p:xfrm>
        <a:graphic>
          <a:graphicData uri="http://schemas.openxmlformats.org/presentationml/2006/ole">
            <p:oleObj spid="_x0000_s8194" name="Формула" r:id="rId3" imgW="507960" imgH="419040" progId="Equation.3">
              <p:embed/>
            </p:oleObj>
          </a:graphicData>
        </a:graphic>
      </p:graphicFrame>
      <p:graphicFrame>
        <p:nvGraphicFramePr>
          <p:cNvPr id="8195" name="Object 12"/>
          <p:cNvGraphicFramePr>
            <a:graphicFrameLocks noChangeAspect="1"/>
          </p:cNvGraphicFramePr>
          <p:nvPr/>
        </p:nvGraphicFramePr>
        <p:xfrm>
          <a:off x="2714625" y="71438"/>
          <a:ext cx="2719388" cy="569912"/>
        </p:xfrm>
        <a:graphic>
          <a:graphicData uri="http://schemas.openxmlformats.org/presentationml/2006/ole">
            <p:oleObj spid="_x0000_s8195" name="Формула" r:id="rId4" imgW="850680" imgH="17748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TextBox 2"/>
          <p:cNvSpPr txBox="1">
            <a:spLocks noChangeArrowheads="1"/>
          </p:cNvSpPr>
          <p:nvPr/>
        </p:nvSpPr>
        <p:spPr bwMode="auto">
          <a:xfrm>
            <a:off x="1143000" y="428625"/>
            <a:ext cx="8358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если     =</a:t>
            </a:r>
            <a:r>
              <a:rPr lang="en-US" sz="2400"/>
              <a:t>const </a:t>
            </a:r>
            <a:r>
              <a:rPr lang="ru-RU" sz="2400"/>
              <a:t>и</a:t>
            </a:r>
            <a:r>
              <a:rPr lang="en-US" sz="2400"/>
              <a:t>        </a:t>
            </a:r>
            <a:r>
              <a:rPr lang="ru-RU" sz="2400"/>
              <a:t>       </a:t>
            </a:r>
            <a:r>
              <a:rPr lang="en-US" sz="2400"/>
              <a:t>  </a:t>
            </a:r>
            <a:r>
              <a:rPr lang="ru-RU" sz="2400"/>
              <a:t>,то траектория –</a:t>
            </a:r>
          </a:p>
          <a:p>
            <a:r>
              <a:rPr lang="ru-RU" sz="2400"/>
              <a:t>					</a:t>
            </a:r>
            <a:r>
              <a:rPr lang="en-US" sz="2400"/>
              <a:t> </a:t>
            </a:r>
            <a:r>
              <a:rPr lang="ru-RU" sz="2400" b="1"/>
              <a:t>окружность </a:t>
            </a:r>
          </a:p>
        </p:txBody>
      </p:sp>
      <p:sp>
        <p:nvSpPr>
          <p:cNvPr id="9229" name="Rectangle 2"/>
          <p:cNvSpPr>
            <a:spLocks noChangeArrowheads="1"/>
          </p:cNvSpPr>
          <p:nvPr/>
        </p:nvSpPr>
        <p:spPr bwMode="auto">
          <a:xfrm>
            <a:off x="85725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0" name="Rectangle 4"/>
          <p:cNvSpPr>
            <a:spLocks noChangeArrowheads="1"/>
          </p:cNvSpPr>
          <p:nvPr/>
        </p:nvSpPr>
        <p:spPr bwMode="auto">
          <a:xfrm>
            <a:off x="85725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7863" y="381000"/>
            <a:ext cx="266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5"/>
          <p:cNvSpPr>
            <a:spLocks noChangeArrowheads="1"/>
          </p:cNvSpPr>
          <p:nvPr/>
        </p:nvSpPr>
        <p:spPr bwMode="auto">
          <a:xfrm>
            <a:off x="85725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1168400" y="2714625"/>
          <a:ext cx="1533525" cy="1000125"/>
        </p:xfrm>
        <a:graphic>
          <a:graphicData uri="http://schemas.openxmlformats.org/presentationml/2006/ole">
            <p:oleObj spid="_x0000_s9218" name="Формула" r:id="rId4" imgW="634680" imgH="419040" progId="Equation.3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060700" y="1638300"/>
          <a:ext cx="1535113" cy="584200"/>
        </p:xfrm>
        <a:graphic>
          <a:graphicData uri="http://schemas.openxmlformats.org/presentationml/2006/ole">
            <p:oleObj spid="_x0000_s9219" name="Формула" r:id="rId5" imgW="634680" imgH="241200" progId="Equation.3">
              <p:embed/>
            </p:oleObj>
          </a:graphicData>
        </a:graphic>
      </p:graphicFrame>
      <p:graphicFrame>
        <p:nvGraphicFramePr>
          <p:cNvPr id="9220" name="Object 8"/>
          <p:cNvGraphicFramePr>
            <a:graphicFrameLocks noChangeAspect="1"/>
          </p:cNvGraphicFramePr>
          <p:nvPr/>
        </p:nvGraphicFramePr>
        <p:xfrm>
          <a:off x="1368425" y="1428750"/>
          <a:ext cx="1227138" cy="1012825"/>
        </p:xfrm>
        <a:graphic>
          <a:graphicData uri="http://schemas.openxmlformats.org/presentationml/2006/ole">
            <p:oleObj spid="_x0000_s9220" name="Формула" r:id="rId6" imgW="507960" imgH="419040" progId="Equation.3">
              <p:embed/>
            </p:oleObj>
          </a:graphicData>
        </a:graphic>
      </p:graphicFrame>
      <p:sp>
        <p:nvSpPr>
          <p:cNvPr id="13" name="Стрелка вправо 12"/>
          <p:cNvSpPr/>
          <p:nvPr/>
        </p:nvSpPr>
        <p:spPr>
          <a:xfrm>
            <a:off x="3429000" y="4286250"/>
            <a:ext cx="35718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9221" name="Object 9"/>
          <p:cNvGraphicFramePr>
            <a:graphicFrameLocks noChangeAspect="1"/>
          </p:cNvGraphicFramePr>
          <p:nvPr/>
        </p:nvGraphicFramePr>
        <p:xfrm>
          <a:off x="1412875" y="3857625"/>
          <a:ext cx="1811338" cy="1000125"/>
        </p:xfrm>
        <a:graphic>
          <a:graphicData uri="http://schemas.openxmlformats.org/presentationml/2006/ole">
            <p:oleObj spid="_x0000_s9221" name="Формула" r:id="rId7" imgW="749160" imgH="419040" progId="Equation.3">
              <p:embed/>
            </p:oleObj>
          </a:graphicData>
        </a:graphic>
      </p:graphicFrame>
      <p:graphicFrame>
        <p:nvGraphicFramePr>
          <p:cNvPr id="9222" name="Object 10"/>
          <p:cNvGraphicFramePr>
            <a:graphicFrameLocks noChangeAspect="1"/>
          </p:cNvGraphicFramePr>
          <p:nvPr/>
        </p:nvGraphicFramePr>
        <p:xfrm>
          <a:off x="3000375" y="2786063"/>
          <a:ext cx="5091113" cy="938212"/>
        </p:xfrm>
        <a:graphic>
          <a:graphicData uri="http://schemas.openxmlformats.org/presentationml/2006/ole">
            <p:oleObj spid="_x0000_s9222" name="Формула" r:id="rId8" imgW="2108160" imgH="393480" progId="Equation.3">
              <p:embed/>
            </p:oleObj>
          </a:graphicData>
        </a:graphic>
      </p:graphicFrame>
      <p:graphicFrame>
        <p:nvGraphicFramePr>
          <p:cNvPr id="9223" name="Object 11"/>
          <p:cNvGraphicFramePr>
            <a:graphicFrameLocks noChangeAspect="1"/>
          </p:cNvGraphicFramePr>
          <p:nvPr/>
        </p:nvGraphicFramePr>
        <p:xfrm>
          <a:off x="3643313" y="285750"/>
          <a:ext cx="1143000" cy="604838"/>
        </p:xfrm>
        <a:graphic>
          <a:graphicData uri="http://schemas.openxmlformats.org/presentationml/2006/ole">
            <p:oleObj spid="_x0000_s9223" name="Формула" r:id="rId9" imgW="406080" imgH="215640" progId="Equation.3">
              <p:embed/>
            </p:oleObj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3857625" y="3929063"/>
          <a:ext cx="1258888" cy="1000125"/>
        </p:xfrm>
        <a:graphic>
          <a:graphicData uri="http://schemas.openxmlformats.org/presentationml/2006/ole">
            <p:oleObj spid="_x0000_s9224" name="Формула" r:id="rId10" imgW="520560" imgH="419040" progId="Equation.3">
              <p:embed/>
            </p:oleObj>
          </a:graphicData>
        </a:graphic>
      </p:graphicFrame>
      <p:sp>
        <p:nvSpPr>
          <p:cNvPr id="9234" name="TextBox 18"/>
          <p:cNvSpPr txBox="1">
            <a:spLocks noChangeArrowheads="1"/>
          </p:cNvSpPr>
          <p:nvPr/>
        </p:nvSpPr>
        <p:spPr bwMode="auto">
          <a:xfrm>
            <a:off x="5429250" y="4143375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и</a:t>
            </a:r>
          </a:p>
        </p:txBody>
      </p:sp>
      <p:graphicFrame>
        <p:nvGraphicFramePr>
          <p:cNvPr id="9225" name="Object 13"/>
          <p:cNvGraphicFramePr>
            <a:graphicFrameLocks noChangeAspect="1"/>
          </p:cNvGraphicFramePr>
          <p:nvPr/>
        </p:nvGraphicFramePr>
        <p:xfrm>
          <a:off x="5908675" y="3929063"/>
          <a:ext cx="1443038" cy="1000125"/>
        </p:xfrm>
        <a:graphic>
          <a:graphicData uri="http://schemas.openxmlformats.org/presentationml/2006/ole">
            <p:oleObj spid="_x0000_s9225" name="Формула" r:id="rId11" imgW="596880" imgH="419040" progId="Equation.3">
              <p:embed/>
            </p:oleObj>
          </a:graphicData>
        </a:graphic>
      </p:graphicFrame>
      <p:graphicFrame>
        <p:nvGraphicFramePr>
          <p:cNvPr id="9226" name="Object 16"/>
          <p:cNvGraphicFramePr>
            <a:graphicFrameLocks noChangeAspect="1"/>
          </p:cNvGraphicFramePr>
          <p:nvPr/>
        </p:nvGraphicFramePr>
        <p:xfrm>
          <a:off x="4576763" y="1643063"/>
          <a:ext cx="3525837" cy="571500"/>
        </p:xfrm>
        <a:graphic>
          <a:graphicData uri="http://schemas.openxmlformats.org/presentationml/2006/ole">
            <p:oleObj spid="_x0000_s9226" name="Формула" r:id="rId12" imgW="1460160" imgH="241200" progId="Equation.3">
              <p:embed/>
            </p:oleObj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6715125" y="5715000"/>
          <a:ext cx="1381125" cy="939800"/>
        </p:xfrm>
        <a:graphic>
          <a:graphicData uri="http://schemas.openxmlformats.org/presentationml/2006/ole">
            <p:oleObj spid="_x0000_s9227" name="Формула" r:id="rId13" imgW="571320" imgH="393480" progId="Equation.3">
              <p:embed/>
            </p:oleObj>
          </a:graphicData>
        </a:graphic>
      </p:graphicFrame>
      <p:sp>
        <p:nvSpPr>
          <p:cNvPr id="9235" name="TextBox 18"/>
          <p:cNvSpPr txBox="1">
            <a:spLocks noChangeArrowheads="1"/>
          </p:cNvSpPr>
          <p:nvPr/>
        </p:nvSpPr>
        <p:spPr bwMode="auto">
          <a:xfrm>
            <a:off x="4786313" y="607218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Напоминание: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8143875" y="0"/>
            <a:ext cx="10001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2063" y="3709988"/>
            <a:ext cx="3786187" cy="20716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781050"/>
            <a:ext cx="1905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638175"/>
            <a:ext cx="21986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Box 3"/>
          <p:cNvSpPr txBox="1">
            <a:spLocks noChangeArrowheads="1"/>
          </p:cNvSpPr>
          <p:nvPr/>
        </p:nvSpPr>
        <p:spPr bwMode="auto">
          <a:xfrm>
            <a:off x="1000125" y="2781300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если     =</a:t>
            </a:r>
            <a:r>
              <a:rPr lang="en-US" sz="2400"/>
              <a:t>const </a:t>
            </a:r>
            <a:r>
              <a:rPr lang="ru-RU" sz="2400"/>
              <a:t>и</a:t>
            </a:r>
            <a:endParaRPr lang="ru-RU" sz="2400" b="1"/>
          </a:p>
        </p:txBody>
      </p:sp>
      <p:sp>
        <p:nvSpPr>
          <p:cNvPr id="10251" name="Rectangle 2"/>
          <p:cNvSpPr>
            <a:spLocks noChangeArrowheads="1"/>
          </p:cNvSpPr>
          <p:nvPr/>
        </p:nvSpPr>
        <p:spPr bwMode="auto">
          <a:xfrm>
            <a:off x="0" y="2781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2" name="Rectangle 4"/>
          <p:cNvSpPr>
            <a:spLocks noChangeArrowheads="1"/>
          </p:cNvSpPr>
          <p:nvPr/>
        </p:nvSpPr>
        <p:spPr bwMode="auto">
          <a:xfrm>
            <a:off x="0" y="2781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5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4988" y="2733675"/>
            <a:ext cx="266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Rectangle 5"/>
          <p:cNvSpPr>
            <a:spLocks noChangeArrowheads="1"/>
          </p:cNvSpPr>
          <p:nvPr/>
        </p:nvSpPr>
        <p:spPr bwMode="auto">
          <a:xfrm>
            <a:off x="0" y="385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3429000" y="2643188"/>
          <a:ext cx="1143000" cy="604837"/>
        </p:xfrm>
        <a:graphic>
          <a:graphicData uri="http://schemas.openxmlformats.org/presentationml/2006/ole">
            <p:oleObj spid="_x0000_s10242" name="Формула" r:id="rId6" imgW="406080" imgH="215640" progId="Equation.3">
              <p:embed/>
            </p:oleObj>
          </a:graphicData>
        </a:graphic>
      </p:graphicFrame>
      <p:sp>
        <p:nvSpPr>
          <p:cNvPr id="10255" name="TextBox 9"/>
          <p:cNvSpPr txBox="1">
            <a:spLocks noChangeArrowheads="1"/>
          </p:cNvSpPr>
          <p:nvPr/>
        </p:nvSpPr>
        <p:spPr bwMode="auto">
          <a:xfrm>
            <a:off x="5143500" y="2709863"/>
            <a:ext cx="3643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если     ≠</a:t>
            </a:r>
            <a:r>
              <a:rPr lang="en-US" sz="2400"/>
              <a:t>const</a:t>
            </a:r>
            <a:r>
              <a:rPr lang="ru-RU" sz="2400"/>
              <a:t> (↑) и</a:t>
            </a:r>
            <a:endParaRPr lang="ru-RU" sz="2400" b="1"/>
          </a:p>
        </p:txBody>
      </p:sp>
      <p:pic>
        <p:nvPicPr>
          <p:cNvPr id="1025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8363" y="2662238"/>
            <a:ext cx="266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7929563" y="2566988"/>
          <a:ext cx="1143000" cy="604837"/>
        </p:xfrm>
        <a:graphic>
          <a:graphicData uri="http://schemas.openxmlformats.org/presentationml/2006/ole">
            <p:oleObj spid="_x0000_s10243" name="Формула" r:id="rId7" imgW="406080" imgH="215640" progId="Equation.3">
              <p:embed/>
            </p:oleObj>
          </a:graphicData>
        </a:graphic>
      </p:graphicFrame>
      <p:sp>
        <p:nvSpPr>
          <p:cNvPr id="10257" name="TextBox 12"/>
          <p:cNvSpPr txBox="1">
            <a:spLocks noChangeArrowheads="1"/>
          </p:cNvSpPr>
          <p:nvPr/>
        </p:nvSpPr>
        <p:spPr bwMode="auto">
          <a:xfrm>
            <a:off x="1285875" y="5924550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если     =</a:t>
            </a:r>
            <a:r>
              <a:rPr lang="en-US" sz="2400"/>
              <a:t>const </a:t>
            </a:r>
            <a:r>
              <a:rPr lang="ru-RU" sz="2400"/>
              <a:t>и</a:t>
            </a:r>
            <a:endParaRPr lang="ru-RU" sz="2400" b="1"/>
          </a:p>
        </p:txBody>
      </p:sp>
      <p:pic>
        <p:nvPicPr>
          <p:cNvPr id="10258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0738" y="5876925"/>
            <a:ext cx="266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3714750" y="5786438"/>
          <a:ext cx="1143000" cy="604837"/>
        </p:xfrm>
        <a:graphic>
          <a:graphicData uri="http://schemas.openxmlformats.org/presentationml/2006/ole">
            <p:oleObj spid="_x0000_s10244" name="Формула" r:id="rId8" imgW="406080" imgH="215640" progId="Equation.3">
              <p:embed/>
            </p:oleObj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flipH="1">
            <a:off x="4214813" y="6067425"/>
            <a:ext cx="28575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38" y="3638550"/>
            <a:ext cx="2895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1" name="TextBox 17"/>
          <p:cNvSpPr txBox="1">
            <a:spLocks noChangeArrowheads="1"/>
          </p:cNvSpPr>
          <p:nvPr/>
        </p:nvSpPr>
        <p:spPr bwMode="auto">
          <a:xfrm>
            <a:off x="5072063" y="5924550"/>
            <a:ext cx="3643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если     ≠</a:t>
            </a:r>
            <a:r>
              <a:rPr lang="en-US" sz="2400"/>
              <a:t>const </a:t>
            </a:r>
            <a:r>
              <a:rPr lang="ru-RU" sz="2400"/>
              <a:t>и</a:t>
            </a:r>
            <a:endParaRPr lang="ru-RU" sz="2400" b="1"/>
          </a:p>
        </p:txBody>
      </p:sp>
      <p:pic>
        <p:nvPicPr>
          <p:cNvPr id="10262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6925" y="5876925"/>
            <a:ext cx="266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7500938" y="5786438"/>
          <a:ext cx="1143000" cy="604837"/>
        </p:xfrm>
        <a:graphic>
          <a:graphicData uri="http://schemas.openxmlformats.org/presentationml/2006/ole">
            <p:oleObj spid="_x0000_s10245" name="Формула" r:id="rId10" imgW="406080" imgH="215640" progId="Equation.3">
              <p:embed/>
            </p:oleObj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 flipH="1">
            <a:off x="7929563" y="6067425"/>
            <a:ext cx="28575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4" name="TextBox 21"/>
          <p:cNvSpPr txBox="1">
            <a:spLocks noChangeArrowheads="1"/>
          </p:cNvSpPr>
          <p:nvPr/>
        </p:nvSpPr>
        <p:spPr bwMode="auto">
          <a:xfrm>
            <a:off x="5214938" y="4424363"/>
            <a:ext cx="3929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Догадайтесь сами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1"/>
          <p:cNvSpPr>
            <a:spLocks noChangeArrowheads="1"/>
          </p:cNvSpPr>
          <p:nvPr/>
        </p:nvSpPr>
        <p:spPr bwMode="auto">
          <a:xfrm>
            <a:off x="1643063" y="142875"/>
            <a:ext cx="7858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Магнитный поток.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73" name="Picture 2" descr="E:\Rabota\МоиДокуменеты\FIZIKA\Электродинамика\Магнетизм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285875"/>
            <a:ext cx="22066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16200000" flipH="1">
            <a:off x="2071687" y="1285876"/>
            <a:ext cx="785813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TextBox 8"/>
          <p:cNvSpPr txBox="1">
            <a:spLocks noChangeArrowheads="1"/>
          </p:cNvSpPr>
          <p:nvPr/>
        </p:nvSpPr>
        <p:spPr bwMode="auto">
          <a:xfrm>
            <a:off x="1571625" y="785813"/>
            <a:ext cx="1928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плоскость</a:t>
            </a:r>
          </a:p>
        </p:txBody>
      </p:sp>
      <p:sp>
        <p:nvSpPr>
          <p:cNvPr id="11276" name="TextBox 9"/>
          <p:cNvSpPr txBox="1">
            <a:spLocks noChangeArrowheads="1"/>
          </p:cNvSpPr>
          <p:nvPr/>
        </p:nvSpPr>
        <p:spPr bwMode="auto">
          <a:xfrm>
            <a:off x="3714750" y="1214438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нормаль</a:t>
            </a:r>
          </a:p>
        </p:txBody>
      </p:sp>
      <p:cxnSp>
        <p:nvCxnSpPr>
          <p:cNvPr id="12" name="Прямая со стрелкой 11"/>
          <p:cNvCxnSpPr>
            <a:stCxn id="11276" idx="1"/>
          </p:cNvCxnSpPr>
          <p:nvPr/>
        </p:nvCxnSpPr>
        <p:spPr>
          <a:xfrm rot="10800000">
            <a:off x="3071813" y="1387475"/>
            <a:ext cx="642937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5286375" y="1500188"/>
          <a:ext cx="917575" cy="974725"/>
        </p:xfrm>
        <a:graphic>
          <a:graphicData uri="http://schemas.openxmlformats.org/presentationml/2006/ole">
            <p:oleObj spid="_x0000_s11266" name="Формула" r:id="rId4" imgW="406080" imgH="431640" progId="Equation.3">
              <p:embed/>
            </p:oleObj>
          </a:graphicData>
        </a:graphic>
      </p:graphicFrame>
      <p:sp>
        <p:nvSpPr>
          <p:cNvPr id="11278" name="TextBox 17"/>
          <p:cNvSpPr txBox="1">
            <a:spLocks noChangeArrowheads="1"/>
          </p:cNvSpPr>
          <p:nvPr/>
        </p:nvSpPr>
        <p:spPr bwMode="auto">
          <a:xfrm>
            <a:off x="1714500" y="5657850"/>
            <a:ext cx="4643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плоский замкнутый проводник</a:t>
            </a:r>
          </a:p>
          <a:p>
            <a:r>
              <a:rPr lang="ru-RU" sz="2400"/>
              <a:t>(контур), ограничивающий поверхность площадью </a:t>
            </a:r>
            <a:r>
              <a:rPr lang="en-US" sz="2400"/>
              <a:t>S</a:t>
            </a:r>
            <a:endParaRPr lang="ru-RU" sz="2400"/>
          </a:p>
        </p:txBody>
      </p:sp>
      <p:pic>
        <p:nvPicPr>
          <p:cNvPr id="11279" name="Picture 4" descr="E:\Rabota\МоиДокуменеты\FIZIKA\Электродинамика\Магнетизм\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2857500"/>
            <a:ext cx="44672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TextBox 15"/>
          <p:cNvSpPr txBox="1">
            <a:spLocks noChangeArrowheads="1"/>
          </p:cNvSpPr>
          <p:nvPr/>
        </p:nvSpPr>
        <p:spPr bwMode="auto">
          <a:xfrm>
            <a:off x="3500438" y="3429000"/>
            <a:ext cx="500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/>
              <a:t>α</a:t>
            </a:r>
            <a:endParaRPr lang="ru-RU" sz="2000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2643188" y="5357812"/>
            <a:ext cx="8572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2" name="Picture 2" descr="E:\Rabota\МоиДокуменеты\FIZIKA\Электродинамика\Магнетизм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357563"/>
            <a:ext cx="220662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8572500" y="4225925"/>
            <a:ext cx="214313" cy="60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7" name="Object 14"/>
          <p:cNvGraphicFramePr>
            <a:graphicFrameLocks noChangeAspect="1"/>
          </p:cNvGraphicFramePr>
          <p:nvPr/>
        </p:nvGraphicFramePr>
        <p:xfrm>
          <a:off x="8643938" y="4357688"/>
          <a:ext cx="287337" cy="373062"/>
        </p:xfrm>
        <a:graphic>
          <a:graphicData uri="http://schemas.openxmlformats.org/presentationml/2006/ole">
            <p:oleObj spid="_x0000_s11267" name="Формула" r:id="rId6" imgW="126720" imgH="164880" progId="Equation.3">
              <p:embed/>
            </p:oleObj>
          </a:graphicData>
        </a:graphic>
      </p:graphicFrame>
      <p:graphicFrame>
        <p:nvGraphicFramePr>
          <p:cNvPr id="11268" name="Object 17"/>
          <p:cNvGraphicFramePr>
            <a:graphicFrameLocks noChangeAspect="1"/>
          </p:cNvGraphicFramePr>
          <p:nvPr/>
        </p:nvGraphicFramePr>
        <p:xfrm>
          <a:off x="7429500" y="4471988"/>
          <a:ext cx="862013" cy="400050"/>
        </p:xfrm>
        <a:graphic>
          <a:graphicData uri="http://schemas.openxmlformats.org/presentationml/2006/ole">
            <p:oleObj spid="_x0000_s11268" name="Формула" r:id="rId7" imgW="380880" imgH="177480" progId="Equation.3">
              <p:embed/>
            </p:oleObj>
          </a:graphicData>
        </a:graphic>
      </p:graphicFrame>
      <p:pic>
        <p:nvPicPr>
          <p:cNvPr id="11284" name="Picture 2" descr="E:\Rabota\МоиДокуменеты\FIZIKA\Электродинамика\Магнетизм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5143500"/>
            <a:ext cx="22066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8572500" y="6011863"/>
            <a:ext cx="214313" cy="60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9" name="Object 18"/>
          <p:cNvGraphicFramePr>
            <a:graphicFrameLocks noChangeAspect="1"/>
          </p:cNvGraphicFramePr>
          <p:nvPr/>
        </p:nvGraphicFramePr>
        <p:xfrm>
          <a:off x="8643938" y="6143625"/>
          <a:ext cx="287337" cy="373063"/>
        </p:xfrm>
        <a:graphic>
          <a:graphicData uri="http://schemas.openxmlformats.org/presentationml/2006/ole">
            <p:oleObj spid="_x0000_s11269" name="Формула" r:id="rId8" imgW="126720" imgH="164880" progId="Equation.3">
              <p:embed/>
            </p:oleObj>
          </a:graphicData>
        </a:graphic>
      </p:graphicFrame>
      <p:graphicFrame>
        <p:nvGraphicFramePr>
          <p:cNvPr id="11270" name="Object 19"/>
          <p:cNvGraphicFramePr>
            <a:graphicFrameLocks noChangeAspect="1"/>
          </p:cNvGraphicFramePr>
          <p:nvPr/>
        </p:nvGraphicFramePr>
        <p:xfrm>
          <a:off x="7443788" y="6257925"/>
          <a:ext cx="833437" cy="401638"/>
        </p:xfrm>
        <a:graphic>
          <a:graphicData uri="http://schemas.openxmlformats.org/presentationml/2006/ole">
            <p:oleObj spid="_x0000_s11270" name="Формула" r:id="rId9" imgW="368280" imgH="177480" progId="Equation.3">
              <p:embed/>
            </p:oleObj>
          </a:graphicData>
        </a:graphic>
      </p:graphicFrame>
      <p:cxnSp>
        <p:nvCxnSpPr>
          <p:cNvPr id="26" name="Прямая со стрелкой 25"/>
          <p:cNvCxnSpPr/>
          <p:nvPr/>
        </p:nvCxnSpPr>
        <p:spPr>
          <a:xfrm rot="5400000" flipH="1" flipV="1">
            <a:off x="7372350" y="3590925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7377113" y="6305550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1" name="Object 20"/>
          <p:cNvGraphicFramePr>
            <a:graphicFrameLocks noChangeAspect="1"/>
          </p:cNvGraphicFramePr>
          <p:nvPr/>
        </p:nvGraphicFramePr>
        <p:xfrm>
          <a:off x="7858125" y="2786063"/>
          <a:ext cx="344488" cy="458787"/>
        </p:xfrm>
        <a:graphic>
          <a:graphicData uri="http://schemas.openxmlformats.org/presentationml/2006/ole">
            <p:oleObj spid="_x0000_s11271" name="Формула" r:id="rId10" imgW="152280" imgH="20304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Прямоугольник 1"/>
          <p:cNvSpPr>
            <a:spLocks noChangeArrowheads="1"/>
          </p:cNvSpPr>
          <p:nvPr/>
        </p:nvSpPr>
        <p:spPr bwMode="auto">
          <a:xfrm>
            <a:off x="1143000" y="428625"/>
            <a:ext cx="80724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Магнитным потоком Ф </a:t>
            </a:r>
            <a:r>
              <a:rPr lang="ru-RU" sz="2400"/>
              <a:t>(потоком вектора магнитной индукции) через поверхность площадью S называют величину, равную произведению модуля вектора магнитной индукции</a:t>
            </a:r>
            <a:r>
              <a:rPr lang="en-US" sz="2400"/>
              <a:t> B</a:t>
            </a:r>
            <a:r>
              <a:rPr lang="ru-RU" sz="2400"/>
              <a:t>  на площадь S и косинус угла</a:t>
            </a:r>
            <a:r>
              <a:rPr lang="en-US" sz="2400"/>
              <a:t> </a:t>
            </a:r>
            <a:r>
              <a:rPr lang="el-GR" sz="2400"/>
              <a:t>α</a:t>
            </a:r>
            <a:r>
              <a:rPr lang="ru-RU" sz="2400"/>
              <a:t>  между векторами</a:t>
            </a:r>
            <a:r>
              <a:rPr lang="en-US" sz="2400"/>
              <a:t> B</a:t>
            </a:r>
            <a:r>
              <a:rPr lang="ru-RU" sz="2400"/>
              <a:t> и </a:t>
            </a:r>
            <a:r>
              <a:rPr lang="en-US" sz="2400"/>
              <a:t>n</a:t>
            </a:r>
            <a:endParaRPr lang="ru-RU" sz="240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786188" y="1978025"/>
            <a:ext cx="2857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286250" y="2000250"/>
            <a:ext cx="2857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143375" y="1571625"/>
            <a:ext cx="2857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071813" y="2500313"/>
          <a:ext cx="2357437" cy="500062"/>
        </p:xfrm>
        <a:graphic>
          <a:graphicData uri="http://schemas.openxmlformats.org/presentationml/2006/ole">
            <p:oleObj spid="_x0000_s12290" name="Формула" r:id="rId3" imgW="838080" imgH="177480" progId="Equation.3">
              <p:embed/>
            </p:oleObj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3357563" y="3857625"/>
          <a:ext cx="1571625" cy="642938"/>
        </p:xfrm>
        <a:graphic>
          <a:graphicData uri="http://schemas.openxmlformats.org/presentationml/2006/ole">
            <p:oleObj spid="_x0000_s12291" name="Формула" r:id="rId4" imgW="558720" imgH="228600" progId="Equation.3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286000" y="3071813"/>
          <a:ext cx="5357813" cy="714375"/>
        </p:xfrm>
        <a:graphic>
          <a:graphicData uri="http://schemas.openxmlformats.org/presentationml/2006/ole">
            <p:oleObj spid="_x0000_s12292" name="Формула" r:id="rId5" imgW="1904760" imgH="253800" progId="Equation.3">
              <p:embed/>
            </p:oleObj>
          </a:graphicData>
        </a:graphic>
      </p:graphicFrame>
      <p:sp>
        <p:nvSpPr>
          <p:cNvPr id="12299" name="Прямоугольник 11"/>
          <p:cNvSpPr>
            <a:spLocks noChangeArrowheads="1"/>
          </p:cNvSpPr>
          <p:nvPr/>
        </p:nvSpPr>
        <p:spPr bwMode="auto">
          <a:xfrm>
            <a:off x="1214438" y="4500563"/>
            <a:ext cx="771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Магнитный поток тем больше, чем…. </a:t>
            </a:r>
            <a:endParaRPr lang="ru-RU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285875" y="5072063"/>
          <a:ext cx="3000375" cy="571500"/>
        </p:xfrm>
        <a:graphic>
          <a:graphicData uri="http://schemas.openxmlformats.org/presentationml/2006/ole">
            <p:oleObj spid="_x0000_s12293" name="Формула" r:id="rId6" imgW="1066680" imgH="203040" progId="Equation.3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5500688" y="5000625"/>
          <a:ext cx="2571750" cy="571500"/>
        </p:xfrm>
        <a:graphic>
          <a:graphicData uri="http://schemas.openxmlformats.org/presentationml/2006/ole">
            <p:oleObj spid="_x0000_s12294" name="Формула" r:id="rId7" imgW="914400" imgH="203040" progId="Equation.3">
              <p:embed/>
            </p:oleObj>
          </a:graphicData>
        </a:graphic>
      </p:graphicFrame>
      <p:sp>
        <p:nvSpPr>
          <p:cNvPr id="12300" name="Прямоугольник 14"/>
          <p:cNvSpPr>
            <a:spLocks noChangeArrowheads="1"/>
          </p:cNvSpPr>
          <p:nvPr/>
        </p:nvSpPr>
        <p:spPr bwMode="auto">
          <a:xfrm>
            <a:off x="928688" y="5643563"/>
            <a:ext cx="857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 Магнитный   поток  в 1 Вб создается однородным  магнитным  полем с  индукцией  ? Тл через поверхность площадью ? м</a:t>
            </a:r>
            <a:r>
              <a:rPr lang="ru-RU" i="1" baseline="30000"/>
              <a:t>2</a:t>
            </a:r>
            <a:r>
              <a:rPr lang="ru-RU" i="1"/>
              <a:t>, расположенную перпендикулярно  вектору   магнитной   индукции .</a:t>
            </a:r>
          </a:p>
        </p:txBody>
      </p:sp>
      <p:pic>
        <p:nvPicPr>
          <p:cNvPr id="12301" name="Picture 4" descr="E:\Rabota\МоиДокуменеты\FIZIKA\Электродинамика\Магнетизм\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00" y="2071688"/>
            <a:ext cx="18573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Box 15"/>
          <p:cNvSpPr txBox="1">
            <a:spLocks noChangeArrowheads="1"/>
          </p:cNvSpPr>
          <p:nvPr/>
        </p:nvSpPr>
        <p:spPr bwMode="auto">
          <a:xfrm>
            <a:off x="8143875" y="2143125"/>
            <a:ext cx="207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α</a:t>
            </a:r>
            <a:endParaRPr lang="ru-RU" sz="12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14313" y="142875"/>
            <a:ext cx="7858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Электромагнитная индукция.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1071563" y="5857875"/>
            <a:ext cx="4714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т.к. меняется магнитная индукция В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2286000" y="1714500"/>
            <a:ext cx="357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Прошло 10 лет…</a:t>
            </a:r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1785938" y="2071688"/>
            <a:ext cx="5786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29 августа 1831 года величайшее открытие было сделано.</a:t>
            </a:r>
          </a:p>
        </p:txBody>
      </p:sp>
      <p:pic>
        <p:nvPicPr>
          <p:cNvPr id="50182" name="Picture 2" descr="E:\Rabota\МоиДокуменеты\FIZIKA\Электродинамика\Магнетизм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071813"/>
            <a:ext cx="2928938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2714625" y="5072063"/>
            <a:ext cx="214313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184" name="TextBox 9"/>
          <p:cNvSpPr txBox="1">
            <a:spLocks noChangeArrowheads="1"/>
          </p:cNvSpPr>
          <p:nvPr/>
        </p:nvSpPr>
        <p:spPr bwMode="auto">
          <a:xfrm>
            <a:off x="1214438" y="714375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1921 год. «Превратить магнетизм в электричество!»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Майкл Фарадей</a:t>
            </a:r>
          </a:p>
        </p:txBody>
      </p:sp>
      <p:pic>
        <p:nvPicPr>
          <p:cNvPr id="50185" name="Picture 12" descr="&amp;Fcy;&amp;icy;&amp;zcy;&amp;icy;&amp;kcy;&amp;acy;"/>
          <p:cNvPicPr>
            <a:picLocks noChangeAspect="1" noChangeArrowheads="1"/>
          </p:cNvPicPr>
          <p:nvPr/>
        </p:nvPicPr>
        <p:blipFill>
          <a:blip r:embed="rId4"/>
          <a:srcRect l="14285" b="24815"/>
          <a:stretch>
            <a:fillRect/>
          </a:stretch>
        </p:blipFill>
        <p:spPr bwMode="auto">
          <a:xfrm>
            <a:off x="7048500" y="214313"/>
            <a:ext cx="2095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TextBox 6"/>
          <p:cNvSpPr txBox="1">
            <a:spLocks noChangeArrowheads="1"/>
          </p:cNvSpPr>
          <p:nvPr/>
        </p:nvSpPr>
        <p:spPr bwMode="auto">
          <a:xfrm>
            <a:off x="1000125" y="2857500"/>
            <a:ext cx="5429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Опыт 1. Катушка внутри соленоида.</a:t>
            </a:r>
          </a:p>
          <a:p>
            <a:r>
              <a:rPr lang="ru-RU" sz="2400"/>
              <a:t>Быстро меняем м. индукцию поля, изменяя силу тока во внешней обмотке.</a:t>
            </a:r>
          </a:p>
          <a:p>
            <a:r>
              <a:rPr lang="ru-RU" sz="2400"/>
              <a:t>Стрелка гальванометра реагирует на каждое изменение.</a:t>
            </a:r>
          </a:p>
          <a:p>
            <a:endParaRPr lang="ru-RU" sz="2400"/>
          </a:p>
          <a:p>
            <a:r>
              <a:rPr lang="ru-RU" sz="2400"/>
              <a:t>В катушке – индукционный ток.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6"/>
          <p:cNvSpPr>
            <a:spLocks noChangeArrowheads="1"/>
          </p:cNvSpPr>
          <p:nvPr/>
        </p:nvSpPr>
        <p:spPr bwMode="auto">
          <a:xfrm>
            <a:off x="1714500" y="428625"/>
            <a:ext cx="7072313" cy="563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4. Северный полюс магнита притягивается к южному полюсу другого магнита. Следовательно, поскольку северный конец магнитной стрелки указывает на север, вблизи Северного географического полюса Земли находится ее южный магнитный полюс.</a:t>
            </a:r>
          </a:p>
          <a:p>
            <a:r>
              <a:rPr lang="ru-RU" sz="2400"/>
              <a:t>Северный же магнитный полюс Земли расположен вблизи ее Южного географического полюса.</a:t>
            </a:r>
          </a:p>
          <a:p>
            <a:r>
              <a:rPr lang="ru-RU" sz="2400"/>
              <a:t>Полюса могут меняться , последняя смена полюсов произошла 30000 лет назад. Солнце меняет свои магнитные полюса раз в 22 года. </a:t>
            </a:r>
          </a:p>
          <a:p>
            <a:endParaRPr lang="ru-RU" sz="2400"/>
          </a:p>
          <a:p>
            <a:r>
              <a:rPr lang="ru-RU" sz="2400"/>
              <a:t>Магнит может иметь любую форму!</a:t>
            </a:r>
          </a:p>
          <a:p>
            <a:r>
              <a:rPr lang="ru-RU" sz="2400"/>
              <a:t>(например: Земля тоже магнит)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 descr="im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857500"/>
            <a:ext cx="3500438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6"/>
          <p:cNvSpPr txBox="1">
            <a:spLocks noChangeArrowheads="1"/>
          </p:cNvSpPr>
          <p:nvPr/>
        </p:nvSpPr>
        <p:spPr bwMode="auto">
          <a:xfrm>
            <a:off x="2428875" y="214313"/>
            <a:ext cx="6286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Опыт 2. При внесении (вытаскивании) магнита внутрь (из) катушки, в катушке возникает (наведенный) индукционный ток.</a:t>
            </a: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2571750" y="1785938"/>
            <a:ext cx="535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т.к. меняется магнитная индукция В</a:t>
            </a:r>
          </a:p>
        </p:txBody>
      </p:sp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2428875" y="2357438"/>
            <a:ext cx="6715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Чем быстрее двигается магнит, тем ток – больше.</a:t>
            </a:r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1571625" y="214313"/>
            <a:ext cx="80724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Опыт 3. Катушка внутри соленоида.</a:t>
            </a:r>
          </a:p>
          <a:p>
            <a:r>
              <a:rPr lang="ru-RU" sz="2400"/>
              <a:t>Внешний соленоид подключен к сети. Во внешнем  соленоиде м. поле однородно.</a:t>
            </a:r>
          </a:p>
          <a:p>
            <a:r>
              <a:rPr lang="ru-RU" sz="2400"/>
              <a:t>Вращаем рамку. При всяком повороте гальванометр обнаруживает индукционный ток.</a:t>
            </a:r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5286375" y="3571875"/>
            <a:ext cx="3857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При перемещении рамки вдоль линий магнитной индукции, поперек или под углом к этим линиям - тока нет!</a:t>
            </a:r>
          </a:p>
        </p:txBody>
      </p:sp>
      <p:pic>
        <p:nvPicPr>
          <p:cNvPr id="52228" name="Picture 6" descr="E:\Rabota\МоиДокуменеты\FIZIKA\Электродинамика\Магнетизм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357438"/>
            <a:ext cx="2714625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Box 3"/>
          <p:cNvSpPr txBox="1">
            <a:spLocks noChangeArrowheads="1"/>
          </p:cNvSpPr>
          <p:nvPr/>
        </p:nvSpPr>
        <p:spPr bwMode="auto">
          <a:xfrm>
            <a:off x="5072063" y="2286000"/>
            <a:ext cx="4714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меняется поток магнитной индукции В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1285875" y="142875"/>
            <a:ext cx="8072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Опыт 4. Контур из гибкого провода. Быстро меняем площадь контура, находящегося в однородном неизменном магнитном поле. При всяком изменении - гальванометр обнаруживает индукционный ток.</a:t>
            </a:r>
          </a:p>
        </p:txBody>
      </p:sp>
      <p:pic>
        <p:nvPicPr>
          <p:cNvPr id="53251" name="Picture 2" descr="E:\Rabota\МоиДокуменеты\FIZIKA\Электродинамика\Магнетизм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785938"/>
            <a:ext cx="20177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3" descr="E:\Rabota\МоиДокуменеты\FIZIKA\Электродинамика\Магнетизм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785938"/>
            <a:ext cx="200025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1785938" y="5000625"/>
            <a:ext cx="6215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Если плоскость контура параллельна  линиям магнитной индукции - тока нет!</a:t>
            </a:r>
          </a:p>
        </p:txBody>
      </p:sp>
      <p:sp>
        <p:nvSpPr>
          <p:cNvPr id="53254" name="TextBox 3"/>
          <p:cNvSpPr txBox="1">
            <a:spLocks noChangeArrowheads="1"/>
          </p:cNvSpPr>
          <p:nvPr/>
        </p:nvSpPr>
        <p:spPr bwMode="auto">
          <a:xfrm>
            <a:off x="2071688" y="6000750"/>
            <a:ext cx="657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меняется поток магнитной индукции В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286000" y="571500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При любом изменении магнитного потока, пронизывающего контур, возникает индукционный ток</a:t>
            </a:r>
            <a:r>
              <a:rPr lang="ru-RU" sz="2400"/>
              <a:t>.</a:t>
            </a: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2357438" y="2000250"/>
            <a:ext cx="6429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Чем быстрее скорость изменения магнитного потока, тем больше возникающий индукционный ток!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1000125" y="0"/>
            <a:ext cx="8429625" cy="6002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/>
              <a:t>При изменении магнитного потока в контуре возникает  электродвижущая сила индукции      , равная скорости изменения магнитного потока </a:t>
            </a:r>
          </a:p>
          <a:p>
            <a:pPr>
              <a:lnSpc>
                <a:spcPct val="150000"/>
              </a:lnSpc>
            </a:pPr>
            <a:r>
              <a:rPr lang="ru-RU" sz="3200" b="1"/>
              <a:t>сквозь поверхность, ограниченную этим контуром, а вызываемый ею ток противодействует изменению магнитного потока.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215188" y="2214563"/>
          <a:ext cx="1901825" cy="1000125"/>
        </p:xfrm>
        <a:graphic>
          <a:graphicData uri="http://schemas.openxmlformats.org/presentationml/2006/ole">
            <p:oleObj spid="_x0000_s13314" name="Формула" r:id="rId3" imgW="749160" imgH="393480" progId="Equation.3">
              <p:embed/>
            </p:oleObj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4286250" y="1571625"/>
          <a:ext cx="538163" cy="693738"/>
        </p:xfrm>
        <a:graphic>
          <a:graphicData uri="http://schemas.openxmlformats.org/presentationml/2006/ole">
            <p:oleObj spid="_x0000_s13315" name="Формула" r:id="rId4" imgW="177480" imgH="22860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138" y="274638"/>
            <a:ext cx="8424862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u="sng" smtClean="0">
                <a:solidFill>
                  <a:srgbClr val="0000CC"/>
                </a:solidFill>
              </a:rPr>
              <a:t>ВОЗНИКАЕТ ЛИ В КОНТУРЕ  ИНДУКЦИОННЫЙ ТОК В СЛЕДУЮЩИХ СЛУЧАЯХ</a:t>
            </a:r>
            <a:br>
              <a:rPr lang="ru-RU" sz="2400" u="sng" smtClean="0">
                <a:solidFill>
                  <a:srgbClr val="0000CC"/>
                </a:solidFill>
              </a:rPr>
            </a:br>
            <a:r>
              <a:rPr lang="ru-RU" sz="2400" smtClean="0">
                <a:solidFill>
                  <a:srgbClr val="0000CC"/>
                </a:solidFill>
              </a:rPr>
              <a:t>(</a:t>
            </a:r>
            <a:r>
              <a:rPr lang="ru-RU" sz="2000" smtClean="0">
                <a:solidFill>
                  <a:srgbClr val="0000CC"/>
                </a:solidFill>
              </a:rPr>
              <a:t>ОТВЕТ ПОЯСНИТЬ)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 rot="10800000">
            <a:off x="1376363" y="2638425"/>
            <a:ext cx="2665412" cy="13668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69" y="10800"/>
                </a:moveTo>
                <a:cubicBezTo>
                  <a:pt x="1169" y="16119"/>
                  <a:pt x="5481" y="20431"/>
                  <a:pt x="10800" y="20431"/>
                </a:cubicBezTo>
                <a:cubicBezTo>
                  <a:pt x="16119" y="20431"/>
                  <a:pt x="20431" y="16119"/>
                  <a:pt x="20431" y="10800"/>
                </a:cubicBezTo>
                <a:cubicBezTo>
                  <a:pt x="20431" y="5481"/>
                  <a:pt x="16119" y="1169"/>
                  <a:pt x="10800" y="1169"/>
                </a:cubicBezTo>
                <a:cubicBezTo>
                  <a:pt x="5481" y="1169"/>
                  <a:pt x="1169" y="5481"/>
                  <a:pt x="1169" y="10800"/>
                </a:cubicBez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592263" y="134143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</p:txBody>
      </p:sp>
      <p:sp>
        <p:nvSpPr>
          <p:cNvPr id="55301" name="Line 15"/>
          <p:cNvSpPr>
            <a:spLocks noChangeShapeType="1"/>
          </p:cNvSpPr>
          <p:nvPr/>
        </p:nvSpPr>
        <p:spPr bwMode="auto">
          <a:xfrm flipV="1">
            <a:off x="7702550" y="787400"/>
            <a:ext cx="0" cy="2447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2" name="Line 16"/>
          <p:cNvSpPr>
            <a:spLocks noChangeShapeType="1"/>
          </p:cNvSpPr>
          <p:nvPr/>
        </p:nvSpPr>
        <p:spPr bwMode="auto">
          <a:xfrm flipV="1">
            <a:off x="8710613" y="787400"/>
            <a:ext cx="0" cy="23764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6407150" y="858838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Б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6910388" y="642938"/>
            <a:ext cx="2233612" cy="2808287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5305" name="Line 22"/>
          <p:cNvSpPr>
            <a:spLocks noChangeShapeType="1"/>
          </p:cNvSpPr>
          <p:nvPr/>
        </p:nvSpPr>
        <p:spPr bwMode="auto">
          <a:xfrm flipV="1">
            <a:off x="7343775" y="2011363"/>
            <a:ext cx="0" cy="2447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6" name="Line 23"/>
          <p:cNvSpPr>
            <a:spLocks noChangeShapeType="1"/>
          </p:cNvSpPr>
          <p:nvPr/>
        </p:nvSpPr>
        <p:spPr bwMode="auto">
          <a:xfrm flipV="1">
            <a:off x="8134350" y="1939925"/>
            <a:ext cx="0" cy="2447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7" name="Line 24"/>
          <p:cNvSpPr>
            <a:spLocks noChangeShapeType="1"/>
          </p:cNvSpPr>
          <p:nvPr/>
        </p:nvSpPr>
        <p:spPr bwMode="auto">
          <a:xfrm flipV="1">
            <a:off x="8999538" y="2011363"/>
            <a:ext cx="0" cy="2447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8" name="Rectangle 27"/>
          <p:cNvSpPr>
            <a:spLocks noChangeArrowheads="1"/>
          </p:cNvSpPr>
          <p:nvPr/>
        </p:nvSpPr>
        <p:spPr bwMode="auto">
          <a:xfrm>
            <a:off x="2384425" y="2206625"/>
            <a:ext cx="647700" cy="1008063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5309" name="Rectangle 28"/>
          <p:cNvSpPr>
            <a:spLocks noChangeArrowheads="1"/>
          </p:cNvSpPr>
          <p:nvPr/>
        </p:nvSpPr>
        <p:spPr bwMode="auto">
          <a:xfrm>
            <a:off x="2384425" y="1198563"/>
            <a:ext cx="647700" cy="100806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5310" name="Line 29"/>
          <p:cNvSpPr>
            <a:spLocks noChangeShapeType="1"/>
          </p:cNvSpPr>
          <p:nvPr/>
        </p:nvSpPr>
        <p:spPr bwMode="auto">
          <a:xfrm>
            <a:off x="4760913" y="3617913"/>
            <a:ext cx="0" cy="2908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4832350" y="3862388"/>
            <a:ext cx="1871663" cy="2447925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5312" name="Group 56"/>
          <p:cNvGrpSpPr>
            <a:grpSpLocks/>
          </p:cNvGrpSpPr>
          <p:nvPr/>
        </p:nvGrpSpPr>
        <p:grpSpPr bwMode="auto">
          <a:xfrm>
            <a:off x="4111625" y="5518150"/>
            <a:ext cx="504825" cy="504825"/>
            <a:chOff x="2562" y="2840"/>
            <a:chExt cx="409" cy="409"/>
          </a:xfrm>
        </p:grpSpPr>
        <p:sp>
          <p:nvSpPr>
            <p:cNvPr id="55343" name="Line 31"/>
            <p:cNvSpPr>
              <a:spLocks noChangeShapeType="1"/>
            </p:cNvSpPr>
            <p:nvPr/>
          </p:nvSpPr>
          <p:spPr bwMode="auto">
            <a:xfrm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44" name="Line 32"/>
            <p:cNvSpPr>
              <a:spLocks noChangeShapeType="1"/>
            </p:cNvSpPr>
            <p:nvPr/>
          </p:nvSpPr>
          <p:spPr bwMode="auto">
            <a:xfrm flipH="1"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45" name="Oval 33"/>
            <p:cNvSpPr>
              <a:spLocks noChangeArrowheads="1"/>
            </p:cNvSpPr>
            <p:nvPr/>
          </p:nvSpPr>
          <p:spPr bwMode="auto">
            <a:xfrm>
              <a:off x="2562" y="2840"/>
              <a:ext cx="409" cy="409"/>
            </a:xfrm>
            <a:prstGeom prst="ellips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313" name="Group 57"/>
          <p:cNvGrpSpPr>
            <a:grpSpLocks/>
          </p:cNvGrpSpPr>
          <p:nvPr/>
        </p:nvGrpSpPr>
        <p:grpSpPr bwMode="auto">
          <a:xfrm>
            <a:off x="6848475" y="4438650"/>
            <a:ext cx="503238" cy="503238"/>
            <a:chOff x="2562" y="2840"/>
            <a:chExt cx="409" cy="409"/>
          </a:xfrm>
        </p:grpSpPr>
        <p:sp>
          <p:nvSpPr>
            <p:cNvPr id="55340" name="Line 58"/>
            <p:cNvSpPr>
              <a:spLocks noChangeShapeType="1"/>
            </p:cNvSpPr>
            <p:nvPr/>
          </p:nvSpPr>
          <p:spPr bwMode="auto">
            <a:xfrm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41" name="Line 59"/>
            <p:cNvSpPr>
              <a:spLocks noChangeShapeType="1"/>
            </p:cNvSpPr>
            <p:nvPr/>
          </p:nvSpPr>
          <p:spPr bwMode="auto">
            <a:xfrm flipH="1"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42" name="Oval 60"/>
            <p:cNvSpPr>
              <a:spLocks noChangeArrowheads="1"/>
            </p:cNvSpPr>
            <p:nvPr/>
          </p:nvSpPr>
          <p:spPr bwMode="auto">
            <a:xfrm>
              <a:off x="2562" y="2840"/>
              <a:ext cx="409" cy="409"/>
            </a:xfrm>
            <a:prstGeom prst="ellips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314" name="Group 61"/>
          <p:cNvGrpSpPr>
            <a:grpSpLocks/>
          </p:cNvGrpSpPr>
          <p:nvPr/>
        </p:nvGrpSpPr>
        <p:grpSpPr bwMode="auto">
          <a:xfrm>
            <a:off x="4111625" y="4510088"/>
            <a:ext cx="504825" cy="504825"/>
            <a:chOff x="2562" y="2840"/>
            <a:chExt cx="409" cy="409"/>
          </a:xfrm>
        </p:grpSpPr>
        <p:sp>
          <p:nvSpPr>
            <p:cNvPr id="55337" name="Line 62"/>
            <p:cNvSpPr>
              <a:spLocks noChangeShapeType="1"/>
            </p:cNvSpPr>
            <p:nvPr/>
          </p:nvSpPr>
          <p:spPr bwMode="auto">
            <a:xfrm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38" name="Line 63"/>
            <p:cNvSpPr>
              <a:spLocks noChangeShapeType="1"/>
            </p:cNvSpPr>
            <p:nvPr/>
          </p:nvSpPr>
          <p:spPr bwMode="auto">
            <a:xfrm flipH="1"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39" name="Oval 64"/>
            <p:cNvSpPr>
              <a:spLocks noChangeArrowheads="1"/>
            </p:cNvSpPr>
            <p:nvPr/>
          </p:nvSpPr>
          <p:spPr bwMode="auto">
            <a:xfrm>
              <a:off x="2562" y="2840"/>
              <a:ext cx="409" cy="409"/>
            </a:xfrm>
            <a:prstGeom prst="ellips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315" name="Group 65"/>
          <p:cNvGrpSpPr>
            <a:grpSpLocks/>
          </p:cNvGrpSpPr>
          <p:nvPr/>
        </p:nvGrpSpPr>
        <p:grpSpPr bwMode="auto">
          <a:xfrm>
            <a:off x="5553075" y="5518150"/>
            <a:ext cx="503238" cy="503238"/>
            <a:chOff x="2562" y="2840"/>
            <a:chExt cx="409" cy="409"/>
          </a:xfrm>
        </p:grpSpPr>
        <p:sp>
          <p:nvSpPr>
            <p:cNvPr id="55334" name="Line 66"/>
            <p:cNvSpPr>
              <a:spLocks noChangeShapeType="1"/>
            </p:cNvSpPr>
            <p:nvPr/>
          </p:nvSpPr>
          <p:spPr bwMode="auto">
            <a:xfrm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35" name="Line 67"/>
            <p:cNvSpPr>
              <a:spLocks noChangeShapeType="1"/>
            </p:cNvSpPr>
            <p:nvPr/>
          </p:nvSpPr>
          <p:spPr bwMode="auto">
            <a:xfrm flipH="1"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36" name="Oval 68"/>
            <p:cNvSpPr>
              <a:spLocks noChangeArrowheads="1"/>
            </p:cNvSpPr>
            <p:nvPr/>
          </p:nvSpPr>
          <p:spPr bwMode="auto">
            <a:xfrm>
              <a:off x="2562" y="2840"/>
              <a:ext cx="409" cy="409"/>
            </a:xfrm>
            <a:prstGeom prst="ellips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316" name="Group 69"/>
          <p:cNvGrpSpPr>
            <a:grpSpLocks/>
          </p:cNvGrpSpPr>
          <p:nvPr/>
        </p:nvGrpSpPr>
        <p:grpSpPr bwMode="auto">
          <a:xfrm>
            <a:off x="6919913" y="5518150"/>
            <a:ext cx="504825" cy="504825"/>
            <a:chOff x="2562" y="2840"/>
            <a:chExt cx="409" cy="409"/>
          </a:xfrm>
        </p:grpSpPr>
        <p:sp>
          <p:nvSpPr>
            <p:cNvPr id="55331" name="Line 70"/>
            <p:cNvSpPr>
              <a:spLocks noChangeShapeType="1"/>
            </p:cNvSpPr>
            <p:nvPr/>
          </p:nvSpPr>
          <p:spPr bwMode="auto">
            <a:xfrm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32" name="Line 71"/>
            <p:cNvSpPr>
              <a:spLocks noChangeShapeType="1"/>
            </p:cNvSpPr>
            <p:nvPr/>
          </p:nvSpPr>
          <p:spPr bwMode="auto">
            <a:xfrm flipH="1"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33" name="Oval 72"/>
            <p:cNvSpPr>
              <a:spLocks noChangeArrowheads="1"/>
            </p:cNvSpPr>
            <p:nvPr/>
          </p:nvSpPr>
          <p:spPr bwMode="auto">
            <a:xfrm>
              <a:off x="2562" y="2840"/>
              <a:ext cx="409" cy="409"/>
            </a:xfrm>
            <a:prstGeom prst="ellips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317" name="Group 73"/>
          <p:cNvGrpSpPr>
            <a:grpSpLocks/>
          </p:cNvGrpSpPr>
          <p:nvPr/>
        </p:nvGrpSpPr>
        <p:grpSpPr bwMode="auto">
          <a:xfrm>
            <a:off x="5553075" y="4510088"/>
            <a:ext cx="503238" cy="503237"/>
            <a:chOff x="2562" y="2840"/>
            <a:chExt cx="409" cy="409"/>
          </a:xfrm>
        </p:grpSpPr>
        <p:sp>
          <p:nvSpPr>
            <p:cNvPr id="55328" name="Line 74"/>
            <p:cNvSpPr>
              <a:spLocks noChangeShapeType="1"/>
            </p:cNvSpPr>
            <p:nvPr/>
          </p:nvSpPr>
          <p:spPr bwMode="auto">
            <a:xfrm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29" name="Line 75"/>
            <p:cNvSpPr>
              <a:spLocks noChangeShapeType="1"/>
            </p:cNvSpPr>
            <p:nvPr/>
          </p:nvSpPr>
          <p:spPr bwMode="auto">
            <a:xfrm flipH="1"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30" name="Oval 76"/>
            <p:cNvSpPr>
              <a:spLocks noChangeArrowheads="1"/>
            </p:cNvSpPr>
            <p:nvPr/>
          </p:nvSpPr>
          <p:spPr bwMode="auto">
            <a:xfrm>
              <a:off x="2562" y="2840"/>
              <a:ext cx="409" cy="409"/>
            </a:xfrm>
            <a:prstGeom prst="ellips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5318" name="Text Box 77"/>
          <p:cNvSpPr txBox="1">
            <a:spLocks noChangeArrowheads="1"/>
          </p:cNvSpPr>
          <p:nvPr/>
        </p:nvSpPr>
        <p:spPr bwMode="auto">
          <a:xfrm>
            <a:off x="4832350" y="335756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</a:t>
            </a:r>
          </a:p>
        </p:txBody>
      </p:sp>
      <p:sp>
        <p:nvSpPr>
          <p:cNvPr id="55319" name="Text Box 78"/>
          <p:cNvSpPr txBox="1">
            <a:spLocks noChangeArrowheads="1"/>
          </p:cNvSpPr>
          <p:nvPr/>
        </p:nvSpPr>
        <p:spPr bwMode="auto">
          <a:xfrm>
            <a:off x="4760913" y="623887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</a:t>
            </a:r>
          </a:p>
        </p:txBody>
      </p:sp>
      <p:sp>
        <p:nvSpPr>
          <p:cNvPr id="24657" name="AutoShape 81"/>
          <p:cNvSpPr>
            <a:spLocks noChangeArrowheads="1"/>
          </p:cNvSpPr>
          <p:nvPr/>
        </p:nvSpPr>
        <p:spPr bwMode="auto">
          <a:xfrm>
            <a:off x="4184650" y="3573463"/>
            <a:ext cx="503238" cy="865187"/>
          </a:xfrm>
          <a:prstGeom prst="curvedRightArrow">
            <a:avLst>
              <a:gd name="adj1" fmla="val 34385"/>
              <a:gd name="adj2" fmla="val 68770"/>
              <a:gd name="adj3" fmla="val 742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1" name="Text Box 82"/>
          <p:cNvSpPr txBox="1">
            <a:spLocks noChangeArrowheads="1"/>
          </p:cNvSpPr>
          <p:nvPr/>
        </p:nvSpPr>
        <p:spPr bwMode="auto">
          <a:xfrm>
            <a:off x="5984875" y="42941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55322" name="Line 83"/>
          <p:cNvSpPr>
            <a:spLocks noChangeShapeType="1"/>
          </p:cNvSpPr>
          <p:nvPr/>
        </p:nvSpPr>
        <p:spPr bwMode="auto">
          <a:xfrm>
            <a:off x="5984875" y="42941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61" name="Text Box 85"/>
          <p:cNvSpPr txBox="1">
            <a:spLocks noChangeArrowheads="1"/>
          </p:cNvSpPr>
          <p:nvPr/>
        </p:nvSpPr>
        <p:spPr bwMode="auto">
          <a:xfrm>
            <a:off x="3463925" y="42941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В</a:t>
            </a:r>
          </a:p>
        </p:txBody>
      </p:sp>
      <p:sp>
        <p:nvSpPr>
          <p:cNvPr id="55324" name="Text Box 86"/>
          <p:cNvSpPr txBox="1">
            <a:spLocks noChangeArrowheads="1"/>
          </p:cNvSpPr>
          <p:nvPr/>
        </p:nvSpPr>
        <p:spPr bwMode="auto">
          <a:xfrm>
            <a:off x="1231900" y="4654550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663" name="Text Box 87"/>
          <p:cNvSpPr txBox="1">
            <a:spLocks noChangeArrowheads="1"/>
          </p:cNvSpPr>
          <p:nvPr/>
        </p:nvSpPr>
        <p:spPr bwMode="auto">
          <a:xfrm>
            <a:off x="1355725" y="4746625"/>
            <a:ext cx="2555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 вращении  рамки</a:t>
            </a:r>
          </a:p>
          <a:p>
            <a:r>
              <a:rPr lang="ru-RU"/>
              <a:t>вокруг оси ОС  против</a:t>
            </a:r>
          </a:p>
          <a:p>
            <a:r>
              <a:rPr lang="ru-RU"/>
              <a:t>часовой стрелки?</a:t>
            </a:r>
          </a:p>
        </p:txBody>
      </p:sp>
      <p:sp>
        <p:nvSpPr>
          <p:cNvPr id="24664" name="Text Box 88"/>
          <p:cNvSpPr txBox="1">
            <a:spLocks noChangeArrowheads="1"/>
          </p:cNvSpPr>
          <p:nvPr/>
        </p:nvSpPr>
        <p:spPr bwMode="auto">
          <a:xfrm>
            <a:off x="3444875" y="1362075"/>
            <a:ext cx="220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 приближении</a:t>
            </a:r>
          </a:p>
          <a:p>
            <a:r>
              <a:rPr lang="ru-RU"/>
              <a:t>контура к магниту?</a:t>
            </a:r>
          </a:p>
        </p:txBody>
      </p:sp>
      <p:sp>
        <p:nvSpPr>
          <p:cNvPr id="24666" name="Text Box 90"/>
          <p:cNvSpPr txBox="1">
            <a:spLocks noChangeArrowheads="1"/>
          </p:cNvSpPr>
          <p:nvPr/>
        </p:nvSpPr>
        <p:spPr bwMode="auto">
          <a:xfrm>
            <a:off x="4552950" y="2357438"/>
            <a:ext cx="20843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 показанном</a:t>
            </a:r>
          </a:p>
          <a:p>
            <a:r>
              <a:rPr lang="ru-RU"/>
              <a:t>вращении рамки?</a:t>
            </a:r>
          </a:p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7" grpId="0"/>
      <p:bldP spid="24594" grpId="0"/>
      <p:bldP spid="24596" grpId="0" animBg="1"/>
      <p:bldP spid="24657" grpId="0" animBg="1"/>
      <p:bldP spid="24661" grpId="0"/>
      <p:bldP spid="24663" grpId="0"/>
      <p:bldP spid="24664" grpId="0"/>
      <p:bldP spid="246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746625" y="665163"/>
            <a:ext cx="4572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solidFill>
                  <a:srgbClr val="990033"/>
                </a:solidFill>
              </a:rPr>
              <a:t>Будет ли возникать ток в витке</a:t>
            </a:r>
            <a:r>
              <a:rPr lang="ru-RU" sz="2000" u="sng"/>
              <a:t> </a:t>
            </a:r>
            <a:r>
              <a:rPr lang="ru-RU" sz="2000" b="1" u="sng">
                <a:solidFill>
                  <a:srgbClr val="990033"/>
                </a:solidFill>
              </a:rPr>
              <a:t>В</a:t>
            </a:r>
            <a:r>
              <a:rPr lang="ru-RU" sz="2000" u="sng"/>
              <a:t>,</a:t>
            </a:r>
          </a:p>
          <a:p>
            <a:r>
              <a:rPr lang="ru-RU" sz="2000">
                <a:solidFill>
                  <a:srgbClr val="0000CC"/>
                </a:solidFill>
              </a:rPr>
              <a:t>если в цепи витка  </a:t>
            </a:r>
            <a:r>
              <a:rPr lang="ru-RU" sz="2000" b="1">
                <a:solidFill>
                  <a:srgbClr val="0000CC"/>
                </a:solidFill>
              </a:rPr>
              <a:t>А </a:t>
            </a:r>
            <a:r>
              <a:rPr lang="ru-RU" sz="2000">
                <a:solidFill>
                  <a:srgbClr val="0000CC"/>
                </a:solidFill>
              </a:rPr>
              <a:t>:</a:t>
            </a:r>
            <a:endParaRPr lang="ru-RU" sz="2000" b="1">
              <a:solidFill>
                <a:srgbClr val="0000CC"/>
              </a:solidFill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0000CC"/>
                </a:solidFill>
              </a:rPr>
              <a:t> </a:t>
            </a:r>
            <a:r>
              <a:rPr lang="ru-RU" sz="2000">
                <a:solidFill>
                  <a:srgbClr val="0000CC"/>
                </a:solidFill>
              </a:rPr>
              <a:t>замыкают ключ</a:t>
            </a:r>
            <a:r>
              <a:rPr lang="en-US" sz="2000">
                <a:solidFill>
                  <a:srgbClr val="0000CC"/>
                </a:solidFill>
              </a:rPr>
              <a:t> K</a:t>
            </a:r>
            <a:endParaRPr lang="ru-RU" sz="2000">
              <a:solidFill>
                <a:srgbClr val="0000CC"/>
              </a:solidFill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0000CC"/>
                </a:solidFill>
              </a:rPr>
              <a:t> </a:t>
            </a:r>
            <a:r>
              <a:rPr lang="ru-RU" sz="2000">
                <a:solidFill>
                  <a:srgbClr val="0000CC"/>
                </a:solidFill>
              </a:rPr>
              <a:t>размыкают ключ</a:t>
            </a:r>
            <a:r>
              <a:rPr lang="en-US" sz="2000">
                <a:solidFill>
                  <a:srgbClr val="0000CC"/>
                </a:solidFill>
              </a:rPr>
              <a:t> K</a:t>
            </a:r>
            <a:endParaRPr lang="ru-RU" sz="2000">
              <a:solidFill>
                <a:srgbClr val="0000CC"/>
              </a:solidFill>
            </a:endParaRPr>
          </a:p>
          <a:p>
            <a:endParaRPr lang="ru-RU" sz="2000">
              <a:solidFill>
                <a:srgbClr val="0000CC"/>
              </a:solidFill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0000CC"/>
                </a:solidFill>
              </a:rPr>
              <a:t> </a:t>
            </a:r>
            <a:r>
              <a:rPr lang="ru-RU" sz="2000">
                <a:solidFill>
                  <a:srgbClr val="0000CC"/>
                </a:solidFill>
              </a:rPr>
              <a:t>Если при замкнутом ключе в</a:t>
            </a:r>
          </a:p>
          <a:p>
            <a:r>
              <a:rPr lang="ru-RU" sz="2000">
                <a:solidFill>
                  <a:srgbClr val="0000CC"/>
                </a:solidFill>
              </a:rPr>
              <a:t>цепи витка </a:t>
            </a:r>
            <a:r>
              <a:rPr lang="ru-RU" sz="2000" b="1">
                <a:solidFill>
                  <a:srgbClr val="0000CC"/>
                </a:solidFill>
              </a:rPr>
              <a:t>А</a:t>
            </a:r>
            <a:r>
              <a:rPr lang="ru-RU" sz="2000">
                <a:solidFill>
                  <a:srgbClr val="0000CC"/>
                </a:solidFill>
              </a:rPr>
              <a:t>  изменять силу тока</a:t>
            </a:r>
          </a:p>
          <a:p>
            <a:r>
              <a:rPr lang="ru-RU" sz="2000">
                <a:solidFill>
                  <a:srgbClr val="0000CC"/>
                </a:solidFill>
              </a:rPr>
              <a:t>с помощью реостата </a:t>
            </a:r>
            <a:r>
              <a:rPr lang="en-US" sz="2000">
                <a:solidFill>
                  <a:srgbClr val="0000CC"/>
                </a:solidFill>
              </a:rPr>
              <a:t>R </a:t>
            </a:r>
            <a:r>
              <a:rPr lang="ru-RU" sz="2000">
                <a:solidFill>
                  <a:srgbClr val="0000CC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endParaRPr lang="ru-RU" sz="2000">
              <a:solidFill>
                <a:srgbClr val="0000CC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818063" y="3617913"/>
            <a:ext cx="4248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CC"/>
                </a:solidFill>
              </a:rPr>
              <a:t>При повороте плоскости витка </a:t>
            </a:r>
            <a:r>
              <a:rPr lang="ru-RU" sz="2000" b="1">
                <a:solidFill>
                  <a:srgbClr val="0000CC"/>
                </a:solidFill>
              </a:rPr>
              <a:t>А </a:t>
            </a:r>
            <a:r>
              <a:rPr lang="ru-RU" sz="2000">
                <a:solidFill>
                  <a:srgbClr val="0000CC"/>
                </a:solidFill>
              </a:rPr>
              <a:t>при замкнутом ключе</a:t>
            </a:r>
          </a:p>
          <a:p>
            <a:r>
              <a:rPr lang="ru-RU" sz="2000">
                <a:solidFill>
                  <a:srgbClr val="0000CC"/>
                </a:solidFill>
              </a:rPr>
              <a:t>перпендикулярно плоскости витка </a:t>
            </a:r>
            <a:r>
              <a:rPr lang="ru-RU" sz="2000" b="1">
                <a:solidFill>
                  <a:srgbClr val="990033"/>
                </a:solidFill>
              </a:rPr>
              <a:t>В </a:t>
            </a:r>
            <a:r>
              <a:rPr lang="ru-RU" sz="2000">
                <a:solidFill>
                  <a:srgbClr val="0000CC"/>
                </a:solidFill>
              </a:rPr>
              <a:t>против часовой стрелки?</a:t>
            </a:r>
          </a:p>
        </p:txBody>
      </p:sp>
      <p:sp>
        <p:nvSpPr>
          <p:cNvPr id="56324" name="Oval 12"/>
          <p:cNvSpPr>
            <a:spLocks noChangeArrowheads="1"/>
          </p:cNvSpPr>
          <p:nvPr/>
        </p:nvSpPr>
        <p:spPr bwMode="auto">
          <a:xfrm>
            <a:off x="1143000" y="642938"/>
            <a:ext cx="2232025" cy="20875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Oval 13"/>
          <p:cNvSpPr>
            <a:spLocks noChangeArrowheads="1"/>
          </p:cNvSpPr>
          <p:nvPr/>
        </p:nvSpPr>
        <p:spPr bwMode="auto">
          <a:xfrm>
            <a:off x="1358900" y="858838"/>
            <a:ext cx="1800225" cy="1655762"/>
          </a:xfrm>
          <a:prstGeom prst="ellips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Line 14"/>
          <p:cNvSpPr>
            <a:spLocks noChangeShapeType="1"/>
          </p:cNvSpPr>
          <p:nvPr/>
        </p:nvSpPr>
        <p:spPr bwMode="auto">
          <a:xfrm>
            <a:off x="2366963" y="27320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27" name="Line 15"/>
          <p:cNvSpPr>
            <a:spLocks noChangeShapeType="1"/>
          </p:cNvSpPr>
          <p:nvPr/>
        </p:nvSpPr>
        <p:spPr bwMode="auto">
          <a:xfrm>
            <a:off x="2078038" y="27320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28" name="Line 16"/>
          <p:cNvSpPr>
            <a:spLocks noChangeShapeType="1"/>
          </p:cNvSpPr>
          <p:nvPr/>
        </p:nvSpPr>
        <p:spPr bwMode="auto">
          <a:xfrm>
            <a:off x="2078038" y="2732088"/>
            <a:ext cx="288925" cy="0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29" name="Line 17"/>
          <p:cNvSpPr>
            <a:spLocks noChangeShapeType="1"/>
          </p:cNvSpPr>
          <p:nvPr/>
        </p:nvSpPr>
        <p:spPr bwMode="auto">
          <a:xfrm>
            <a:off x="2366963" y="294798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0" name="Rectangle 18"/>
          <p:cNvSpPr>
            <a:spLocks noChangeArrowheads="1"/>
          </p:cNvSpPr>
          <p:nvPr/>
        </p:nvSpPr>
        <p:spPr bwMode="auto">
          <a:xfrm>
            <a:off x="2943225" y="2803525"/>
            <a:ext cx="1223963" cy="288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Line 21"/>
          <p:cNvSpPr>
            <a:spLocks noChangeShapeType="1"/>
          </p:cNvSpPr>
          <p:nvPr/>
        </p:nvSpPr>
        <p:spPr bwMode="auto">
          <a:xfrm>
            <a:off x="4386263" y="239395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2" name="Line 22"/>
          <p:cNvSpPr>
            <a:spLocks noChangeShapeType="1"/>
          </p:cNvSpPr>
          <p:nvPr/>
        </p:nvSpPr>
        <p:spPr bwMode="auto">
          <a:xfrm>
            <a:off x="3951288" y="3667125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3446463" y="3667125"/>
            <a:ext cx="3603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4" name="Line 24"/>
          <p:cNvSpPr>
            <a:spLocks noChangeShapeType="1"/>
          </p:cNvSpPr>
          <p:nvPr/>
        </p:nvSpPr>
        <p:spPr bwMode="auto">
          <a:xfrm>
            <a:off x="2222500" y="3667125"/>
            <a:ext cx="1223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5" name="Text Box 25"/>
          <p:cNvSpPr txBox="1">
            <a:spLocks noChangeArrowheads="1"/>
          </p:cNvSpPr>
          <p:nvPr/>
        </p:nvSpPr>
        <p:spPr bwMode="auto">
          <a:xfrm>
            <a:off x="2151063" y="359568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_</a:t>
            </a:r>
          </a:p>
        </p:txBody>
      </p:sp>
      <p:sp>
        <p:nvSpPr>
          <p:cNvPr id="56336" name="Line 26"/>
          <p:cNvSpPr>
            <a:spLocks noChangeShapeType="1"/>
          </p:cNvSpPr>
          <p:nvPr/>
        </p:nvSpPr>
        <p:spPr bwMode="auto">
          <a:xfrm>
            <a:off x="2222500" y="35956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7" name="Line 27"/>
          <p:cNvSpPr>
            <a:spLocks noChangeShapeType="1"/>
          </p:cNvSpPr>
          <p:nvPr/>
        </p:nvSpPr>
        <p:spPr bwMode="auto">
          <a:xfrm>
            <a:off x="2078038" y="34512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8" name="Rectangle 28"/>
          <p:cNvSpPr>
            <a:spLocks noChangeArrowheads="1"/>
          </p:cNvSpPr>
          <p:nvPr/>
        </p:nvSpPr>
        <p:spPr bwMode="auto">
          <a:xfrm>
            <a:off x="1790700" y="374015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+</a:t>
            </a:r>
          </a:p>
        </p:txBody>
      </p:sp>
      <p:sp>
        <p:nvSpPr>
          <p:cNvPr id="56339" name="Line 29"/>
          <p:cNvSpPr>
            <a:spLocks noChangeShapeType="1"/>
          </p:cNvSpPr>
          <p:nvPr/>
        </p:nvSpPr>
        <p:spPr bwMode="auto">
          <a:xfrm>
            <a:off x="1285875" y="3667125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40" name="Line 30"/>
          <p:cNvSpPr>
            <a:spLocks noChangeShapeType="1"/>
          </p:cNvSpPr>
          <p:nvPr/>
        </p:nvSpPr>
        <p:spPr bwMode="auto">
          <a:xfrm>
            <a:off x="1285875" y="2947988"/>
            <a:ext cx="0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41" name="Line 31"/>
          <p:cNvSpPr>
            <a:spLocks noChangeShapeType="1"/>
          </p:cNvSpPr>
          <p:nvPr/>
        </p:nvSpPr>
        <p:spPr bwMode="auto">
          <a:xfrm>
            <a:off x="1285875" y="2947988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3446463" y="3667125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43" name="Line 33"/>
          <p:cNvSpPr>
            <a:spLocks noChangeShapeType="1"/>
          </p:cNvSpPr>
          <p:nvPr/>
        </p:nvSpPr>
        <p:spPr bwMode="auto">
          <a:xfrm flipH="1">
            <a:off x="2222500" y="139700"/>
            <a:ext cx="0" cy="27352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4" name="AutoShape 34"/>
          <p:cNvSpPr>
            <a:spLocks noChangeArrowheads="1"/>
          </p:cNvSpPr>
          <p:nvPr/>
        </p:nvSpPr>
        <p:spPr bwMode="auto">
          <a:xfrm>
            <a:off x="1862138" y="139700"/>
            <a:ext cx="431800" cy="547688"/>
          </a:xfrm>
          <a:prstGeom prst="curvedRightArrow">
            <a:avLst>
              <a:gd name="adj1" fmla="val 25368"/>
              <a:gd name="adj2" fmla="val 507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45" name="Rectangle 35"/>
          <p:cNvSpPr>
            <a:spLocks noChangeArrowheads="1"/>
          </p:cNvSpPr>
          <p:nvPr/>
        </p:nvSpPr>
        <p:spPr bwMode="auto">
          <a:xfrm>
            <a:off x="3517900" y="787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A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56346" name="Rectangle 36"/>
          <p:cNvSpPr>
            <a:spLocks noChangeArrowheads="1"/>
          </p:cNvSpPr>
          <p:nvPr/>
        </p:nvSpPr>
        <p:spPr bwMode="auto">
          <a:xfrm>
            <a:off x="2366963" y="12192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990033"/>
                </a:solidFill>
              </a:rPr>
              <a:t>B</a:t>
            </a:r>
            <a:endParaRPr lang="ru-RU" b="1">
              <a:solidFill>
                <a:srgbClr val="990033"/>
              </a:solidFill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1069975" y="284163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Г</a:t>
            </a:r>
          </a:p>
        </p:txBody>
      </p:sp>
      <p:sp>
        <p:nvSpPr>
          <p:cNvPr id="56348" name="Rectangle 38"/>
          <p:cNvSpPr>
            <a:spLocks noChangeArrowheads="1"/>
          </p:cNvSpPr>
          <p:nvPr/>
        </p:nvSpPr>
        <p:spPr bwMode="auto">
          <a:xfrm>
            <a:off x="3375025" y="30924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endParaRPr lang="ru-RU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517900" y="2371725"/>
            <a:ext cx="647700" cy="431800"/>
            <a:chOff x="1429" y="3158"/>
            <a:chExt cx="408" cy="272"/>
          </a:xfrm>
        </p:grpSpPr>
        <p:sp>
          <p:nvSpPr>
            <p:cNvPr id="56352" name="Line 51"/>
            <p:cNvSpPr>
              <a:spLocks noChangeShapeType="1"/>
            </p:cNvSpPr>
            <p:nvPr/>
          </p:nvSpPr>
          <p:spPr bwMode="auto">
            <a:xfrm>
              <a:off x="1429" y="3158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3" name="Line 52"/>
            <p:cNvSpPr>
              <a:spLocks noChangeShapeType="1"/>
            </p:cNvSpPr>
            <p:nvPr/>
          </p:nvSpPr>
          <p:spPr bwMode="auto">
            <a:xfrm>
              <a:off x="1429" y="3158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50" name="Text Box 54"/>
          <p:cNvSpPr txBox="1">
            <a:spLocks noChangeArrowheads="1"/>
          </p:cNvSpPr>
          <p:nvPr/>
        </p:nvSpPr>
        <p:spPr bwMode="auto">
          <a:xfrm>
            <a:off x="3302000" y="3884613"/>
            <a:ext cx="37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</a:t>
            </a:r>
            <a:endParaRPr lang="ru-RU"/>
          </a:p>
        </p:txBody>
      </p:sp>
      <p:sp>
        <p:nvSpPr>
          <p:cNvPr id="56351" name="Line 56"/>
          <p:cNvSpPr>
            <a:spLocks noChangeShapeType="1"/>
          </p:cNvSpPr>
          <p:nvPr/>
        </p:nvSpPr>
        <p:spPr bwMode="auto">
          <a:xfrm>
            <a:off x="4167188" y="2371725"/>
            <a:ext cx="503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7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1858E-6 L 0.05921 -3.91858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30743" grpId="0" animBg="1"/>
      <p:bldP spid="30743" grpId="1" animBg="1"/>
      <p:bldP spid="30743" grpId="2" animBg="1"/>
      <p:bldP spid="30752" grpId="0" animBg="1"/>
      <p:bldP spid="30752" grpId="1" animBg="1"/>
      <p:bldP spid="30752" grpId="2" animBg="1"/>
      <p:bldP spid="30754" grpId="0" animBg="1"/>
      <p:bldP spid="3075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714500" y="285750"/>
            <a:ext cx="7242175" cy="393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66FF"/>
                </a:solidFill>
              </a:rPr>
              <a:t>УСТАНОВЛЕННЫЕ ФАКТЫ</a:t>
            </a:r>
            <a:r>
              <a:rPr lang="ru-RU" dirty="0" smtClean="0">
                <a:solidFill>
                  <a:srgbClr val="0066FF"/>
                </a:solidFill>
              </a:rPr>
              <a:t>: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428750" y="928688"/>
            <a:ext cx="6973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1.Направление индукционного тока зависит от того: </a:t>
            </a:r>
          </a:p>
          <a:p>
            <a:pPr>
              <a:buFontTx/>
              <a:buChar char="•"/>
            </a:pPr>
            <a:r>
              <a:rPr lang="ru-RU" sz="2000"/>
              <a:t> приближаем мы  магнит к контуру или удаляем его</a:t>
            </a:r>
          </a:p>
          <a:p>
            <a:pPr>
              <a:buFontTx/>
              <a:buChar char="•"/>
            </a:pPr>
            <a:r>
              <a:rPr lang="ru-RU" sz="2000"/>
              <a:t> каким  полюсом мы делаем это -  северным или южным</a:t>
            </a:r>
          </a:p>
          <a:p>
            <a:pPr>
              <a:buFontTx/>
              <a:buChar char="•"/>
            </a:pPr>
            <a:endParaRPr lang="ru-RU" sz="200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428750" y="2071688"/>
            <a:ext cx="72596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2.В пространстве вокруг движущихся зарядов (токов)</a:t>
            </a:r>
          </a:p>
          <a:p>
            <a:r>
              <a:rPr lang="ru-RU" sz="2000"/>
              <a:t> существует магнитное поле. </a:t>
            </a:r>
          </a:p>
          <a:p>
            <a:r>
              <a:rPr lang="ru-RU" sz="2000" b="1" u="sng">
                <a:solidFill>
                  <a:srgbClr val="CC0000"/>
                </a:solidFill>
              </a:rPr>
              <a:t>ВЫВОД:</a:t>
            </a:r>
            <a:r>
              <a:rPr lang="ru-RU" sz="2000"/>
              <a:t>  Вокруг индукционного тока должно существовать</a:t>
            </a:r>
          </a:p>
          <a:p>
            <a:r>
              <a:rPr lang="ru-RU" sz="2000"/>
              <a:t>магнитное поле  и это поле должно взаимодействовать </a:t>
            </a:r>
          </a:p>
          <a:p>
            <a:r>
              <a:rPr lang="ru-RU" sz="2000"/>
              <a:t>с магнитным полем  постоянного магнита</a:t>
            </a:r>
          </a:p>
          <a:p>
            <a:r>
              <a:rPr lang="ru-RU" sz="2000"/>
              <a:t>(должно наблюдаться притяжение или отталкивание)</a:t>
            </a:r>
          </a:p>
        </p:txBody>
      </p:sp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1663700" y="462121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428750" y="4143375"/>
            <a:ext cx="7848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3.Так как </a:t>
            </a:r>
            <a:r>
              <a:rPr lang="ru-RU" sz="2000" u="sng">
                <a:solidFill>
                  <a:srgbClr val="CC0000"/>
                </a:solidFill>
              </a:rPr>
              <a:t>направление  тока различно</a:t>
            </a:r>
            <a:r>
              <a:rPr lang="ru-RU" sz="2000"/>
              <a:t> , то и </a:t>
            </a:r>
            <a:r>
              <a:rPr lang="ru-RU" sz="2000" u="sng">
                <a:solidFill>
                  <a:srgbClr val="CC0000"/>
                </a:solidFill>
              </a:rPr>
              <a:t>взаимодействие</a:t>
            </a:r>
          </a:p>
          <a:p>
            <a:r>
              <a:rPr lang="ru-RU" sz="2000"/>
              <a:t>поля индукционного тока с полем  постоянного магнита </a:t>
            </a:r>
            <a:r>
              <a:rPr lang="ru-RU" sz="2000" u="sng">
                <a:solidFill>
                  <a:srgbClr val="CC0000"/>
                </a:solidFill>
              </a:rPr>
              <a:t>должно</a:t>
            </a:r>
          </a:p>
          <a:p>
            <a:r>
              <a:rPr lang="ru-RU" sz="2000" u="sng">
                <a:solidFill>
                  <a:srgbClr val="CC0000"/>
                </a:solidFill>
              </a:rPr>
              <a:t>быть различным</a:t>
            </a:r>
            <a:r>
              <a:rPr lang="ru-RU" sz="2000"/>
              <a:t> в случаях:</a:t>
            </a:r>
          </a:p>
          <a:p>
            <a:pPr>
              <a:buFontTx/>
              <a:buChar char="•"/>
            </a:pPr>
            <a:r>
              <a:rPr lang="ru-RU" sz="2000"/>
              <a:t> приближения и удаления магнита</a:t>
            </a:r>
          </a:p>
          <a:p>
            <a:pPr>
              <a:buFontTx/>
              <a:buChar char="•"/>
            </a:pPr>
            <a:r>
              <a:rPr lang="ru-RU" sz="2000"/>
              <a:t> приближения (удаления) северного и южного полюса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5"/>
          <p:cNvSpPr>
            <a:spLocks noChangeArrowheads="1"/>
          </p:cNvSpPr>
          <p:nvPr/>
        </p:nvSpPr>
        <p:spPr bwMode="auto">
          <a:xfrm rot="522921">
            <a:off x="3255963" y="4033838"/>
            <a:ext cx="2305050" cy="863600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scene3d>
            <a:camera prst="legacyPerspectiveFront">
              <a:rot lat="0" lon="2129997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8371" name="AutoShape 10"/>
          <p:cNvSpPr>
            <a:spLocks noChangeArrowheads="1"/>
          </p:cNvSpPr>
          <p:nvPr/>
        </p:nvSpPr>
        <p:spPr bwMode="auto">
          <a:xfrm>
            <a:off x="4408488" y="1944688"/>
            <a:ext cx="71437" cy="23764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08038" y="1584325"/>
            <a:ext cx="7289800" cy="2771775"/>
            <a:chOff x="113" y="1071"/>
            <a:chExt cx="4592" cy="1746"/>
          </a:xfrm>
        </p:grpSpPr>
        <p:sp>
          <p:nvSpPr>
            <p:cNvPr id="58383" name="AutoShape 8"/>
            <p:cNvSpPr>
              <a:spLocks noChangeArrowheads="1"/>
            </p:cNvSpPr>
            <p:nvPr/>
          </p:nvSpPr>
          <p:spPr bwMode="auto">
            <a:xfrm rot="8534423">
              <a:off x="3651" y="1661"/>
              <a:ext cx="1054" cy="11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6 w 21600"/>
                <a:gd name="T25" fmla="*/ 3158 h 21600"/>
                <a:gd name="T26" fmla="*/ 18444 w 21600"/>
                <a:gd name="T27" fmla="*/ 1844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75" y="10800"/>
                  </a:moveTo>
                  <a:cubicBezTo>
                    <a:pt x="575" y="16447"/>
                    <a:pt x="5153" y="21025"/>
                    <a:pt x="10800" y="21025"/>
                  </a:cubicBezTo>
                  <a:cubicBezTo>
                    <a:pt x="16447" y="21025"/>
                    <a:pt x="21025" y="16447"/>
                    <a:pt x="21025" y="10800"/>
                  </a:cubicBezTo>
                  <a:cubicBezTo>
                    <a:pt x="21025" y="5153"/>
                    <a:pt x="16447" y="575"/>
                    <a:pt x="10800" y="575"/>
                  </a:cubicBezTo>
                  <a:cubicBezTo>
                    <a:pt x="5153" y="575"/>
                    <a:pt x="575" y="5153"/>
                    <a:pt x="575" y="10800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8384" name="AutoShape 15"/>
            <p:cNvSpPr>
              <a:spLocks noChangeArrowheads="1"/>
            </p:cNvSpPr>
            <p:nvPr/>
          </p:nvSpPr>
          <p:spPr bwMode="auto">
            <a:xfrm rot="8485267">
              <a:off x="113" y="1071"/>
              <a:ext cx="1054" cy="1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6 w 21600"/>
                <a:gd name="T25" fmla="*/ 3162 h 21600"/>
                <a:gd name="T26" fmla="*/ 18444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986" y="10800"/>
                  </a:moveTo>
                  <a:cubicBezTo>
                    <a:pt x="986" y="16220"/>
                    <a:pt x="5380" y="20614"/>
                    <a:pt x="10800" y="20614"/>
                  </a:cubicBezTo>
                  <a:cubicBezTo>
                    <a:pt x="16220" y="20614"/>
                    <a:pt x="20614" y="16220"/>
                    <a:pt x="20614" y="10800"/>
                  </a:cubicBezTo>
                  <a:cubicBezTo>
                    <a:pt x="20614" y="5380"/>
                    <a:pt x="16220" y="986"/>
                    <a:pt x="10800" y="986"/>
                  </a:cubicBezTo>
                  <a:cubicBezTo>
                    <a:pt x="5380" y="986"/>
                    <a:pt x="986" y="5380"/>
                    <a:pt x="986" y="10800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rot="10800000"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8385" name="AutoShape 16"/>
            <p:cNvSpPr>
              <a:spLocks noChangeArrowheads="1"/>
            </p:cNvSpPr>
            <p:nvPr/>
          </p:nvSpPr>
          <p:spPr bwMode="auto">
            <a:xfrm rot="596930">
              <a:off x="612" y="1298"/>
              <a:ext cx="3855" cy="46"/>
            </a:xfrm>
            <a:prstGeom prst="parallelogram">
              <a:avLst>
                <a:gd name="adj" fmla="val 415142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0" name="AutoShape 20"/>
          <p:cNvSpPr>
            <a:spLocks noChangeArrowheads="1"/>
          </p:cNvSpPr>
          <p:nvPr/>
        </p:nvSpPr>
        <p:spPr bwMode="auto">
          <a:xfrm rot="-2538247">
            <a:off x="5416550" y="4897438"/>
            <a:ext cx="1270000" cy="514350"/>
          </a:xfrm>
          <a:prstGeom prst="parallelogram">
            <a:avLst>
              <a:gd name="adj" fmla="val 24143"/>
            </a:avLst>
          </a:prstGeom>
          <a:solidFill>
            <a:srgbClr val="3366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 rot="-2495808">
            <a:off x="4552950" y="5689600"/>
            <a:ext cx="1270000" cy="514350"/>
          </a:xfrm>
          <a:prstGeom prst="parallelogram">
            <a:avLst>
              <a:gd name="adj" fmla="val 24143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263" name="Arc 23"/>
          <p:cNvSpPr>
            <a:spLocks/>
          </p:cNvSpPr>
          <p:nvPr/>
        </p:nvSpPr>
        <p:spPr bwMode="auto">
          <a:xfrm flipV="1">
            <a:off x="6208713" y="2376488"/>
            <a:ext cx="779462" cy="1943100"/>
          </a:xfrm>
          <a:custGeom>
            <a:avLst/>
            <a:gdLst>
              <a:gd name="T0" fmla="*/ 0 w 21271"/>
              <a:gd name="T1" fmla="*/ 0 h 21600"/>
              <a:gd name="T2" fmla="*/ 2147483647 w 21271"/>
              <a:gd name="T3" fmla="*/ 2147483647 h 21600"/>
              <a:gd name="T4" fmla="*/ 0 w 21271"/>
              <a:gd name="T5" fmla="*/ 2147483647 h 21600"/>
              <a:gd name="T6" fmla="*/ 0 60000 65536"/>
              <a:gd name="T7" fmla="*/ 0 60000 65536"/>
              <a:gd name="T8" fmla="*/ 0 60000 65536"/>
              <a:gd name="T9" fmla="*/ 0 w 21271"/>
              <a:gd name="T10" fmla="*/ 0 h 21600"/>
              <a:gd name="T11" fmla="*/ 21271 w 212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71" h="21600" fill="none" extrusionOk="0">
                <a:moveTo>
                  <a:pt x="-1" y="0"/>
                </a:moveTo>
                <a:cubicBezTo>
                  <a:pt x="10481" y="0"/>
                  <a:pt x="19449" y="7524"/>
                  <a:pt x="21271" y="17845"/>
                </a:cubicBezTo>
              </a:path>
              <a:path w="21271" h="21600" stroke="0" extrusionOk="0">
                <a:moveTo>
                  <a:pt x="-1" y="0"/>
                </a:moveTo>
                <a:cubicBezTo>
                  <a:pt x="10481" y="0"/>
                  <a:pt x="19449" y="7524"/>
                  <a:pt x="21271" y="1784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V="1">
            <a:off x="6713538" y="3241675"/>
            <a:ext cx="863600" cy="935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Arc 25"/>
          <p:cNvSpPr>
            <a:spLocks/>
          </p:cNvSpPr>
          <p:nvPr/>
        </p:nvSpPr>
        <p:spPr bwMode="auto">
          <a:xfrm rot="-2624333">
            <a:off x="6713538" y="4249738"/>
            <a:ext cx="1582737" cy="574675"/>
          </a:xfrm>
          <a:custGeom>
            <a:avLst/>
            <a:gdLst>
              <a:gd name="T0" fmla="*/ 2147483647 w 21600"/>
              <a:gd name="T1" fmla="*/ 0 h 21520"/>
              <a:gd name="T2" fmla="*/ 2147483647 w 21600"/>
              <a:gd name="T3" fmla="*/ 2147483647 h 21520"/>
              <a:gd name="T4" fmla="*/ 0 w 21600"/>
              <a:gd name="T5" fmla="*/ 2147483647 h 21520"/>
              <a:gd name="T6" fmla="*/ 0 60000 65536"/>
              <a:gd name="T7" fmla="*/ 0 60000 65536"/>
              <a:gd name="T8" fmla="*/ 0 60000 65536"/>
              <a:gd name="T9" fmla="*/ 0 w 21600"/>
              <a:gd name="T10" fmla="*/ 0 h 21520"/>
              <a:gd name="T11" fmla="*/ 21600 w 21600"/>
              <a:gd name="T12" fmla="*/ 21520 h 21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20" fill="none" extrusionOk="0">
                <a:moveTo>
                  <a:pt x="1860" y="0"/>
                </a:moveTo>
                <a:cubicBezTo>
                  <a:pt x="13027" y="965"/>
                  <a:pt x="21600" y="10311"/>
                  <a:pt x="21600" y="21520"/>
                </a:cubicBezTo>
              </a:path>
              <a:path w="21600" h="21520" stroke="0" extrusionOk="0">
                <a:moveTo>
                  <a:pt x="1860" y="0"/>
                </a:moveTo>
                <a:cubicBezTo>
                  <a:pt x="13027" y="965"/>
                  <a:pt x="21600" y="10311"/>
                  <a:pt x="21600" y="21520"/>
                </a:cubicBezTo>
                <a:lnTo>
                  <a:pt x="0" y="2152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V="1">
            <a:off x="6929438" y="3600450"/>
            <a:ext cx="1008062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379" name="Line 30"/>
          <p:cNvSpPr>
            <a:spLocks noChangeShapeType="1"/>
          </p:cNvSpPr>
          <p:nvPr/>
        </p:nvSpPr>
        <p:spPr bwMode="auto">
          <a:xfrm flipH="1">
            <a:off x="952500" y="3025775"/>
            <a:ext cx="863600" cy="719138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8296275" y="42497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CC"/>
                </a:solidFill>
              </a:rPr>
              <a:t>B</a:t>
            </a:r>
            <a:endParaRPr lang="ru-RU" sz="2400" i="1">
              <a:solidFill>
                <a:srgbClr val="0000CC"/>
              </a:solidFill>
            </a:endParaRPr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8461375" y="4303713"/>
            <a:ext cx="2159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3286125" y="0"/>
            <a:ext cx="60912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hlink"/>
                </a:solidFill>
              </a:rPr>
              <a:t> </a:t>
            </a:r>
            <a:r>
              <a:rPr lang="ru-RU" sz="2000"/>
              <a:t>При</a:t>
            </a:r>
            <a:r>
              <a:rPr lang="ru-RU" i="1"/>
              <a:t> </a:t>
            </a:r>
            <a:r>
              <a:rPr lang="ru-RU" sz="2000"/>
              <a:t>поднесении магнита  к кольцу оно начинает</a:t>
            </a:r>
          </a:p>
          <a:p>
            <a:r>
              <a:rPr lang="ru-RU" sz="2000"/>
              <a:t> удаляться  от магнита, </a:t>
            </a:r>
            <a:endParaRPr lang="en-US" sz="2000"/>
          </a:p>
          <a:p>
            <a:endParaRPr lang="ru-RU" sz="2000"/>
          </a:p>
          <a:p>
            <a:r>
              <a:rPr lang="ru-RU" sz="2000"/>
              <a:t> а при удалении магнита – </a:t>
            </a:r>
          </a:p>
          <a:p>
            <a:r>
              <a:rPr lang="ru-RU" sz="2000"/>
              <a:t> движется  вслед за ним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 animBg="1"/>
      <p:bldP spid="10260" grpId="1" animBg="1"/>
      <p:bldP spid="10262" grpId="0" animBg="1"/>
      <p:bldP spid="10262" grpId="1" animBg="1"/>
      <p:bldP spid="10263" grpId="0" animBg="1"/>
      <p:bldP spid="10263" grpId="1" animBg="1"/>
      <p:bldP spid="10264" grpId="0" animBg="1"/>
      <p:bldP spid="10264" grpId="1" animBg="1"/>
      <p:bldP spid="10265" grpId="0" animBg="1"/>
      <p:bldP spid="10265" grpId="1" animBg="1"/>
      <p:bldP spid="10266" grpId="0" animBg="1"/>
      <p:bldP spid="10266" grpId="1" animBg="1"/>
      <p:bldP spid="10272" grpId="0"/>
      <p:bldP spid="10272" grpId="1"/>
      <p:bldP spid="10272" grpId="2"/>
      <p:bldP spid="10273" grpId="0" animBg="1"/>
      <p:bldP spid="10273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572000" y="566738"/>
            <a:ext cx="3203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  </a:t>
            </a:r>
            <a:r>
              <a:rPr lang="ru-RU" b="1">
                <a:solidFill>
                  <a:srgbClr val="FF0000"/>
                </a:solidFill>
              </a:rPr>
              <a:t>приближении</a:t>
            </a:r>
            <a:r>
              <a:rPr lang="ru-RU"/>
              <a:t> магнита</a:t>
            </a:r>
            <a:endParaRPr lang="en-US"/>
          </a:p>
          <a:p>
            <a:r>
              <a:rPr lang="ru-RU"/>
              <a:t>к замкнутому контуру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572000" y="1214438"/>
            <a:ext cx="3756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увеличивается  магнитный поток </a:t>
            </a:r>
            <a:endParaRPr lang="en-US"/>
          </a:p>
          <a:p>
            <a:r>
              <a:rPr lang="ru-RU"/>
              <a:t>через поверхность,</a:t>
            </a:r>
            <a:endParaRPr lang="en-US"/>
          </a:p>
          <a:p>
            <a:r>
              <a:rPr lang="ru-RU"/>
              <a:t>ограниченную контуром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572000" y="28702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контуре  возникает </a:t>
            </a:r>
            <a:endParaRPr lang="en-US"/>
          </a:p>
          <a:p>
            <a:r>
              <a:rPr lang="ru-RU"/>
              <a:t>индукционный ток, 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572000" y="3519488"/>
            <a:ext cx="33845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имеющий  такое направление, </a:t>
            </a:r>
          </a:p>
          <a:p>
            <a:r>
              <a:rPr lang="ru-RU"/>
              <a:t>что  созданный им  </a:t>
            </a:r>
            <a:endParaRPr lang="en-US"/>
          </a:p>
          <a:p>
            <a:r>
              <a:rPr lang="ru-RU"/>
              <a:t>магнитный поток,  </a:t>
            </a:r>
          </a:p>
          <a:p>
            <a:r>
              <a:rPr lang="ru-RU" b="1">
                <a:solidFill>
                  <a:srgbClr val="FF0000"/>
                </a:solidFill>
              </a:rPr>
              <a:t>препятствует  увеличению</a:t>
            </a:r>
            <a:endParaRPr lang="ru-RU">
              <a:solidFill>
                <a:srgbClr val="FF0000"/>
              </a:solidFill>
            </a:endParaRPr>
          </a:p>
          <a:p>
            <a:r>
              <a:rPr lang="ru-RU"/>
              <a:t>магнитного потока,</a:t>
            </a:r>
            <a:endParaRPr lang="en-US"/>
          </a:p>
          <a:p>
            <a:r>
              <a:rPr lang="ru-RU"/>
              <a:t>вызвавшего ток.</a:t>
            </a:r>
          </a:p>
        </p:txBody>
      </p:sp>
      <p:pic>
        <p:nvPicPr>
          <p:cNvPr id="59398" name="Кольцо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597254">
            <a:off x="1445419" y="1227932"/>
            <a:ext cx="17795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52"/>
          <p:cNvGrpSpPr>
            <a:grpSpLocks/>
          </p:cNvGrpSpPr>
          <p:nvPr/>
        </p:nvGrpSpPr>
        <p:grpSpPr bwMode="auto">
          <a:xfrm>
            <a:off x="2268538" y="1412875"/>
            <a:ext cx="3175" cy="2211388"/>
            <a:chOff x="6323012" y="2057400"/>
            <a:chExt cx="3176" cy="2211388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5400000" flipH="1" flipV="1">
              <a:off x="5639594" y="2742406"/>
              <a:ext cx="1371600" cy="1589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6056312" y="4000500"/>
              <a:ext cx="534988" cy="158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3"/>
          <p:cNvGrpSpPr>
            <a:grpSpLocks/>
          </p:cNvGrpSpPr>
          <p:nvPr/>
        </p:nvGrpSpPr>
        <p:grpSpPr bwMode="auto">
          <a:xfrm>
            <a:off x="2555875" y="1196975"/>
            <a:ext cx="2719388" cy="4572000"/>
            <a:chOff x="6553200" y="1828800"/>
            <a:chExt cx="2719406" cy="4572032"/>
          </a:xfrm>
        </p:grpSpPr>
        <p:sp>
          <p:nvSpPr>
            <p:cNvPr id="19" name="Дуга 18"/>
            <p:cNvSpPr/>
            <p:nvPr/>
          </p:nvSpPr>
          <p:spPr>
            <a:xfrm flipH="1">
              <a:off x="6629401" y="1828800"/>
              <a:ext cx="2643205" cy="4572032"/>
            </a:xfrm>
            <a:prstGeom prst="arc">
              <a:avLst>
                <a:gd name="adj1" fmla="val 17397157"/>
                <a:gd name="adj2" fmla="val 19812552"/>
              </a:avLst>
            </a:prstGeom>
            <a:ln w="28575">
              <a:solidFill>
                <a:srgbClr val="0070C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6324598" y="3886214"/>
              <a:ext cx="533404" cy="7620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8"/>
          <p:cNvGrpSpPr>
            <a:grpSpLocks/>
          </p:cNvGrpSpPr>
          <p:nvPr/>
        </p:nvGrpSpPr>
        <p:grpSpPr bwMode="auto">
          <a:xfrm>
            <a:off x="-684213" y="1412875"/>
            <a:ext cx="2643188" cy="4572000"/>
            <a:chOff x="1905000" y="1600200"/>
            <a:chExt cx="2643206" cy="4572032"/>
          </a:xfrm>
        </p:grpSpPr>
        <p:sp>
          <p:nvSpPr>
            <p:cNvPr id="56" name="Дуга 55"/>
            <p:cNvSpPr/>
            <p:nvPr/>
          </p:nvSpPr>
          <p:spPr>
            <a:xfrm>
              <a:off x="1905000" y="1600200"/>
              <a:ext cx="2643206" cy="4572032"/>
            </a:xfrm>
            <a:prstGeom prst="arc">
              <a:avLst>
                <a:gd name="adj1" fmla="val 17051431"/>
                <a:gd name="adj2" fmla="val 19286648"/>
              </a:avLst>
            </a:prstGeom>
            <a:ln w="28575">
              <a:solidFill>
                <a:srgbClr val="0070C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Дуга 57"/>
            <p:cNvSpPr/>
            <p:nvPr/>
          </p:nvSpPr>
          <p:spPr>
            <a:xfrm>
              <a:off x="1905000" y="1600200"/>
              <a:ext cx="2643206" cy="4572032"/>
            </a:xfrm>
            <a:prstGeom prst="arc">
              <a:avLst>
                <a:gd name="adj1" fmla="val 19885245"/>
                <a:gd name="adj2" fmla="val 21256896"/>
              </a:avLst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Группа 14"/>
          <p:cNvGrpSpPr>
            <a:grpSpLocks/>
          </p:cNvGrpSpPr>
          <p:nvPr/>
        </p:nvGrpSpPr>
        <p:grpSpPr bwMode="auto">
          <a:xfrm rot="5400000">
            <a:off x="480219" y="2336006"/>
            <a:ext cx="3143250" cy="1588"/>
            <a:chOff x="2000232" y="3714752"/>
            <a:chExt cx="3143272" cy="1588"/>
          </a:xfrm>
        </p:grpSpPr>
        <p:cxnSp>
          <p:nvCxnSpPr>
            <p:cNvPr id="2" name="Прямая соединительная линия 2"/>
            <p:cNvCxnSpPr/>
            <p:nvPr/>
          </p:nvCxnSpPr>
          <p:spPr>
            <a:xfrm>
              <a:off x="2000232" y="3714752"/>
              <a:ext cx="2071703" cy="1588"/>
            </a:xfrm>
            <a:prstGeom prst="line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1"/>
            <p:cNvCxnSpPr/>
            <p:nvPr/>
          </p:nvCxnSpPr>
          <p:spPr>
            <a:xfrm>
              <a:off x="4286248" y="3714752"/>
              <a:ext cx="857256" cy="1588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4"/>
          <p:cNvGrpSpPr>
            <a:grpSpLocks/>
          </p:cNvGrpSpPr>
          <p:nvPr/>
        </p:nvGrpSpPr>
        <p:grpSpPr bwMode="auto">
          <a:xfrm rot="5400000">
            <a:off x="913607" y="2336006"/>
            <a:ext cx="3143250" cy="1587"/>
            <a:chOff x="2000232" y="3714752"/>
            <a:chExt cx="3143272" cy="1588"/>
          </a:xfrm>
        </p:grpSpPr>
        <p:cxnSp>
          <p:nvCxnSpPr>
            <p:cNvPr id="15" name="Прямая соединительная линия 2"/>
            <p:cNvCxnSpPr/>
            <p:nvPr/>
          </p:nvCxnSpPr>
          <p:spPr>
            <a:xfrm>
              <a:off x="2000232" y="3714752"/>
              <a:ext cx="2071703" cy="1588"/>
            </a:xfrm>
            <a:prstGeom prst="line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1"/>
            <p:cNvCxnSpPr/>
            <p:nvPr/>
          </p:nvCxnSpPr>
          <p:spPr>
            <a:xfrm>
              <a:off x="4286248" y="3714752"/>
              <a:ext cx="857256" cy="1588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8"/>
          <p:cNvGrpSpPr>
            <a:grpSpLocks/>
          </p:cNvGrpSpPr>
          <p:nvPr/>
        </p:nvGrpSpPr>
        <p:grpSpPr bwMode="auto">
          <a:xfrm rot="4268392" flipV="1">
            <a:off x="-2604294" y="812006"/>
            <a:ext cx="4481513" cy="3810001"/>
            <a:chOff x="904634" y="-891026"/>
            <a:chExt cx="4480876" cy="3810881"/>
          </a:xfrm>
        </p:grpSpPr>
        <p:sp>
          <p:nvSpPr>
            <p:cNvPr id="10" name="Дуга 9"/>
            <p:cNvSpPr>
              <a:spLocks noChangeArrowheads="1"/>
            </p:cNvSpPr>
            <p:nvPr/>
          </p:nvSpPr>
          <p:spPr bwMode="auto">
            <a:xfrm rot="7476911">
              <a:off x="1150250" y="-1104510"/>
              <a:ext cx="3756893" cy="4258658"/>
            </a:xfrm>
            <a:custGeom>
              <a:avLst/>
              <a:gdLst>
                <a:gd name="T0" fmla="*/ 1930690 w 3757474"/>
                <a:gd name="T1" fmla="*/ 814 h 4258270"/>
                <a:gd name="T2" fmla="*/ 1878737 w 3757474"/>
                <a:gd name="T3" fmla="*/ 2129135 h 4258270"/>
                <a:gd name="T4" fmla="*/ 2779025 w 3757474"/>
                <a:gd name="T5" fmla="*/ 260379 h 4258270"/>
                <a:gd name="T6" fmla="*/ 11796480 60000 65536"/>
                <a:gd name="T7" fmla="*/ 17694720 60000 65536"/>
                <a:gd name="T8" fmla="*/ 0 60000 65536"/>
                <a:gd name="T9" fmla="*/ 1930690 w 3757474"/>
                <a:gd name="T10" fmla="*/ 814 h 4258270"/>
                <a:gd name="T11" fmla="*/ 2779025 w 3757474"/>
                <a:gd name="T12" fmla="*/ 260379 h 4258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7474" h="4258270" stroke="0">
                  <a:moveTo>
                    <a:pt x="1930690" y="814"/>
                  </a:moveTo>
                  <a:lnTo>
                    <a:pt x="1930689" y="814"/>
                  </a:lnTo>
                  <a:cubicBezTo>
                    <a:pt x="2227597" y="10122"/>
                    <a:pt x="2518326" y="99076"/>
                    <a:pt x="2779024" y="260378"/>
                  </a:cubicBezTo>
                  <a:lnTo>
                    <a:pt x="1878737" y="2129135"/>
                  </a:lnTo>
                  <a:close/>
                </a:path>
                <a:path w="3757474" h="4258270" fill="none">
                  <a:moveTo>
                    <a:pt x="1930690" y="814"/>
                  </a:moveTo>
                  <a:lnTo>
                    <a:pt x="1930689" y="814"/>
                  </a:lnTo>
                  <a:cubicBezTo>
                    <a:pt x="2227597" y="10122"/>
                    <a:pt x="2518326" y="99076"/>
                    <a:pt x="2779024" y="260378"/>
                  </a:cubicBezTo>
                </a:path>
              </a:pathLst>
            </a:custGeom>
            <a:noFill/>
            <a:ln w="25400" cap="rnd" algn="ctr">
              <a:solidFill>
                <a:srgbClr val="FF0000"/>
              </a:solidFill>
              <a:miter lim="800000"/>
              <a:headEnd type="triangle" w="lg" len="lg"/>
              <a:tailEnd type="none" w="lg" len="lg"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Дуга 10"/>
            <p:cNvSpPr>
              <a:spLocks noChangeArrowheads="1"/>
            </p:cNvSpPr>
            <p:nvPr/>
          </p:nvSpPr>
          <p:spPr bwMode="auto">
            <a:xfrm rot="7572792">
              <a:off x="1370720" y="-1191551"/>
              <a:ext cx="3756893" cy="4260245"/>
            </a:xfrm>
            <a:custGeom>
              <a:avLst/>
              <a:gdLst>
                <a:gd name="T0" fmla="*/ 3118185 w 3757474"/>
                <a:gd name="T1" fmla="*/ 529073 h 4258270"/>
                <a:gd name="T2" fmla="*/ 1878737 w 3757474"/>
                <a:gd name="T3" fmla="*/ 2129135 h 4258270"/>
                <a:gd name="T4" fmla="*/ 3757474 w 3757474"/>
                <a:gd name="T5" fmla="*/ 2129135 h 4258270"/>
                <a:gd name="T6" fmla="*/ 11796480 60000 65536"/>
                <a:gd name="T7" fmla="*/ 11796480 60000 65536"/>
                <a:gd name="T8" fmla="*/ 5898240 60000 65536"/>
                <a:gd name="T9" fmla="*/ 3118185 w 3757474"/>
                <a:gd name="T10" fmla="*/ 529073 h 4258270"/>
                <a:gd name="T11" fmla="*/ 3757474 w 3757474"/>
                <a:gd name="T12" fmla="*/ 2129135 h 4258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7474" h="4258270" stroke="0">
                  <a:moveTo>
                    <a:pt x="3118185" y="529073"/>
                  </a:moveTo>
                  <a:lnTo>
                    <a:pt x="3118184" y="529073"/>
                  </a:lnTo>
                  <a:cubicBezTo>
                    <a:pt x="3524521" y="933324"/>
                    <a:pt x="3757474" y="1516376"/>
                    <a:pt x="3757474" y="2129135"/>
                  </a:cubicBezTo>
                  <a:cubicBezTo>
                    <a:pt x="3757474" y="2129136"/>
                    <a:pt x="3757473" y="2129137"/>
                    <a:pt x="3757473" y="2129138"/>
                  </a:cubicBezTo>
                  <a:lnTo>
                    <a:pt x="1878737" y="2129135"/>
                  </a:lnTo>
                  <a:close/>
                </a:path>
                <a:path w="3757474" h="4258270" fill="none">
                  <a:moveTo>
                    <a:pt x="3118185" y="529073"/>
                  </a:moveTo>
                  <a:lnTo>
                    <a:pt x="3118184" y="529073"/>
                  </a:lnTo>
                  <a:cubicBezTo>
                    <a:pt x="3524521" y="933324"/>
                    <a:pt x="3757474" y="1516376"/>
                    <a:pt x="3757474" y="2129135"/>
                  </a:cubicBezTo>
                  <a:cubicBezTo>
                    <a:pt x="3757474" y="2129136"/>
                    <a:pt x="3757473" y="2129137"/>
                    <a:pt x="3757473" y="2129138"/>
                  </a:cubicBezTo>
                </a:path>
              </a:pathLst>
            </a:custGeom>
            <a:noFill/>
            <a:ln w="25400" cap="rnd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8" name="Группа 7"/>
          <p:cNvGrpSpPr>
            <a:grpSpLocks/>
          </p:cNvGrpSpPr>
          <p:nvPr/>
        </p:nvGrpSpPr>
        <p:grpSpPr bwMode="auto">
          <a:xfrm rot="6283591">
            <a:off x="2653506" y="667544"/>
            <a:ext cx="4479925" cy="3811588"/>
            <a:chOff x="904634" y="-891026"/>
            <a:chExt cx="4480876" cy="3810881"/>
          </a:xfrm>
        </p:grpSpPr>
        <p:sp>
          <p:nvSpPr>
            <p:cNvPr id="20" name="Дуга 3"/>
            <p:cNvSpPr>
              <a:spLocks noChangeArrowheads="1"/>
            </p:cNvSpPr>
            <p:nvPr/>
          </p:nvSpPr>
          <p:spPr bwMode="auto">
            <a:xfrm rot="7476911">
              <a:off x="1153136" y="-1087523"/>
              <a:ext cx="3756916" cy="4258579"/>
            </a:xfrm>
            <a:custGeom>
              <a:avLst/>
              <a:gdLst>
                <a:gd name="T0" fmla="*/ 1930690 w 3757474"/>
                <a:gd name="T1" fmla="*/ 814 h 4258270"/>
                <a:gd name="T2" fmla="*/ 1878737 w 3757474"/>
                <a:gd name="T3" fmla="*/ 2129135 h 4258270"/>
                <a:gd name="T4" fmla="*/ 2779025 w 3757474"/>
                <a:gd name="T5" fmla="*/ 260379 h 4258270"/>
                <a:gd name="T6" fmla="*/ 11796480 60000 65536"/>
                <a:gd name="T7" fmla="*/ 17694720 60000 65536"/>
                <a:gd name="T8" fmla="*/ 0 60000 65536"/>
                <a:gd name="T9" fmla="*/ 1930690 w 3757474"/>
                <a:gd name="T10" fmla="*/ 814 h 4258270"/>
                <a:gd name="T11" fmla="*/ 2779025 w 3757474"/>
                <a:gd name="T12" fmla="*/ 260379 h 4258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7474" h="4258270" stroke="0">
                  <a:moveTo>
                    <a:pt x="1930690" y="814"/>
                  </a:moveTo>
                  <a:lnTo>
                    <a:pt x="1930689" y="814"/>
                  </a:lnTo>
                  <a:cubicBezTo>
                    <a:pt x="2227597" y="10122"/>
                    <a:pt x="2518326" y="99076"/>
                    <a:pt x="2779024" y="260378"/>
                  </a:cubicBezTo>
                  <a:lnTo>
                    <a:pt x="1878737" y="2129135"/>
                  </a:lnTo>
                  <a:close/>
                </a:path>
                <a:path w="3757474" h="4258270" fill="none">
                  <a:moveTo>
                    <a:pt x="1930690" y="814"/>
                  </a:moveTo>
                  <a:lnTo>
                    <a:pt x="1930689" y="814"/>
                  </a:lnTo>
                  <a:cubicBezTo>
                    <a:pt x="2227597" y="10122"/>
                    <a:pt x="2518326" y="99076"/>
                    <a:pt x="2779024" y="260378"/>
                  </a:cubicBezTo>
                </a:path>
              </a:pathLst>
            </a:custGeom>
            <a:noFill/>
            <a:ln w="25400" cap="rnd" algn="ctr">
              <a:solidFill>
                <a:srgbClr val="FF0000"/>
              </a:solidFill>
              <a:miter lim="800000"/>
              <a:headEnd type="triangle" w="lg" len="lg"/>
              <a:tailEnd type="none" w="lg" len="lg"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Дуга 6"/>
            <p:cNvSpPr>
              <a:spLocks noChangeArrowheads="1"/>
            </p:cNvSpPr>
            <p:nvPr/>
          </p:nvSpPr>
          <p:spPr bwMode="auto">
            <a:xfrm rot="7572792">
              <a:off x="1377020" y="-1141421"/>
              <a:ext cx="3756915" cy="4258579"/>
            </a:xfrm>
            <a:custGeom>
              <a:avLst/>
              <a:gdLst>
                <a:gd name="T0" fmla="*/ 3118185 w 3757474"/>
                <a:gd name="T1" fmla="*/ 529073 h 4258270"/>
                <a:gd name="T2" fmla="*/ 1878737 w 3757474"/>
                <a:gd name="T3" fmla="*/ 2129135 h 4258270"/>
                <a:gd name="T4" fmla="*/ 3757474 w 3757474"/>
                <a:gd name="T5" fmla="*/ 2129135 h 4258270"/>
                <a:gd name="T6" fmla="*/ 11796480 60000 65536"/>
                <a:gd name="T7" fmla="*/ 11796480 60000 65536"/>
                <a:gd name="T8" fmla="*/ 5898240 60000 65536"/>
                <a:gd name="T9" fmla="*/ 3118185 w 3757474"/>
                <a:gd name="T10" fmla="*/ 529073 h 4258270"/>
                <a:gd name="T11" fmla="*/ 3757474 w 3757474"/>
                <a:gd name="T12" fmla="*/ 2129135 h 4258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7474" h="4258270" stroke="0">
                  <a:moveTo>
                    <a:pt x="3118185" y="529073"/>
                  </a:moveTo>
                  <a:lnTo>
                    <a:pt x="3118184" y="529073"/>
                  </a:lnTo>
                  <a:cubicBezTo>
                    <a:pt x="3524521" y="933324"/>
                    <a:pt x="3757474" y="1516376"/>
                    <a:pt x="3757474" y="2129135"/>
                  </a:cubicBezTo>
                  <a:cubicBezTo>
                    <a:pt x="3757474" y="2129136"/>
                    <a:pt x="3757473" y="2129137"/>
                    <a:pt x="3757473" y="2129138"/>
                  </a:cubicBezTo>
                  <a:lnTo>
                    <a:pt x="1878737" y="2129135"/>
                  </a:lnTo>
                  <a:close/>
                </a:path>
                <a:path w="3757474" h="4258270" fill="none">
                  <a:moveTo>
                    <a:pt x="3118185" y="529073"/>
                  </a:moveTo>
                  <a:lnTo>
                    <a:pt x="3118184" y="529073"/>
                  </a:lnTo>
                  <a:cubicBezTo>
                    <a:pt x="3524521" y="933324"/>
                    <a:pt x="3757474" y="1516376"/>
                    <a:pt x="3757474" y="2129135"/>
                  </a:cubicBezTo>
                  <a:cubicBezTo>
                    <a:pt x="3757474" y="2129136"/>
                    <a:pt x="3757473" y="2129137"/>
                    <a:pt x="3757473" y="2129138"/>
                  </a:cubicBezTo>
                </a:path>
              </a:pathLst>
            </a:custGeom>
            <a:noFill/>
            <a:ln w="25400" cap="rnd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 rot="5400000" flipH="1" flipV="1">
            <a:off x="2450307" y="5117306"/>
            <a:ext cx="1219200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Дуга 33"/>
          <p:cNvSpPr>
            <a:spLocks noChangeArrowheads="1"/>
          </p:cNvSpPr>
          <p:nvPr/>
        </p:nvSpPr>
        <p:spPr bwMode="auto">
          <a:xfrm rot="10491205">
            <a:off x="1476375" y="1628775"/>
            <a:ext cx="2057400" cy="1371600"/>
          </a:xfrm>
          <a:custGeom>
            <a:avLst/>
            <a:gdLst>
              <a:gd name="T0" fmla="*/ 381944 w 2057398"/>
              <a:gd name="T1" fmla="*/ 152496 h 1371600"/>
              <a:gd name="T2" fmla="*/ 1028699 w 2057398"/>
              <a:gd name="T3" fmla="*/ 685800 h 1371600"/>
              <a:gd name="T4" fmla="*/ 1420356 w 2057398"/>
              <a:gd name="T5" fmla="*/ 51650 h 1371600"/>
              <a:gd name="T6" fmla="*/ 5898240 60000 65536"/>
              <a:gd name="T7" fmla="*/ 17694720 60000 65536"/>
              <a:gd name="T8" fmla="*/ 0 60000 65536"/>
              <a:gd name="T9" fmla="*/ 381944 w 2057398"/>
              <a:gd name="T10" fmla="*/ 0 h 1371600"/>
              <a:gd name="T11" fmla="*/ 1420356 w 2057398"/>
              <a:gd name="T12" fmla="*/ 152496 h 137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7398" h="1371600" stroke="0">
                <a:moveTo>
                  <a:pt x="381944" y="152496"/>
                </a:moveTo>
                <a:lnTo>
                  <a:pt x="381943" y="152495"/>
                </a:lnTo>
                <a:cubicBezTo>
                  <a:pt x="565005" y="53826"/>
                  <a:pt x="793291" y="-1"/>
                  <a:pt x="1028699" y="0"/>
                </a:cubicBezTo>
                <a:cubicBezTo>
                  <a:pt x="1163058" y="0"/>
                  <a:pt x="1296116" y="17547"/>
                  <a:pt x="1420356" y="51650"/>
                </a:cubicBezTo>
                <a:lnTo>
                  <a:pt x="1028699" y="685800"/>
                </a:lnTo>
                <a:close/>
              </a:path>
              <a:path w="2057398" h="1371600" fill="none">
                <a:moveTo>
                  <a:pt x="381944" y="152496"/>
                </a:moveTo>
                <a:lnTo>
                  <a:pt x="381943" y="152495"/>
                </a:lnTo>
                <a:cubicBezTo>
                  <a:pt x="565005" y="53826"/>
                  <a:pt x="793291" y="-1"/>
                  <a:pt x="1028699" y="0"/>
                </a:cubicBezTo>
                <a:cubicBezTo>
                  <a:pt x="1163058" y="0"/>
                  <a:pt x="1296116" y="17547"/>
                  <a:pt x="1420356" y="51650"/>
                </a:cubicBezTo>
              </a:path>
            </a:pathLst>
          </a:custGeom>
          <a:noFill/>
          <a:ln w="38100" cap="rnd" algn="ctr">
            <a:solidFill>
              <a:srgbClr val="00FFFF"/>
            </a:solidFill>
            <a:miter lim="800000"/>
            <a:headEnd/>
            <a:tailEnd type="triangle" w="lg" len="lg"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3924300" y="10525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CC0000"/>
                </a:solidFill>
              </a:rPr>
              <a:t>Bi</a:t>
            </a:r>
            <a:endParaRPr lang="ru-RU" i="1">
              <a:solidFill>
                <a:srgbClr val="CC0000"/>
              </a:solidFill>
            </a:endParaRPr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1331913" y="1268413"/>
            <a:ext cx="38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6600FF"/>
                </a:solidFill>
              </a:rPr>
              <a:t>B</a:t>
            </a:r>
            <a:endParaRPr lang="ru-RU" i="1">
              <a:solidFill>
                <a:srgbClr val="6600FF"/>
              </a:solidFill>
            </a:endParaRPr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>
            <a:off x="1331913" y="1268413"/>
            <a:ext cx="360362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3276600" y="50133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v</a:t>
            </a:r>
            <a:endParaRPr lang="ru-RU" i="1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3348038" y="50847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1" name="Группа 1"/>
          <p:cNvGrpSpPr>
            <a:grpSpLocks/>
          </p:cNvGrpSpPr>
          <p:nvPr/>
        </p:nvGrpSpPr>
        <p:grpSpPr bwMode="auto">
          <a:xfrm>
            <a:off x="1763713" y="4005263"/>
            <a:ext cx="857250" cy="2000250"/>
            <a:chOff x="2500298" y="1785926"/>
            <a:chExt cx="642942" cy="2000264"/>
          </a:xfrm>
        </p:grpSpPr>
        <p:sp>
          <p:nvSpPr>
            <p:cNvPr id="3" name="Куб 2"/>
            <p:cNvSpPr/>
            <p:nvPr/>
          </p:nvSpPr>
          <p:spPr>
            <a:xfrm>
              <a:off x="2500298" y="2714619"/>
              <a:ext cx="642942" cy="1071571"/>
            </a:xfrm>
            <a:prstGeom prst="cube">
              <a:avLst>
                <a:gd name="adj" fmla="val 1890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Куб 3"/>
            <p:cNvSpPr/>
            <p:nvPr/>
          </p:nvSpPr>
          <p:spPr>
            <a:xfrm>
              <a:off x="2500298" y="1785926"/>
              <a:ext cx="642942" cy="1071569"/>
            </a:xfrm>
            <a:prstGeom prst="cube">
              <a:avLst>
                <a:gd name="adj" fmla="val 18905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1794" name="Line 50"/>
          <p:cNvSpPr>
            <a:spLocks noChangeShapeType="1"/>
          </p:cNvSpPr>
          <p:nvPr/>
        </p:nvSpPr>
        <p:spPr bwMode="auto">
          <a:xfrm>
            <a:off x="3995738" y="1052513"/>
            <a:ext cx="288925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50" grpId="0"/>
      <p:bldP spid="31751" grpId="0" build="allAtOnce"/>
      <p:bldP spid="31783" grpId="0"/>
      <p:bldP spid="31785" grpId="0"/>
      <p:bldP spid="31786" grpId="0" animBg="1"/>
      <p:bldP spid="31787" grpId="0"/>
      <p:bldP spid="31788" grpId="0" animBg="1"/>
      <p:bldP spid="31794" grpId="0" animBg="1"/>
      <p:bldP spid="31794" grpId="1" animBg="1"/>
      <p:bldP spid="3179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000125" y="428625"/>
            <a:ext cx="6215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5. Взаимодействие магнитов не является электрическим.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143000" y="3357563"/>
            <a:ext cx="6286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Сравним магниты и заряды..</a:t>
            </a:r>
          </a:p>
        </p:txBody>
      </p:sp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859338" y="836613"/>
            <a:ext cx="338455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При </a:t>
            </a:r>
            <a:r>
              <a:rPr lang="ru-RU" sz="2000"/>
              <a:t> </a:t>
            </a:r>
            <a:r>
              <a:rPr lang="ru-RU" sz="2000" b="1">
                <a:solidFill>
                  <a:srgbClr val="FF0000"/>
                </a:solidFill>
              </a:rPr>
              <a:t>удалении</a:t>
            </a:r>
            <a:r>
              <a:rPr lang="ru-RU"/>
              <a:t> магнита от замкнутого контура уменьшается  магнитный поток через поверхность, ограниченную контуром </a:t>
            </a:r>
          </a:p>
          <a:p>
            <a:pPr>
              <a:spcBef>
                <a:spcPct val="50000"/>
              </a:spcBef>
            </a:pPr>
            <a:r>
              <a:rPr lang="ru-RU"/>
              <a:t>В контуре возникает индукционный ток, имеющий  такое направление, что созданный им магнитный поток 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FF0000"/>
                </a:solidFill>
              </a:rPr>
              <a:t>препятствует уменьшению</a:t>
            </a:r>
          </a:p>
          <a:p>
            <a:pPr>
              <a:spcBef>
                <a:spcPct val="50000"/>
              </a:spcBef>
            </a:pPr>
            <a:r>
              <a:rPr lang="ru-RU"/>
              <a:t>магнитного потока, вызвавшего ток</a:t>
            </a:r>
            <a:endParaRPr lang="ru-RU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" name="Кольцо 19"/>
          <p:cNvSpPr/>
          <p:nvPr/>
        </p:nvSpPr>
        <p:spPr>
          <a:xfrm rot="15311907">
            <a:off x="1018095" y="1379081"/>
            <a:ext cx="2714643" cy="2084980"/>
          </a:xfrm>
          <a:prstGeom prst="donut">
            <a:avLst>
              <a:gd name="adj" fmla="val 635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isometricOffAxis2Right"/>
            <a:lightRig rig="flood" dir="t">
              <a:rot lat="0" lon="0" rev="13800000"/>
            </a:lightRig>
          </a:scene3d>
          <a:sp3d extrusionH="107950" prstMaterial="plastic">
            <a:bevelT w="82550" h="635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1979613" y="3860800"/>
            <a:ext cx="857250" cy="2000250"/>
            <a:chOff x="2500298" y="1785926"/>
            <a:chExt cx="642942" cy="2000264"/>
          </a:xfrm>
        </p:grpSpPr>
        <p:sp>
          <p:nvSpPr>
            <p:cNvPr id="14" name="Куб 13"/>
            <p:cNvSpPr/>
            <p:nvPr/>
          </p:nvSpPr>
          <p:spPr>
            <a:xfrm>
              <a:off x="2500298" y="2714621"/>
              <a:ext cx="642942" cy="1071569"/>
            </a:xfrm>
            <a:prstGeom prst="cube">
              <a:avLst>
                <a:gd name="adj" fmla="val 1890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Куб 14"/>
            <p:cNvSpPr/>
            <p:nvPr/>
          </p:nvSpPr>
          <p:spPr>
            <a:xfrm>
              <a:off x="2500298" y="1785926"/>
              <a:ext cx="642942" cy="1071571"/>
            </a:xfrm>
            <a:prstGeom prst="cube">
              <a:avLst>
                <a:gd name="adj" fmla="val 18905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33" name="Прямая со стрелкой 32"/>
          <p:cNvCxnSpPr>
            <a:cxnSpLocks noChangeShapeType="1"/>
          </p:cNvCxnSpPr>
          <p:nvPr/>
        </p:nvCxnSpPr>
        <p:spPr bwMode="auto">
          <a:xfrm flipH="1">
            <a:off x="3419475" y="4292600"/>
            <a:ext cx="1588" cy="1228725"/>
          </a:xfrm>
          <a:prstGeom prst="straightConnector1">
            <a:avLst/>
          </a:prstGeom>
          <a:noFill/>
          <a:ln w="57150" cap="rnd" algn="ctr">
            <a:solidFill>
              <a:srgbClr val="4A7EBB"/>
            </a:solidFill>
            <a:round/>
            <a:headEnd/>
            <a:tailEnd type="arrow" w="med" len="med"/>
          </a:ln>
        </p:spPr>
      </p:cxnSp>
      <p:grpSp>
        <p:nvGrpSpPr>
          <p:cNvPr id="3" name="Группа 53"/>
          <p:cNvGrpSpPr>
            <a:grpSpLocks/>
          </p:cNvGrpSpPr>
          <p:nvPr/>
        </p:nvGrpSpPr>
        <p:grpSpPr bwMode="auto">
          <a:xfrm>
            <a:off x="2627313" y="1341438"/>
            <a:ext cx="2719387" cy="4572000"/>
            <a:chOff x="6553200" y="1828800"/>
            <a:chExt cx="2719406" cy="4572032"/>
          </a:xfrm>
        </p:grpSpPr>
        <p:sp>
          <p:nvSpPr>
            <p:cNvPr id="19" name="Дуга 18"/>
            <p:cNvSpPr/>
            <p:nvPr/>
          </p:nvSpPr>
          <p:spPr>
            <a:xfrm flipH="1">
              <a:off x="6629401" y="1828800"/>
              <a:ext cx="2643205" cy="4572032"/>
            </a:xfrm>
            <a:prstGeom prst="arc">
              <a:avLst>
                <a:gd name="adj1" fmla="val 17397157"/>
                <a:gd name="adj2" fmla="val 19812552"/>
              </a:avLst>
            </a:prstGeom>
            <a:ln w="28575">
              <a:solidFill>
                <a:srgbClr val="0070C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6324598" y="3886214"/>
              <a:ext cx="533404" cy="7620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52"/>
          <p:cNvGrpSpPr>
            <a:grpSpLocks/>
          </p:cNvGrpSpPr>
          <p:nvPr/>
        </p:nvGrpSpPr>
        <p:grpSpPr bwMode="auto">
          <a:xfrm>
            <a:off x="2411413" y="1484313"/>
            <a:ext cx="3175" cy="2211387"/>
            <a:chOff x="6323012" y="2057400"/>
            <a:chExt cx="3176" cy="2211388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5400000" flipH="1" flipV="1">
              <a:off x="5639593" y="2742406"/>
              <a:ext cx="1371601" cy="1589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6056312" y="4000501"/>
              <a:ext cx="534987" cy="158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58"/>
          <p:cNvGrpSpPr>
            <a:grpSpLocks/>
          </p:cNvGrpSpPr>
          <p:nvPr/>
        </p:nvGrpSpPr>
        <p:grpSpPr bwMode="auto">
          <a:xfrm>
            <a:off x="-468313" y="1557338"/>
            <a:ext cx="2643188" cy="4572000"/>
            <a:chOff x="1905000" y="1600200"/>
            <a:chExt cx="2643206" cy="4572032"/>
          </a:xfrm>
        </p:grpSpPr>
        <p:sp>
          <p:nvSpPr>
            <p:cNvPr id="56" name="Дуга 55"/>
            <p:cNvSpPr/>
            <p:nvPr/>
          </p:nvSpPr>
          <p:spPr>
            <a:xfrm>
              <a:off x="1905000" y="1600200"/>
              <a:ext cx="2643206" cy="4572032"/>
            </a:xfrm>
            <a:prstGeom prst="arc">
              <a:avLst>
                <a:gd name="adj1" fmla="val 17051431"/>
                <a:gd name="adj2" fmla="val 19286648"/>
              </a:avLst>
            </a:prstGeom>
            <a:ln w="28575">
              <a:solidFill>
                <a:srgbClr val="0070C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Дуга 57"/>
            <p:cNvSpPr/>
            <p:nvPr/>
          </p:nvSpPr>
          <p:spPr>
            <a:xfrm>
              <a:off x="1905000" y="1600200"/>
              <a:ext cx="2643206" cy="4572032"/>
            </a:xfrm>
            <a:prstGeom prst="arc">
              <a:avLst>
                <a:gd name="adj1" fmla="val 19885245"/>
                <a:gd name="adj2" fmla="val 21256896"/>
              </a:avLst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" name="Группа 7"/>
          <p:cNvGrpSpPr>
            <a:grpSpLocks/>
          </p:cNvGrpSpPr>
          <p:nvPr/>
        </p:nvGrpSpPr>
        <p:grpSpPr bwMode="auto">
          <a:xfrm rot="-5400000">
            <a:off x="-240507" y="2193132"/>
            <a:ext cx="2239963" cy="2120900"/>
            <a:chOff x="904636" y="-891029"/>
            <a:chExt cx="4480876" cy="3810884"/>
          </a:xfrm>
        </p:grpSpPr>
        <p:sp>
          <p:nvSpPr>
            <p:cNvPr id="62" name="Дуга 61"/>
            <p:cNvSpPr/>
            <p:nvPr/>
          </p:nvSpPr>
          <p:spPr>
            <a:xfrm rot="7476911">
              <a:off x="1155582" y="-1090629"/>
              <a:ext cx="3756688" cy="4258579"/>
            </a:xfrm>
            <a:prstGeom prst="arc">
              <a:avLst>
                <a:gd name="adj1" fmla="val 16283897"/>
                <a:gd name="adj2" fmla="val 17682121"/>
              </a:avLst>
            </a:prstGeom>
            <a:ln w="25400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Дуга 62"/>
            <p:cNvSpPr/>
            <p:nvPr/>
          </p:nvSpPr>
          <p:spPr>
            <a:xfrm rot="7572792">
              <a:off x="1377879" y="-1144827"/>
              <a:ext cx="3756688" cy="4258579"/>
            </a:xfrm>
            <a:prstGeom prst="arc">
              <a:avLst>
                <a:gd name="adj1" fmla="val 18904596"/>
                <a:gd name="adj2" fmla="val 0"/>
              </a:avLst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7"/>
          <p:cNvGrpSpPr>
            <a:grpSpLocks/>
          </p:cNvGrpSpPr>
          <p:nvPr/>
        </p:nvGrpSpPr>
        <p:grpSpPr bwMode="auto">
          <a:xfrm rot="5346210" flipH="1">
            <a:off x="2783681" y="2193132"/>
            <a:ext cx="2239963" cy="2120900"/>
            <a:chOff x="904635" y="-891027"/>
            <a:chExt cx="4480875" cy="3810882"/>
          </a:xfrm>
        </p:grpSpPr>
        <p:sp>
          <p:nvSpPr>
            <p:cNvPr id="30" name="Дуга 29"/>
            <p:cNvSpPr/>
            <p:nvPr/>
          </p:nvSpPr>
          <p:spPr>
            <a:xfrm rot="7476911">
              <a:off x="1192834" y="-981180"/>
              <a:ext cx="3756686" cy="4258576"/>
            </a:xfrm>
            <a:prstGeom prst="arc">
              <a:avLst>
                <a:gd name="adj1" fmla="val 16283897"/>
                <a:gd name="adj2" fmla="val 17788757"/>
              </a:avLst>
            </a:prstGeom>
            <a:ln w="25400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Дуга 30"/>
            <p:cNvSpPr/>
            <p:nvPr/>
          </p:nvSpPr>
          <p:spPr>
            <a:xfrm rot="7572792">
              <a:off x="1407163" y="-1075483"/>
              <a:ext cx="3756686" cy="4258576"/>
            </a:xfrm>
            <a:prstGeom prst="arc">
              <a:avLst>
                <a:gd name="adj1" fmla="val 18992023"/>
                <a:gd name="adj2" fmla="val 0"/>
              </a:avLst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3492500" y="1484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CC"/>
                </a:solidFill>
              </a:rPr>
              <a:t>B</a:t>
            </a:r>
            <a:endParaRPr lang="ru-RU" i="1">
              <a:solidFill>
                <a:srgbClr val="0000CC"/>
              </a:solidFill>
            </a:endParaRPr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>
            <a:off x="3563938" y="1557338"/>
            <a:ext cx="2159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3708400" y="22050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hlink"/>
                </a:solidFill>
              </a:rPr>
              <a:t>Bi</a:t>
            </a:r>
            <a:endParaRPr lang="ru-RU" i="1">
              <a:solidFill>
                <a:schemeClr val="hlink"/>
              </a:solidFill>
            </a:endParaRPr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>
            <a:off x="3779838" y="2205038"/>
            <a:ext cx="287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810" name="Arc 42"/>
          <p:cNvSpPr>
            <a:spLocks/>
          </p:cNvSpPr>
          <p:nvPr/>
        </p:nvSpPr>
        <p:spPr bwMode="auto">
          <a:xfrm flipV="1">
            <a:off x="2124075" y="2781300"/>
            <a:ext cx="1152525" cy="274638"/>
          </a:xfrm>
          <a:custGeom>
            <a:avLst/>
            <a:gdLst>
              <a:gd name="T0" fmla="*/ 2147483647 w 21600"/>
              <a:gd name="T1" fmla="*/ 0 h 20470"/>
              <a:gd name="T2" fmla="*/ 2147483647 w 21600"/>
              <a:gd name="T3" fmla="*/ 2147483647 h 20470"/>
              <a:gd name="T4" fmla="*/ 0 w 21600"/>
              <a:gd name="T5" fmla="*/ 2147483647 h 20470"/>
              <a:gd name="T6" fmla="*/ 0 60000 65536"/>
              <a:gd name="T7" fmla="*/ 0 60000 65536"/>
              <a:gd name="T8" fmla="*/ 0 60000 65536"/>
              <a:gd name="T9" fmla="*/ 0 w 21600"/>
              <a:gd name="T10" fmla="*/ 0 h 20470"/>
              <a:gd name="T11" fmla="*/ 21600 w 21600"/>
              <a:gd name="T12" fmla="*/ 20470 h 204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470" fill="none" extrusionOk="0">
                <a:moveTo>
                  <a:pt x="6894" y="0"/>
                </a:moveTo>
                <a:cubicBezTo>
                  <a:pt x="15682" y="2959"/>
                  <a:pt x="21600" y="11197"/>
                  <a:pt x="21600" y="20470"/>
                </a:cubicBezTo>
              </a:path>
              <a:path w="21600" h="20470" stroke="0" extrusionOk="0">
                <a:moveTo>
                  <a:pt x="6894" y="0"/>
                </a:moveTo>
                <a:cubicBezTo>
                  <a:pt x="15682" y="2959"/>
                  <a:pt x="21600" y="11197"/>
                  <a:pt x="21600" y="20470"/>
                </a:cubicBezTo>
                <a:lnTo>
                  <a:pt x="0" y="20470"/>
                </a:lnTo>
                <a:close/>
              </a:path>
            </a:pathLst>
          </a:cu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11" name="Rectangle 43"/>
          <p:cNvSpPr>
            <a:spLocks noChangeArrowheads="1"/>
          </p:cNvSpPr>
          <p:nvPr/>
        </p:nvSpPr>
        <p:spPr bwMode="auto">
          <a:xfrm>
            <a:off x="3708400" y="4868863"/>
            <a:ext cx="36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tx2"/>
                </a:solidFill>
              </a:rPr>
              <a:t>v</a:t>
            </a:r>
            <a:endParaRPr lang="ru-RU" i="1">
              <a:solidFill>
                <a:schemeClr val="tx2"/>
              </a:solidFill>
            </a:endParaRPr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>
            <a:off x="3708400" y="49418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 flipH="1" flipV="1">
            <a:off x="2411413" y="1628775"/>
            <a:ext cx="0" cy="1296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3471863" y="28003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I</a:t>
            </a:r>
            <a:endParaRPr lang="ru-RU" b="1" i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allAtOnce"/>
      <p:bldP spid="32805" grpId="0"/>
      <p:bldP spid="32806" grpId="0" animBg="1"/>
      <p:bldP spid="32807" grpId="0"/>
      <p:bldP spid="32808" grpId="0" animBg="1"/>
      <p:bldP spid="32810" grpId="0" animBg="1"/>
      <p:bldP spid="32811" grpId="0"/>
      <p:bldP spid="32812" grpId="0" animBg="1"/>
      <p:bldP spid="32814" grpId="0" animBg="1"/>
      <p:bldP spid="32814" grpId="1" animBg="1"/>
      <p:bldP spid="328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smtClean="0">
                <a:solidFill>
                  <a:schemeClr val="hlink"/>
                </a:solidFill>
              </a:rPr>
              <a:t>Правило</a:t>
            </a:r>
            <a:r>
              <a:rPr lang="ru-RU" smtClean="0">
                <a:solidFill>
                  <a:schemeClr val="hlink"/>
                </a:solidFill>
              </a:rPr>
              <a:t> </a:t>
            </a:r>
            <a:r>
              <a:rPr lang="ru-RU" u="sng" smtClean="0">
                <a:solidFill>
                  <a:schemeClr val="hlink"/>
                </a:solidFill>
              </a:rPr>
              <a:t>Ленца</a:t>
            </a: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8688" y="1571625"/>
            <a:ext cx="3395662" cy="4525963"/>
          </a:xfrm>
        </p:spPr>
        <p:txBody>
          <a:bodyPr/>
          <a:lstStyle/>
          <a:p>
            <a:pPr eaLnBrk="1" hangingPunct="1"/>
            <a:r>
              <a:rPr lang="ru-RU" sz="2800" smtClean="0"/>
              <a:t>Индукционный ток направлен так, чтобы своим магнитным полем </a:t>
            </a:r>
          </a:p>
          <a:p>
            <a:pPr eaLnBrk="1" hangingPunct="1"/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   тому изменению магнитного потока, которым он вызван</a:t>
            </a:r>
          </a:p>
        </p:txBody>
      </p:sp>
      <p:sp>
        <p:nvSpPr>
          <p:cNvPr id="61444" name="Text Box 17"/>
          <p:cNvSpPr txBox="1">
            <a:spLocks noChangeArrowheads="1"/>
          </p:cNvSpPr>
          <p:nvPr/>
        </p:nvSpPr>
        <p:spPr bwMode="auto">
          <a:xfrm>
            <a:off x="8675688" y="2708275"/>
            <a:ext cx="468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CC"/>
                </a:solidFill>
              </a:rPr>
              <a:t>В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42938" y="3357563"/>
            <a:ext cx="3744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противодействовать</a:t>
            </a:r>
          </a:p>
        </p:txBody>
      </p:sp>
      <p:sp>
        <p:nvSpPr>
          <p:cNvPr id="61446" name="Line 25"/>
          <p:cNvSpPr>
            <a:spLocks noChangeShapeType="1"/>
          </p:cNvSpPr>
          <p:nvPr/>
        </p:nvSpPr>
        <p:spPr bwMode="auto">
          <a:xfrm>
            <a:off x="4643438" y="4149725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47" name="Text Box 26"/>
          <p:cNvSpPr txBox="1">
            <a:spLocks noChangeArrowheads="1"/>
          </p:cNvSpPr>
          <p:nvPr/>
        </p:nvSpPr>
        <p:spPr bwMode="auto">
          <a:xfrm>
            <a:off x="5632450" y="43132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</a:t>
            </a:r>
            <a:endParaRPr lang="ru-RU" b="1"/>
          </a:p>
        </p:txBody>
      </p:sp>
      <p:sp>
        <p:nvSpPr>
          <p:cNvPr id="61448" name="Line 27"/>
          <p:cNvSpPr>
            <a:spLocks noChangeShapeType="1"/>
          </p:cNvSpPr>
          <p:nvPr/>
        </p:nvSpPr>
        <p:spPr bwMode="auto">
          <a:xfrm>
            <a:off x="5651500" y="43656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61449" name="Группа 12"/>
          <p:cNvGrpSpPr>
            <a:grpSpLocks/>
          </p:cNvGrpSpPr>
          <p:nvPr/>
        </p:nvGrpSpPr>
        <p:grpSpPr bwMode="auto">
          <a:xfrm rot="5400000">
            <a:off x="4856163" y="2497138"/>
            <a:ext cx="857250" cy="2000250"/>
            <a:chOff x="2500298" y="1785926"/>
            <a:chExt cx="642942" cy="2000264"/>
          </a:xfrm>
        </p:grpSpPr>
        <p:sp>
          <p:nvSpPr>
            <p:cNvPr id="14" name="Куб 13"/>
            <p:cNvSpPr>
              <a:spLocks noChangeArrowheads="1"/>
            </p:cNvSpPr>
            <p:nvPr/>
          </p:nvSpPr>
          <p:spPr bwMode="auto">
            <a:xfrm>
              <a:off x="2500298" y="2749546"/>
              <a:ext cx="642942" cy="1071569"/>
            </a:xfrm>
            <a:prstGeom prst="cube">
              <a:avLst>
                <a:gd name="adj" fmla="val 18903"/>
              </a:avLst>
            </a:prstGeom>
            <a:solidFill>
              <a:srgbClr val="FF0000"/>
            </a:solidFill>
            <a:ln w="25400" cap="rnd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" name="Куб 14"/>
            <p:cNvSpPr>
              <a:spLocks noChangeArrowheads="1"/>
            </p:cNvSpPr>
            <p:nvPr/>
          </p:nvSpPr>
          <p:spPr bwMode="auto">
            <a:xfrm>
              <a:off x="2500298" y="1820851"/>
              <a:ext cx="642942" cy="1071571"/>
            </a:xfrm>
            <a:prstGeom prst="cube">
              <a:avLst>
                <a:gd name="adj" fmla="val 18903"/>
              </a:avLst>
            </a:prstGeom>
            <a:solidFill>
              <a:srgbClr val="6600FF"/>
            </a:solidFill>
            <a:ln w="25400" cap="rnd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61450" name="Кольцо 1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349500"/>
            <a:ext cx="165735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51" name="Группа 58"/>
          <p:cNvGrpSpPr>
            <a:grpSpLocks/>
          </p:cNvGrpSpPr>
          <p:nvPr/>
        </p:nvGrpSpPr>
        <p:grpSpPr bwMode="auto">
          <a:xfrm rot="6315809">
            <a:off x="5320506" y="-488156"/>
            <a:ext cx="2643188" cy="4572000"/>
            <a:chOff x="1905000" y="1600200"/>
            <a:chExt cx="2643206" cy="4572032"/>
          </a:xfrm>
        </p:grpSpPr>
        <p:sp>
          <p:nvSpPr>
            <p:cNvPr id="56" name="Дуга 55"/>
            <p:cNvSpPr>
              <a:spLocks noChangeArrowheads="1"/>
            </p:cNvSpPr>
            <p:nvPr/>
          </p:nvSpPr>
          <p:spPr bwMode="auto">
            <a:xfrm>
              <a:off x="1905000" y="1600200"/>
              <a:ext cx="2643206" cy="4572032"/>
            </a:xfrm>
            <a:custGeom>
              <a:avLst/>
              <a:gdLst>
                <a:gd name="T0" fmla="*/ 1851209 w 2643206"/>
                <a:gd name="T1" fmla="*/ 191577 h 4572032"/>
                <a:gd name="T2" fmla="*/ 1321603 w 2643206"/>
                <a:gd name="T3" fmla="*/ 2286016 h 4572032"/>
                <a:gd name="T4" fmla="*/ 2521910 w 2643206"/>
                <a:gd name="T5" fmla="*/ 1329336 h 4572032"/>
                <a:gd name="T6" fmla="*/ 11796480 60000 65536"/>
                <a:gd name="T7" fmla="*/ 17694720 60000 65536"/>
                <a:gd name="T8" fmla="*/ 5898240 60000 65536"/>
                <a:gd name="T9" fmla="*/ 1851209 w 2643206"/>
                <a:gd name="T10" fmla="*/ 191577 h 4572032"/>
                <a:gd name="T11" fmla="*/ 2521910 w 2643206"/>
                <a:gd name="T12" fmla="*/ 1329336 h 45720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3206" h="4572032" stroke="0">
                  <a:moveTo>
                    <a:pt x="1851209" y="191577"/>
                  </a:moveTo>
                  <a:lnTo>
                    <a:pt x="1851209" y="191576"/>
                  </a:lnTo>
                  <a:cubicBezTo>
                    <a:pt x="2147786" y="415954"/>
                    <a:pt x="2386441" y="820803"/>
                    <a:pt x="2521909" y="1329336"/>
                  </a:cubicBezTo>
                  <a:lnTo>
                    <a:pt x="1321603" y="2286016"/>
                  </a:lnTo>
                  <a:close/>
                </a:path>
                <a:path w="2643206" h="4572032" fill="none">
                  <a:moveTo>
                    <a:pt x="1851209" y="191577"/>
                  </a:moveTo>
                  <a:lnTo>
                    <a:pt x="1851209" y="191576"/>
                  </a:lnTo>
                  <a:cubicBezTo>
                    <a:pt x="2147786" y="415954"/>
                    <a:pt x="2386441" y="820803"/>
                    <a:pt x="2521909" y="1329336"/>
                  </a:cubicBezTo>
                </a:path>
              </a:pathLst>
            </a:custGeom>
            <a:noFill/>
            <a:ln w="28575" cap="rnd" algn="ctr">
              <a:solidFill>
                <a:srgbClr val="0070C0"/>
              </a:solidFill>
              <a:miter lim="800000"/>
              <a:headEnd type="triangle" w="lg" len="lg"/>
              <a:tailEnd type="none" w="lg" len="lg"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8" name="Дуга 57"/>
            <p:cNvSpPr>
              <a:spLocks noChangeArrowheads="1"/>
            </p:cNvSpPr>
            <p:nvPr/>
          </p:nvSpPr>
          <p:spPr bwMode="auto">
            <a:xfrm>
              <a:off x="1905000" y="1600200"/>
              <a:ext cx="2643206" cy="4572032"/>
            </a:xfrm>
            <a:custGeom>
              <a:avLst/>
              <a:gdLst>
                <a:gd name="T0" fmla="*/ 2582170 w 2643206"/>
                <a:gd name="T1" fmla="*/ 1599322 h 4572032"/>
                <a:gd name="T2" fmla="*/ 1321603 w 2643206"/>
                <a:gd name="T3" fmla="*/ 2286016 h 4572032"/>
                <a:gd name="T4" fmla="*/ 2640997 w 2643206"/>
                <a:gd name="T5" fmla="*/ 2153898 h 4572032"/>
                <a:gd name="T6" fmla="*/ 17694720 60000 65536"/>
                <a:gd name="T7" fmla="*/ 23592960 60000 65536"/>
                <a:gd name="T8" fmla="*/ 5898240 60000 65536"/>
                <a:gd name="T9" fmla="*/ 2582170 w 2643206"/>
                <a:gd name="T10" fmla="*/ 1599322 h 4572032"/>
                <a:gd name="T11" fmla="*/ 2640997 w 2643206"/>
                <a:gd name="T12" fmla="*/ 2153898 h 45720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3206" h="4572032" stroke="0">
                  <a:moveTo>
                    <a:pt x="2582170" y="1599322"/>
                  </a:moveTo>
                  <a:lnTo>
                    <a:pt x="2582170" y="1599321"/>
                  </a:lnTo>
                  <a:cubicBezTo>
                    <a:pt x="2614934" y="1779273"/>
                    <a:pt x="2634693" y="1965548"/>
                    <a:pt x="2640996" y="2153898"/>
                  </a:cubicBezTo>
                  <a:lnTo>
                    <a:pt x="1321603" y="2286016"/>
                  </a:lnTo>
                  <a:close/>
                </a:path>
                <a:path w="2643206" h="4572032" fill="none">
                  <a:moveTo>
                    <a:pt x="2582170" y="1599322"/>
                  </a:moveTo>
                  <a:lnTo>
                    <a:pt x="2582170" y="1599321"/>
                  </a:lnTo>
                  <a:cubicBezTo>
                    <a:pt x="2614934" y="1779273"/>
                    <a:pt x="2634693" y="1965548"/>
                    <a:pt x="2640996" y="2153898"/>
                  </a:cubicBezTo>
                </a:path>
              </a:pathLst>
            </a:custGeom>
            <a:noFill/>
            <a:ln w="28575" cap="rnd" algn="ctr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1452" name="Группа 53"/>
          <p:cNvGrpSpPr>
            <a:grpSpLocks/>
          </p:cNvGrpSpPr>
          <p:nvPr/>
        </p:nvGrpSpPr>
        <p:grpSpPr bwMode="auto">
          <a:xfrm rot="4535918">
            <a:off x="5498306" y="2934494"/>
            <a:ext cx="2719388" cy="4572000"/>
            <a:chOff x="6553200" y="1828800"/>
            <a:chExt cx="2719406" cy="4572032"/>
          </a:xfrm>
        </p:grpSpPr>
        <p:sp>
          <p:nvSpPr>
            <p:cNvPr id="19" name="Дуга 18"/>
            <p:cNvSpPr>
              <a:spLocks noChangeArrowheads="1"/>
            </p:cNvSpPr>
            <p:nvPr/>
          </p:nvSpPr>
          <p:spPr bwMode="auto">
            <a:xfrm flipH="1">
              <a:off x="6628641" y="1830193"/>
              <a:ext cx="2643204" cy="4572032"/>
            </a:xfrm>
            <a:custGeom>
              <a:avLst/>
              <a:gdLst>
                <a:gd name="T0" fmla="*/ 2024426 w 2643206"/>
                <a:gd name="T1" fmla="*/ 350051 h 4572032"/>
                <a:gd name="T2" fmla="*/ 1321603 w 2643206"/>
                <a:gd name="T3" fmla="*/ 2286016 h 4572032"/>
                <a:gd name="T4" fmla="*/ 2576272 w 2643206"/>
                <a:gd name="T5" fmla="*/ 1567728 h 4572032"/>
                <a:gd name="T6" fmla="*/ 11796480 60000 65536"/>
                <a:gd name="T7" fmla="*/ 17694720 60000 65536"/>
                <a:gd name="T8" fmla="*/ 5898240 60000 65536"/>
                <a:gd name="T9" fmla="*/ 2024426 w 2643206"/>
                <a:gd name="T10" fmla="*/ 350051 h 4572032"/>
                <a:gd name="T11" fmla="*/ 2576272 w 2643206"/>
                <a:gd name="T12" fmla="*/ 1567728 h 45720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3206" h="4572032" stroke="0">
                  <a:moveTo>
                    <a:pt x="2024426" y="350051"/>
                  </a:moveTo>
                  <a:lnTo>
                    <a:pt x="2024425" y="350051"/>
                  </a:lnTo>
                  <a:cubicBezTo>
                    <a:pt x="2284606" y="632656"/>
                    <a:pt x="2479738" y="1063225"/>
                    <a:pt x="2576271" y="1567728"/>
                  </a:cubicBezTo>
                  <a:lnTo>
                    <a:pt x="1321603" y="2286016"/>
                  </a:lnTo>
                  <a:close/>
                </a:path>
                <a:path w="2643206" h="4572032" fill="none">
                  <a:moveTo>
                    <a:pt x="2024426" y="350051"/>
                  </a:moveTo>
                  <a:lnTo>
                    <a:pt x="2024425" y="350051"/>
                  </a:lnTo>
                  <a:cubicBezTo>
                    <a:pt x="2284606" y="632656"/>
                    <a:pt x="2479738" y="1063225"/>
                    <a:pt x="2576271" y="1567728"/>
                  </a:cubicBezTo>
                </a:path>
              </a:pathLst>
            </a:custGeom>
            <a:noFill/>
            <a:ln w="28575" cap="rnd" algn="ctr">
              <a:solidFill>
                <a:srgbClr val="0070C0"/>
              </a:solidFill>
              <a:miter lim="800000"/>
              <a:headEnd type="triangle" w="lg" len="lg"/>
              <a:tailEnd type="none" w="lg" len="lg"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6324046" y="3886360"/>
              <a:ext cx="533404" cy="7620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8015288" y="2767013"/>
            <a:ext cx="3175" cy="1463675"/>
          </a:xfrm>
          <a:prstGeom prst="line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454" name="Группа 7"/>
          <p:cNvGrpSpPr>
            <a:grpSpLocks/>
          </p:cNvGrpSpPr>
          <p:nvPr/>
        </p:nvGrpSpPr>
        <p:grpSpPr bwMode="auto">
          <a:xfrm rot="-10051843">
            <a:off x="6156325" y="4292600"/>
            <a:ext cx="2239963" cy="2120900"/>
            <a:chOff x="904636" y="-891029"/>
            <a:chExt cx="4480876" cy="3810884"/>
          </a:xfrm>
        </p:grpSpPr>
        <p:sp>
          <p:nvSpPr>
            <p:cNvPr id="62" name="Дуга 61"/>
            <p:cNvSpPr/>
            <p:nvPr/>
          </p:nvSpPr>
          <p:spPr>
            <a:xfrm rot="7476911">
              <a:off x="1201835" y="-995356"/>
              <a:ext cx="3756688" cy="4258577"/>
            </a:xfrm>
            <a:prstGeom prst="arc">
              <a:avLst>
                <a:gd name="adj1" fmla="val 16283897"/>
                <a:gd name="adj2" fmla="val 17682121"/>
              </a:avLst>
            </a:prstGeom>
            <a:ln w="25400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Дуга 62"/>
            <p:cNvSpPr/>
            <p:nvPr/>
          </p:nvSpPr>
          <p:spPr>
            <a:xfrm rot="7572792">
              <a:off x="1430279" y="-1058259"/>
              <a:ext cx="3756686" cy="4258577"/>
            </a:xfrm>
            <a:prstGeom prst="arc">
              <a:avLst>
                <a:gd name="adj1" fmla="val 18904596"/>
                <a:gd name="adj2" fmla="val 0"/>
              </a:avLst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1455" name="Группа 7"/>
          <p:cNvGrpSpPr>
            <a:grpSpLocks/>
          </p:cNvGrpSpPr>
          <p:nvPr/>
        </p:nvGrpSpPr>
        <p:grpSpPr bwMode="auto">
          <a:xfrm rot="21420054" flipH="1">
            <a:off x="6300788" y="836613"/>
            <a:ext cx="2239962" cy="2120900"/>
            <a:chOff x="904635" y="-891027"/>
            <a:chExt cx="4480875" cy="3810882"/>
          </a:xfrm>
        </p:grpSpPr>
        <p:sp>
          <p:nvSpPr>
            <p:cNvPr id="30" name="Дуга 29"/>
            <p:cNvSpPr>
              <a:spLocks noChangeArrowheads="1"/>
            </p:cNvSpPr>
            <p:nvPr/>
          </p:nvSpPr>
          <p:spPr bwMode="auto">
            <a:xfrm rot="7476911">
              <a:off x="1156978" y="-1088289"/>
              <a:ext cx="3756686" cy="4258578"/>
            </a:xfrm>
            <a:custGeom>
              <a:avLst/>
              <a:gdLst>
                <a:gd name="T0" fmla="*/ 1930690 w 3757474"/>
                <a:gd name="T1" fmla="*/ 814 h 4258272"/>
                <a:gd name="T2" fmla="*/ 1878737 w 3757474"/>
                <a:gd name="T3" fmla="*/ 2129136 h 4258272"/>
                <a:gd name="T4" fmla="*/ 2802321 w 3757474"/>
                <a:gd name="T5" fmla="*/ 275038 h 4258272"/>
                <a:gd name="T6" fmla="*/ 11796480 60000 65536"/>
                <a:gd name="T7" fmla="*/ 17694720 60000 65536"/>
                <a:gd name="T8" fmla="*/ 0 60000 65536"/>
                <a:gd name="T9" fmla="*/ 1930690 w 3757474"/>
                <a:gd name="T10" fmla="*/ 814 h 4258272"/>
                <a:gd name="T11" fmla="*/ 2802321 w 3757474"/>
                <a:gd name="T12" fmla="*/ 275038 h 4258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7474" h="4258272" stroke="0">
                  <a:moveTo>
                    <a:pt x="1930690" y="814"/>
                  </a:moveTo>
                  <a:lnTo>
                    <a:pt x="1930689" y="814"/>
                  </a:lnTo>
                  <a:cubicBezTo>
                    <a:pt x="2236604" y="10404"/>
                    <a:pt x="2535821" y="104541"/>
                    <a:pt x="2802320" y="275037"/>
                  </a:cubicBezTo>
                  <a:lnTo>
                    <a:pt x="1878737" y="2129136"/>
                  </a:lnTo>
                  <a:close/>
                </a:path>
                <a:path w="3757474" h="4258272" fill="none">
                  <a:moveTo>
                    <a:pt x="1930690" y="814"/>
                  </a:moveTo>
                  <a:lnTo>
                    <a:pt x="1930689" y="814"/>
                  </a:lnTo>
                  <a:cubicBezTo>
                    <a:pt x="2236604" y="10404"/>
                    <a:pt x="2535821" y="104541"/>
                    <a:pt x="2802320" y="275037"/>
                  </a:cubicBezTo>
                </a:path>
              </a:pathLst>
            </a:custGeom>
            <a:noFill/>
            <a:ln w="25400" cap="rnd" algn="ctr">
              <a:solidFill>
                <a:srgbClr val="FF0000"/>
              </a:solidFill>
              <a:miter lim="800000"/>
              <a:headEnd type="triangle" w="lg" len="lg"/>
              <a:tailEnd type="none" w="lg" len="lg"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" name="Дуга 30"/>
            <p:cNvSpPr>
              <a:spLocks noChangeArrowheads="1"/>
            </p:cNvSpPr>
            <p:nvPr/>
          </p:nvSpPr>
          <p:spPr bwMode="auto">
            <a:xfrm rot="7572792">
              <a:off x="1412210" y="-1183134"/>
              <a:ext cx="3756684" cy="4258578"/>
            </a:xfrm>
            <a:custGeom>
              <a:avLst/>
              <a:gdLst>
                <a:gd name="T0" fmla="*/ 3319867 w 3757476"/>
                <a:gd name="T1" fmla="*/ 763167 h 4258271"/>
                <a:gd name="T2" fmla="*/ 1878738 w 3757476"/>
                <a:gd name="T3" fmla="*/ 2129136 h 4258271"/>
                <a:gd name="T4" fmla="*/ 3757476 w 3757476"/>
                <a:gd name="T5" fmla="*/ 2129136 h 4258271"/>
                <a:gd name="T6" fmla="*/ 17694720 60000 65536"/>
                <a:gd name="T7" fmla="*/ 11796480 60000 65536"/>
                <a:gd name="T8" fmla="*/ 5898240 60000 65536"/>
                <a:gd name="T9" fmla="*/ 3319867 w 3757476"/>
                <a:gd name="T10" fmla="*/ 763167 h 4258271"/>
                <a:gd name="T11" fmla="*/ 3757476 w 3757476"/>
                <a:gd name="T12" fmla="*/ 2129136 h 4258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7476" h="4258271" stroke="0">
                  <a:moveTo>
                    <a:pt x="3319867" y="763167"/>
                  </a:moveTo>
                  <a:lnTo>
                    <a:pt x="3319866" y="763167"/>
                  </a:lnTo>
                  <a:cubicBezTo>
                    <a:pt x="3602578" y="1146238"/>
                    <a:pt x="3757476" y="1629742"/>
                    <a:pt x="3757476" y="2129136"/>
                  </a:cubicBezTo>
                  <a:cubicBezTo>
                    <a:pt x="3757476" y="2129137"/>
                    <a:pt x="3757475" y="2129138"/>
                    <a:pt x="3757475" y="2129139"/>
                  </a:cubicBezTo>
                  <a:lnTo>
                    <a:pt x="1878738" y="2129136"/>
                  </a:lnTo>
                  <a:close/>
                </a:path>
                <a:path w="3757476" h="4258271" fill="none">
                  <a:moveTo>
                    <a:pt x="3319867" y="763167"/>
                  </a:moveTo>
                  <a:lnTo>
                    <a:pt x="3319866" y="763167"/>
                  </a:lnTo>
                  <a:cubicBezTo>
                    <a:pt x="3602578" y="1146238"/>
                    <a:pt x="3757476" y="1629742"/>
                    <a:pt x="3757476" y="2129136"/>
                  </a:cubicBezTo>
                  <a:cubicBezTo>
                    <a:pt x="3757476" y="2129137"/>
                    <a:pt x="3757475" y="2129138"/>
                    <a:pt x="3757475" y="2129139"/>
                  </a:cubicBezTo>
                </a:path>
              </a:pathLst>
            </a:custGeom>
            <a:noFill/>
            <a:ln w="25400" cap="rnd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61456" name="Line 48"/>
          <p:cNvSpPr>
            <a:spLocks noChangeShapeType="1"/>
          </p:cNvSpPr>
          <p:nvPr/>
        </p:nvSpPr>
        <p:spPr bwMode="auto">
          <a:xfrm flipH="1">
            <a:off x="7308850" y="3573463"/>
            <a:ext cx="10080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" name="Дуга 33"/>
          <p:cNvSpPr>
            <a:spLocks noChangeArrowheads="1"/>
          </p:cNvSpPr>
          <p:nvPr/>
        </p:nvSpPr>
        <p:spPr bwMode="auto">
          <a:xfrm rot="-5093711">
            <a:off x="6677025" y="2979738"/>
            <a:ext cx="2057400" cy="1371600"/>
          </a:xfrm>
          <a:custGeom>
            <a:avLst/>
            <a:gdLst>
              <a:gd name="T0" fmla="*/ 381944 w 2057398"/>
              <a:gd name="T1" fmla="*/ 152496 h 1371600"/>
              <a:gd name="T2" fmla="*/ 1028699 w 2057398"/>
              <a:gd name="T3" fmla="*/ 685800 h 1371600"/>
              <a:gd name="T4" fmla="*/ 1420356 w 2057398"/>
              <a:gd name="T5" fmla="*/ 51650 h 1371600"/>
              <a:gd name="T6" fmla="*/ 5898240 60000 65536"/>
              <a:gd name="T7" fmla="*/ 17694720 60000 65536"/>
              <a:gd name="T8" fmla="*/ 0 60000 65536"/>
              <a:gd name="T9" fmla="*/ 381944 w 2057398"/>
              <a:gd name="T10" fmla="*/ 0 h 1371600"/>
              <a:gd name="T11" fmla="*/ 1420356 w 2057398"/>
              <a:gd name="T12" fmla="*/ 152496 h 137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7398" h="1371600" stroke="0">
                <a:moveTo>
                  <a:pt x="381944" y="152496"/>
                </a:moveTo>
                <a:lnTo>
                  <a:pt x="381943" y="152495"/>
                </a:lnTo>
                <a:cubicBezTo>
                  <a:pt x="565005" y="53826"/>
                  <a:pt x="793291" y="-1"/>
                  <a:pt x="1028699" y="0"/>
                </a:cubicBezTo>
                <a:cubicBezTo>
                  <a:pt x="1163058" y="0"/>
                  <a:pt x="1296116" y="17547"/>
                  <a:pt x="1420356" y="51650"/>
                </a:cubicBezTo>
                <a:lnTo>
                  <a:pt x="1028699" y="685800"/>
                </a:lnTo>
                <a:close/>
              </a:path>
              <a:path w="2057398" h="1371600" fill="none">
                <a:moveTo>
                  <a:pt x="381944" y="152496"/>
                </a:moveTo>
                <a:lnTo>
                  <a:pt x="381943" y="152495"/>
                </a:lnTo>
                <a:cubicBezTo>
                  <a:pt x="565005" y="53826"/>
                  <a:pt x="793291" y="-1"/>
                  <a:pt x="1028699" y="0"/>
                </a:cubicBezTo>
                <a:cubicBezTo>
                  <a:pt x="1163058" y="0"/>
                  <a:pt x="1296116" y="17547"/>
                  <a:pt x="1420356" y="51650"/>
                </a:cubicBezTo>
              </a:path>
            </a:pathLst>
          </a:custGeom>
          <a:noFill/>
          <a:ln w="38100" cap="rnd" algn="ctr">
            <a:solidFill>
              <a:srgbClr val="00FFFF"/>
            </a:solidFill>
            <a:miter lim="800000"/>
            <a:headEnd/>
            <a:tailEnd type="triangle" w="lg" len="lg"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1458" name="Text Box 53"/>
          <p:cNvSpPr txBox="1">
            <a:spLocks noChangeArrowheads="1"/>
          </p:cNvSpPr>
          <p:nvPr/>
        </p:nvSpPr>
        <p:spPr bwMode="auto">
          <a:xfrm>
            <a:off x="5992813" y="21272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Bi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61459" name="Line 54"/>
          <p:cNvSpPr>
            <a:spLocks noChangeShapeType="1"/>
          </p:cNvSpPr>
          <p:nvPr/>
        </p:nvSpPr>
        <p:spPr bwMode="auto">
          <a:xfrm>
            <a:off x="6084888" y="2133600"/>
            <a:ext cx="358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60" name="Line 55"/>
          <p:cNvSpPr>
            <a:spLocks noChangeShapeType="1"/>
          </p:cNvSpPr>
          <p:nvPr/>
        </p:nvSpPr>
        <p:spPr bwMode="auto">
          <a:xfrm>
            <a:off x="8675688" y="2708275"/>
            <a:ext cx="46831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61" name="Text Box 56"/>
          <p:cNvSpPr txBox="1">
            <a:spLocks noChangeArrowheads="1"/>
          </p:cNvSpPr>
          <p:nvPr/>
        </p:nvSpPr>
        <p:spPr bwMode="auto">
          <a:xfrm>
            <a:off x="6588125" y="3357563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I</a:t>
            </a:r>
            <a:endParaRPr lang="ru-RU" sz="2400" b="1" i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769100" cy="993775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u="sng" smtClean="0">
                <a:solidFill>
                  <a:srgbClr val="0000CC"/>
                </a:solidFill>
              </a:rPr>
              <a:t>ПЛАН РЕШЕНИЯ ЗАДАЧ </a:t>
            </a:r>
            <a:br>
              <a:rPr lang="ru-RU" sz="4000" u="sng" smtClean="0">
                <a:solidFill>
                  <a:srgbClr val="0000CC"/>
                </a:solidFill>
              </a:rPr>
            </a:br>
            <a:r>
              <a:rPr lang="ru-RU" sz="4000" u="sng" smtClean="0">
                <a:solidFill>
                  <a:srgbClr val="0000CC"/>
                </a:solidFill>
              </a:rPr>
              <a:t> на правило ЛЕНЦА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43000" y="1785938"/>
            <a:ext cx="4608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>
                <a:solidFill>
                  <a:srgbClr val="0000CC"/>
                </a:solidFill>
              </a:rPr>
              <a:t>1.</a:t>
            </a:r>
            <a:r>
              <a:rPr lang="ru-RU"/>
              <a:t> Определить направление вектора  В                 внешнего магнитного поля</a:t>
            </a:r>
            <a:r>
              <a:rPr lang="en-US"/>
              <a:t> </a:t>
            </a:r>
            <a:endParaRPr lang="ru-RU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14438" y="2505075"/>
            <a:ext cx="4105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CC"/>
                </a:solidFill>
              </a:rPr>
              <a:t>2.</a:t>
            </a:r>
            <a:r>
              <a:rPr lang="ru-RU"/>
              <a:t>Определить, как изменяется магнитный поток через поверхность, ограниченную контуром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143000" y="3370263"/>
            <a:ext cx="48244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CC"/>
                </a:solidFill>
              </a:rPr>
              <a:t>3</a:t>
            </a:r>
            <a:r>
              <a:rPr lang="ru-RU"/>
              <a:t>. Определить направление вектора</a:t>
            </a:r>
          </a:p>
          <a:p>
            <a:r>
              <a:rPr lang="ru-RU"/>
              <a:t>В</a:t>
            </a:r>
            <a:r>
              <a:rPr lang="en-US"/>
              <a:t>’ </a:t>
            </a:r>
            <a:r>
              <a:rPr lang="ru-RU"/>
              <a:t> поля индукционного тока:</a:t>
            </a:r>
          </a:p>
          <a:p>
            <a:r>
              <a:rPr lang="ru-RU"/>
              <a:t>     а) если магнитный поток    уменьшается, то векторы сонаправлены</a:t>
            </a:r>
          </a:p>
          <a:p>
            <a:r>
              <a:rPr lang="ru-RU"/>
              <a:t>     б) если магнитный поток увеличивается, то векторы противоположно направлены.</a:t>
            </a:r>
          </a:p>
        </p:txBody>
      </p:sp>
      <p:sp>
        <p:nvSpPr>
          <p:cNvPr id="62470" name="Text Box 10"/>
          <p:cNvSpPr txBox="1">
            <a:spLocks noChangeArrowheads="1"/>
          </p:cNvSpPr>
          <p:nvPr/>
        </p:nvSpPr>
        <p:spPr bwMode="auto">
          <a:xfrm>
            <a:off x="2851150" y="5981700"/>
            <a:ext cx="2684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143000" y="5386388"/>
            <a:ext cx="5200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CC"/>
                </a:solidFill>
              </a:rPr>
              <a:t>4.</a:t>
            </a:r>
            <a:r>
              <a:rPr lang="ru-RU"/>
              <a:t>Пользуясь правилом  буравчика,</a:t>
            </a:r>
          </a:p>
          <a:p>
            <a:r>
              <a:rPr lang="ru-RU"/>
              <a:t>определить направление индукционного тока</a:t>
            </a:r>
          </a:p>
          <a:p>
            <a:r>
              <a:rPr lang="ru-RU"/>
              <a:t>в контуре (острие буравчика по направлению наведенного вектора магнитной индукции).                                             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8459788" y="4868863"/>
            <a:ext cx="0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8656638" y="53213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V</a:t>
            </a:r>
            <a:endParaRPr lang="ru-RU" i="1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8675688" y="53736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475" name="Text Box 31"/>
          <p:cNvSpPr txBox="1">
            <a:spLocks noChangeArrowheads="1"/>
          </p:cNvSpPr>
          <p:nvPr/>
        </p:nvSpPr>
        <p:spPr bwMode="auto">
          <a:xfrm>
            <a:off x="5919788" y="409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6300788" y="4365625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I</a:t>
            </a:r>
            <a:endParaRPr lang="ru-RU" sz="2400" b="1" i="1"/>
          </a:p>
        </p:txBody>
      </p:sp>
      <p:grpSp>
        <p:nvGrpSpPr>
          <p:cNvPr id="62477" name="Группа 4"/>
          <p:cNvGrpSpPr>
            <a:grpSpLocks/>
          </p:cNvGrpSpPr>
          <p:nvPr/>
        </p:nvGrpSpPr>
        <p:grpSpPr bwMode="auto">
          <a:xfrm flipH="1">
            <a:off x="6732588" y="4437063"/>
            <a:ext cx="857250" cy="2000250"/>
            <a:chOff x="2500298" y="1785926"/>
            <a:chExt cx="642942" cy="2000264"/>
          </a:xfrm>
        </p:grpSpPr>
        <p:sp>
          <p:nvSpPr>
            <p:cNvPr id="6" name="Куб 5"/>
            <p:cNvSpPr/>
            <p:nvPr/>
          </p:nvSpPr>
          <p:spPr>
            <a:xfrm>
              <a:off x="2500298" y="2714619"/>
              <a:ext cx="642942" cy="1071571"/>
            </a:xfrm>
            <a:prstGeom prst="cube">
              <a:avLst>
                <a:gd name="adj" fmla="val 18905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Куб 6"/>
            <p:cNvSpPr/>
            <p:nvPr/>
          </p:nvSpPr>
          <p:spPr>
            <a:xfrm>
              <a:off x="2500298" y="1785926"/>
              <a:ext cx="642942" cy="1071569"/>
            </a:xfrm>
            <a:prstGeom prst="cube">
              <a:avLst>
                <a:gd name="adj" fmla="val 1890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Кольцо 8"/>
          <p:cNvSpPr/>
          <p:nvPr/>
        </p:nvSpPr>
        <p:spPr>
          <a:xfrm rot="15684269">
            <a:off x="5475089" y="1771497"/>
            <a:ext cx="3143272" cy="3031035"/>
          </a:xfrm>
          <a:prstGeom prst="donut">
            <a:avLst>
              <a:gd name="adj" fmla="val 3253"/>
            </a:avLst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Right"/>
            <a:lightRig rig="harsh" dir="t">
              <a:rot lat="0" lon="0" rev="3000000"/>
            </a:lightRig>
          </a:scene3d>
          <a:sp3d extrusionH="254000" contourW="19050"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уга 17"/>
          <p:cNvSpPr/>
          <p:nvPr/>
        </p:nvSpPr>
        <p:spPr>
          <a:xfrm flipH="1">
            <a:off x="7380288" y="1557338"/>
            <a:ext cx="2643187" cy="4572000"/>
          </a:xfrm>
          <a:prstGeom prst="arc">
            <a:avLst>
              <a:gd name="adj1" fmla="val 17100279"/>
              <a:gd name="adj2" fmla="val 0"/>
            </a:avLst>
          </a:prstGeom>
          <a:ln w="25400">
            <a:solidFill>
              <a:srgbClr val="CC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" name="Прямая соединительная линия 8"/>
          <p:cNvCxnSpPr/>
          <p:nvPr/>
        </p:nvCxnSpPr>
        <p:spPr>
          <a:xfrm rot="16200000" flipH="1">
            <a:off x="5986462" y="2735263"/>
            <a:ext cx="2214563" cy="1588"/>
          </a:xfrm>
          <a:prstGeom prst="line">
            <a:avLst/>
          </a:prstGeom>
          <a:ln w="25400">
            <a:solidFill>
              <a:srgbClr val="CC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>
            <a:off x="4214813" y="1571625"/>
            <a:ext cx="2643187" cy="4572000"/>
          </a:xfrm>
          <a:prstGeom prst="arc">
            <a:avLst>
              <a:gd name="adj1" fmla="val 17100279"/>
              <a:gd name="adj2" fmla="val 0"/>
            </a:avLst>
          </a:prstGeom>
          <a:ln w="25400">
            <a:solidFill>
              <a:srgbClr val="CC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7667625" y="1484313"/>
            <a:ext cx="2643188" cy="4572000"/>
          </a:xfrm>
          <a:prstGeom prst="arc">
            <a:avLst>
              <a:gd name="adj1" fmla="val 17100279"/>
              <a:gd name="adj2" fmla="val 0"/>
            </a:avLst>
          </a:prstGeom>
          <a:ln w="25400">
            <a:solidFill>
              <a:srgbClr val="0066FF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3924300" y="1412875"/>
            <a:ext cx="2643188" cy="4572000"/>
          </a:xfrm>
          <a:prstGeom prst="arc">
            <a:avLst>
              <a:gd name="adj1" fmla="val 17100279"/>
              <a:gd name="adj2" fmla="val 0"/>
            </a:avLst>
          </a:prstGeom>
          <a:ln w="25400">
            <a:solidFill>
              <a:srgbClr val="0066FF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6093619" y="2555081"/>
            <a:ext cx="2286000" cy="1588"/>
          </a:xfrm>
          <a:prstGeom prst="line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0" name="Arc 46"/>
          <p:cNvSpPr>
            <a:spLocks/>
          </p:cNvSpPr>
          <p:nvPr/>
        </p:nvSpPr>
        <p:spPr bwMode="auto">
          <a:xfrm flipV="1">
            <a:off x="6659563" y="3789363"/>
            <a:ext cx="1225550" cy="288925"/>
          </a:xfrm>
          <a:custGeom>
            <a:avLst/>
            <a:gdLst>
              <a:gd name="T0" fmla="*/ 0 w 30404"/>
              <a:gd name="T1" fmla="*/ 2147483647 h 21600"/>
              <a:gd name="T2" fmla="*/ 2147483647 w 30404"/>
              <a:gd name="T3" fmla="*/ 2147483647 h 21600"/>
              <a:gd name="T4" fmla="*/ 2147483647 w 30404"/>
              <a:gd name="T5" fmla="*/ 2147483647 h 21600"/>
              <a:gd name="T6" fmla="*/ 0 60000 65536"/>
              <a:gd name="T7" fmla="*/ 0 60000 65536"/>
              <a:gd name="T8" fmla="*/ 0 60000 65536"/>
              <a:gd name="T9" fmla="*/ 0 w 30404"/>
              <a:gd name="T10" fmla="*/ 0 h 21600"/>
              <a:gd name="T11" fmla="*/ 30404 w 304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04" h="21600" fill="none" extrusionOk="0">
                <a:moveTo>
                  <a:pt x="0" y="4592"/>
                </a:moveTo>
                <a:cubicBezTo>
                  <a:pt x="3800" y="1616"/>
                  <a:pt x="8488" y="-1"/>
                  <a:pt x="13315" y="0"/>
                </a:cubicBezTo>
                <a:cubicBezTo>
                  <a:pt x="20002" y="0"/>
                  <a:pt x="26313" y="3097"/>
                  <a:pt x="30403" y="8389"/>
                </a:cubicBezTo>
              </a:path>
              <a:path w="30404" h="21600" stroke="0" extrusionOk="0">
                <a:moveTo>
                  <a:pt x="0" y="4592"/>
                </a:moveTo>
                <a:cubicBezTo>
                  <a:pt x="3800" y="1616"/>
                  <a:pt x="8488" y="-1"/>
                  <a:pt x="13315" y="0"/>
                </a:cubicBezTo>
                <a:cubicBezTo>
                  <a:pt x="20002" y="0"/>
                  <a:pt x="26313" y="3097"/>
                  <a:pt x="30403" y="8389"/>
                </a:cubicBezTo>
                <a:lnTo>
                  <a:pt x="13315" y="21600"/>
                </a:lnTo>
                <a:close/>
              </a:path>
            </a:pathLst>
          </a:cu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11270" grpId="1"/>
      <p:bldP spid="11271" grpId="0" build="allAtOnce"/>
      <p:bldP spid="11275" grpId="0"/>
      <p:bldP spid="11278" grpId="0" animBg="1"/>
      <p:bldP spid="11278" grpId="1" animBg="1"/>
      <p:bldP spid="11291" grpId="0"/>
      <p:bldP spid="11291" grpId="1"/>
      <p:bldP spid="11292" grpId="0" animBg="1"/>
      <p:bldP spid="11292" grpId="1" animBg="1"/>
      <p:bldP spid="11297" grpId="0"/>
      <p:bldP spid="113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329488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smtClean="0">
                <a:solidFill>
                  <a:srgbClr val="0000CC"/>
                </a:solidFill>
              </a:rPr>
              <a:t>РЕШИМ  ЗАДАЧУ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7308850" y="4365625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8583613" y="41687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</a:t>
            </a:r>
            <a:endParaRPr lang="ru-RU"/>
          </a:p>
        </p:txBody>
      </p:sp>
      <p:sp>
        <p:nvSpPr>
          <p:cNvPr id="63493" name="Text Box 23"/>
          <p:cNvSpPr txBox="1">
            <a:spLocks noChangeArrowheads="1"/>
          </p:cNvSpPr>
          <p:nvPr/>
        </p:nvSpPr>
        <p:spPr bwMode="auto">
          <a:xfrm>
            <a:off x="879475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2500313" y="1428750"/>
            <a:ext cx="5903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Определим направление вектора В внешнего поля</a:t>
            </a:r>
          </a:p>
          <a:p>
            <a:r>
              <a:rPr lang="ru-RU"/>
              <a:t>(входит в южный полюс)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571625" y="2071688"/>
            <a:ext cx="712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Магнит удаляется от кольца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571750" y="2500313"/>
            <a:ext cx="621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Значит вектор магнитного поля индукционного тока  сонаправлен  с вектором В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1357313" y="3214688"/>
            <a:ext cx="4176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 правилу  буравчика определим </a:t>
            </a:r>
          </a:p>
          <a:p>
            <a:r>
              <a:rPr lang="ru-RU"/>
              <a:t>направление индукционного тока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4699000" y="2071688"/>
            <a:ext cx="4824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( т.е. магнитный поток уменьшается)</a:t>
            </a:r>
          </a:p>
          <a:p>
            <a:endParaRPr lang="ru-RU"/>
          </a:p>
        </p:txBody>
      </p:sp>
      <p:grpSp>
        <p:nvGrpSpPr>
          <p:cNvPr id="63499" name="Группа 12"/>
          <p:cNvGrpSpPr>
            <a:grpSpLocks/>
          </p:cNvGrpSpPr>
          <p:nvPr/>
        </p:nvGrpSpPr>
        <p:grpSpPr bwMode="auto">
          <a:xfrm rot="5400000">
            <a:off x="7088188" y="4081463"/>
            <a:ext cx="857250" cy="2000250"/>
            <a:chOff x="2500298" y="1785926"/>
            <a:chExt cx="642942" cy="2000264"/>
          </a:xfrm>
        </p:grpSpPr>
        <p:sp>
          <p:nvSpPr>
            <p:cNvPr id="14" name="Куб 13"/>
            <p:cNvSpPr>
              <a:spLocks noChangeArrowheads="1"/>
            </p:cNvSpPr>
            <p:nvPr/>
          </p:nvSpPr>
          <p:spPr bwMode="auto">
            <a:xfrm>
              <a:off x="2500298" y="2749546"/>
              <a:ext cx="642942" cy="1071569"/>
            </a:xfrm>
            <a:prstGeom prst="cube">
              <a:avLst>
                <a:gd name="adj" fmla="val 18903"/>
              </a:avLst>
            </a:prstGeom>
            <a:solidFill>
              <a:srgbClr val="FF0000"/>
            </a:solidFill>
            <a:ln w="25400" cap="rnd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" name="Куб 14"/>
            <p:cNvSpPr>
              <a:spLocks noChangeArrowheads="1"/>
            </p:cNvSpPr>
            <p:nvPr/>
          </p:nvSpPr>
          <p:spPr bwMode="auto">
            <a:xfrm>
              <a:off x="2500298" y="1820851"/>
              <a:ext cx="642942" cy="1071571"/>
            </a:xfrm>
            <a:prstGeom prst="cube">
              <a:avLst>
                <a:gd name="adj" fmla="val 18903"/>
              </a:avLst>
            </a:prstGeom>
            <a:solidFill>
              <a:srgbClr val="6600FF"/>
            </a:solidFill>
            <a:ln w="25400" cap="rnd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63500" name="Кольцо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789363"/>
            <a:ext cx="1781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3132138" y="4868863"/>
            <a:ext cx="3143250" cy="1587"/>
            <a:chOff x="2000232" y="3714752"/>
            <a:chExt cx="3143272" cy="158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000232" y="3714752"/>
              <a:ext cx="2071701" cy="1588"/>
            </a:xfrm>
            <a:prstGeom prst="line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286248" y="3714752"/>
              <a:ext cx="857256" cy="1588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7"/>
          <p:cNvGrpSpPr>
            <a:grpSpLocks/>
          </p:cNvGrpSpPr>
          <p:nvPr/>
        </p:nvGrpSpPr>
        <p:grpSpPr bwMode="auto">
          <a:xfrm>
            <a:off x="2268538" y="692150"/>
            <a:ext cx="4479925" cy="3811588"/>
            <a:chOff x="904634" y="-891026"/>
            <a:chExt cx="4480876" cy="3810881"/>
          </a:xfrm>
        </p:grpSpPr>
        <p:sp>
          <p:nvSpPr>
            <p:cNvPr id="4" name="Дуга 3"/>
            <p:cNvSpPr>
              <a:spLocks noChangeArrowheads="1"/>
            </p:cNvSpPr>
            <p:nvPr/>
          </p:nvSpPr>
          <p:spPr bwMode="auto">
            <a:xfrm rot="7476911">
              <a:off x="1155465" y="-1087892"/>
              <a:ext cx="3756916" cy="4258579"/>
            </a:xfrm>
            <a:custGeom>
              <a:avLst/>
              <a:gdLst>
                <a:gd name="T0" fmla="*/ 1930690 w 3757474"/>
                <a:gd name="T1" fmla="*/ 814 h 4258270"/>
                <a:gd name="T2" fmla="*/ 1878737 w 3757474"/>
                <a:gd name="T3" fmla="*/ 2129135 h 4258270"/>
                <a:gd name="T4" fmla="*/ 2779025 w 3757474"/>
                <a:gd name="T5" fmla="*/ 260379 h 4258270"/>
                <a:gd name="T6" fmla="*/ 11796480 60000 65536"/>
                <a:gd name="T7" fmla="*/ 17694720 60000 65536"/>
                <a:gd name="T8" fmla="*/ 0 60000 65536"/>
                <a:gd name="T9" fmla="*/ 1930690 w 3757474"/>
                <a:gd name="T10" fmla="*/ 814 h 4258270"/>
                <a:gd name="T11" fmla="*/ 2779025 w 3757474"/>
                <a:gd name="T12" fmla="*/ 260379 h 4258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7474" h="4258270" stroke="0">
                  <a:moveTo>
                    <a:pt x="1930690" y="814"/>
                  </a:moveTo>
                  <a:lnTo>
                    <a:pt x="1930689" y="814"/>
                  </a:lnTo>
                  <a:cubicBezTo>
                    <a:pt x="2227597" y="10122"/>
                    <a:pt x="2518326" y="99076"/>
                    <a:pt x="2779024" y="260378"/>
                  </a:cubicBezTo>
                  <a:lnTo>
                    <a:pt x="1878737" y="2129135"/>
                  </a:lnTo>
                  <a:close/>
                </a:path>
                <a:path w="3757474" h="4258270" fill="none">
                  <a:moveTo>
                    <a:pt x="1930690" y="814"/>
                  </a:moveTo>
                  <a:lnTo>
                    <a:pt x="1930689" y="814"/>
                  </a:lnTo>
                  <a:cubicBezTo>
                    <a:pt x="2227597" y="10122"/>
                    <a:pt x="2518326" y="99076"/>
                    <a:pt x="2779024" y="260378"/>
                  </a:cubicBezTo>
                </a:path>
              </a:pathLst>
            </a:custGeom>
            <a:noFill/>
            <a:ln w="25400" cap="rnd" algn="ctr">
              <a:solidFill>
                <a:srgbClr val="FF0000"/>
              </a:solidFill>
              <a:miter lim="800000"/>
              <a:headEnd type="triangle" w="lg" len="lg"/>
              <a:tailEnd type="none" w="lg" len="lg"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Дуга 6"/>
            <p:cNvSpPr>
              <a:spLocks noChangeArrowheads="1"/>
            </p:cNvSpPr>
            <p:nvPr/>
          </p:nvSpPr>
          <p:spPr bwMode="auto">
            <a:xfrm rot="7572792">
              <a:off x="1377763" y="-1141857"/>
              <a:ext cx="3756916" cy="4258579"/>
            </a:xfrm>
            <a:custGeom>
              <a:avLst/>
              <a:gdLst>
                <a:gd name="T0" fmla="*/ 3118185 w 3757474"/>
                <a:gd name="T1" fmla="*/ 529073 h 4258270"/>
                <a:gd name="T2" fmla="*/ 1878737 w 3757474"/>
                <a:gd name="T3" fmla="*/ 2129135 h 4258270"/>
                <a:gd name="T4" fmla="*/ 3757474 w 3757474"/>
                <a:gd name="T5" fmla="*/ 2129135 h 4258270"/>
                <a:gd name="T6" fmla="*/ 11796480 60000 65536"/>
                <a:gd name="T7" fmla="*/ 11796480 60000 65536"/>
                <a:gd name="T8" fmla="*/ 5898240 60000 65536"/>
                <a:gd name="T9" fmla="*/ 3118185 w 3757474"/>
                <a:gd name="T10" fmla="*/ 529073 h 4258270"/>
                <a:gd name="T11" fmla="*/ 3757474 w 3757474"/>
                <a:gd name="T12" fmla="*/ 2129135 h 4258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7474" h="4258270" stroke="0">
                  <a:moveTo>
                    <a:pt x="3118185" y="529073"/>
                  </a:moveTo>
                  <a:lnTo>
                    <a:pt x="3118184" y="529073"/>
                  </a:lnTo>
                  <a:cubicBezTo>
                    <a:pt x="3524521" y="933324"/>
                    <a:pt x="3757474" y="1516376"/>
                    <a:pt x="3757474" y="2129135"/>
                  </a:cubicBezTo>
                  <a:cubicBezTo>
                    <a:pt x="3757474" y="2129136"/>
                    <a:pt x="3757473" y="2129137"/>
                    <a:pt x="3757473" y="2129138"/>
                  </a:cubicBezTo>
                  <a:lnTo>
                    <a:pt x="1878737" y="2129135"/>
                  </a:lnTo>
                  <a:close/>
                </a:path>
                <a:path w="3757474" h="4258270" fill="none">
                  <a:moveTo>
                    <a:pt x="3118185" y="529073"/>
                  </a:moveTo>
                  <a:lnTo>
                    <a:pt x="3118184" y="529073"/>
                  </a:lnTo>
                  <a:cubicBezTo>
                    <a:pt x="3524521" y="933324"/>
                    <a:pt x="3757474" y="1516376"/>
                    <a:pt x="3757474" y="2129135"/>
                  </a:cubicBezTo>
                  <a:cubicBezTo>
                    <a:pt x="3757474" y="2129136"/>
                    <a:pt x="3757473" y="2129137"/>
                    <a:pt x="3757473" y="2129138"/>
                  </a:cubicBezTo>
                </a:path>
              </a:pathLst>
            </a:custGeom>
            <a:noFill/>
            <a:ln w="25400" cap="rnd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8" name="Группа 8"/>
          <p:cNvGrpSpPr>
            <a:grpSpLocks/>
          </p:cNvGrpSpPr>
          <p:nvPr/>
        </p:nvGrpSpPr>
        <p:grpSpPr bwMode="auto">
          <a:xfrm flipV="1">
            <a:off x="2339975" y="5229225"/>
            <a:ext cx="4481513" cy="3810000"/>
            <a:chOff x="904634" y="-891026"/>
            <a:chExt cx="4480876" cy="3810881"/>
          </a:xfrm>
        </p:grpSpPr>
        <p:sp>
          <p:nvSpPr>
            <p:cNvPr id="10" name="Дуга 9"/>
            <p:cNvSpPr>
              <a:spLocks noChangeArrowheads="1"/>
            </p:cNvSpPr>
            <p:nvPr/>
          </p:nvSpPr>
          <p:spPr bwMode="auto">
            <a:xfrm rot="7476911">
              <a:off x="1155516" y="-1087921"/>
              <a:ext cx="3756894" cy="4258658"/>
            </a:xfrm>
            <a:custGeom>
              <a:avLst/>
              <a:gdLst>
                <a:gd name="T0" fmla="*/ 1930690 w 3757474"/>
                <a:gd name="T1" fmla="*/ 814 h 4258270"/>
                <a:gd name="T2" fmla="*/ 1878737 w 3757474"/>
                <a:gd name="T3" fmla="*/ 2129135 h 4258270"/>
                <a:gd name="T4" fmla="*/ 2779025 w 3757474"/>
                <a:gd name="T5" fmla="*/ 260379 h 4258270"/>
                <a:gd name="T6" fmla="*/ 11796480 60000 65536"/>
                <a:gd name="T7" fmla="*/ 17694720 60000 65536"/>
                <a:gd name="T8" fmla="*/ 0 60000 65536"/>
                <a:gd name="T9" fmla="*/ 1930690 w 3757474"/>
                <a:gd name="T10" fmla="*/ 814 h 4258270"/>
                <a:gd name="T11" fmla="*/ 2779025 w 3757474"/>
                <a:gd name="T12" fmla="*/ 260379 h 4258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7474" h="4258270" stroke="0">
                  <a:moveTo>
                    <a:pt x="1930690" y="814"/>
                  </a:moveTo>
                  <a:lnTo>
                    <a:pt x="1930689" y="814"/>
                  </a:lnTo>
                  <a:cubicBezTo>
                    <a:pt x="2227597" y="10122"/>
                    <a:pt x="2518326" y="99076"/>
                    <a:pt x="2779024" y="260378"/>
                  </a:cubicBezTo>
                  <a:lnTo>
                    <a:pt x="1878737" y="2129135"/>
                  </a:lnTo>
                  <a:close/>
                </a:path>
                <a:path w="3757474" h="4258270" fill="none">
                  <a:moveTo>
                    <a:pt x="1930690" y="814"/>
                  </a:moveTo>
                  <a:lnTo>
                    <a:pt x="1930689" y="814"/>
                  </a:lnTo>
                  <a:cubicBezTo>
                    <a:pt x="2227597" y="10122"/>
                    <a:pt x="2518326" y="99076"/>
                    <a:pt x="2779024" y="260378"/>
                  </a:cubicBezTo>
                </a:path>
              </a:pathLst>
            </a:custGeom>
            <a:noFill/>
            <a:ln w="25400" cap="rnd" algn="ctr">
              <a:solidFill>
                <a:srgbClr val="FF0000"/>
              </a:solidFill>
              <a:miter lim="800000"/>
              <a:headEnd type="triangle" w="lg" len="lg"/>
              <a:tailEnd type="none" w="lg" len="lg"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Дуга 10"/>
            <p:cNvSpPr>
              <a:spLocks noChangeArrowheads="1"/>
            </p:cNvSpPr>
            <p:nvPr/>
          </p:nvSpPr>
          <p:spPr bwMode="auto">
            <a:xfrm rot="7572792">
              <a:off x="1377734" y="-1141908"/>
              <a:ext cx="3756894" cy="4258658"/>
            </a:xfrm>
            <a:custGeom>
              <a:avLst/>
              <a:gdLst>
                <a:gd name="T0" fmla="*/ 3118185 w 3757474"/>
                <a:gd name="T1" fmla="*/ 529073 h 4258270"/>
                <a:gd name="T2" fmla="*/ 1878737 w 3757474"/>
                <a:gd name="T3" fmla="*/ 2129135 h 4258270"/>
                <a:gd name="T4" fmla="*/ 3757474 w 3757474"/>
                <a:gd name="T5" fmla="*/ 2129135 h 4258270"/>
                <a:gd name="T6" fmla="*/ 11796480 60000 65536"/>
                <a:gd name="T7" fmla="*/ 11796480 60000 65536"/>
                <a:gd name="T8" fmla="*/ 5898240 60000 65536"/>
                <a:gd name="T9" fmla="*/ 3118185 w 3757474"/>
                <a:gd name="T10" fmla="*/ 529073 h 4258270"/>
                <a:gd name="T11" fmla="*/ 3757474 w 3757474"/>
                <a:gd name="T12" fmla="*/ 2129135 h 4258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7474" h="4258270" stroke="0">
                  <a:moveTo>
                    <a:pt x="3118185" y="529073"/>
                  </a:moveTo>
                  <a:lnTo>
                    <a:pt x="3118184" y="529073"/>
                  </a:lnTo>
                  <a:cubicBezTo>
                    <a:pt x="3524521" y="933324"/>
                    <a:pt x="3757474" y="1516376"/>
                    <a:pt x="3757474" y="2129135"/>
                  </a:cubicBezTo>
                  <a:cubicBezTo>
                    <a:pt x="3757474" y="2129136"/>
                    <a:pt x="3757473" y="2129137"/>
                    <a:pt x="3757473" y="2129138"/>
                  </a:cubicBezTo>
                  <a:lnTo>
                    <a:pt x="1878737" y="2129135"/>
                  </a:lnTo>
                  <a:close/>
                </a:path>
                <a:path w="3757474" h="4258270" fill="none">
                  <a:moveTo>
                    <a:pt x="3118185" y="529073"/>
                  </a:moveTo>
                  <a:lnTo>
                    <a:pt x="3118184" y="529073"/>
                  </a:lnTo>
                  <a:cubicBezTo>
                    <a:pt x="3524521" y="933324"/>
                    <a:pt x="3757474" y="1516376"/>
                    <a:pt x="3757474" y="2129135"/>
                  </a:cubicBezTo>
                  <a:cubicBezTo>
                    <a:pt x="3757474" y="2129136"/>
                    <a:pt x="3757473" y="2129137"/>
                    <a:pt x="3757473" y="2129138"/>
                  </a:cubicBezTo>
                </a:path>
              </a:pathLst>
            </a:custGeom>
            <a:noFill/>
            <a:ln w="25400" cap="rnd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2332" name="Arc 44"/>
          <p:cNvSpPr>
            <a:spLocks/>
          </p:cNvSpPr>
          <p:nvPr/>
        </p:nvSpPr>
        <p:spPr bwMode="auto">
          <a:xfrm rot="11351111" flipH="1">
            <a:off x="5940425" y="5516563"/>
            <a:ext cx="623888" cy="668337"/>
          </a:xfrm>
          <a:custGeom>
            <a:avLst/>
            <a:gdLst>
              <a:gd name="T0" fmla="*/ 2147483647 w 21600"/>
              <a:gd name="T1" fmla="*/ 0 h 24213"/>
              <a:gd name="T2" fmla="*/ 2147483647 w 21600"/>
              <a:gd name="T3" fmla="*/ 2147483647 h 24213"/>
              <a:gd name="T4" fmla="*/ 0 w 21600"/>
              <a:gd name="T5" fmla="*/ 2147483647 h 24213"/>
              <a:gd name="T6" fmla="*/ 0 60000 65536"/>
              <a:gd name="T7" fmla="*/ 0 60000 65536"/>
              <a:gd name="T8" fmla="*/ 0 60000 65536"/>
              <a:gd name="T9" fmla="*/ 0 w 21600"/>
              <a:gd name="T10" fmla="*/ 0 h 24213"/>
              <a:gd name="T11" fmla="*/ 21600 w 21600"/>
              <a:gd name="T12" fmla="*/ 24213 h 24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213" fill="none" extrusionOk="0">
                <a:moveTo>
                  <a:pt x="8718" y="-1"/>
                </a:moveTo>
                <a:cubicBezTo>
                  <a:pt x="16547" y="3453"/>
                  <a:pt x="21600" y="11204"/>
                  <a:pt x="21600" y="19762"/>
                </a:cubicBezTo>
                <a:cubicBezTo>
                  <a:pt x="21600" y="21257"/>
                  <a:pt x="21444" y="22749"/>
                  <a:pt x="21136" y="24213"/>
                </a:cubicBezTo>
              </a:path>
              <a:path w="21600" h="24213" stroke="0" extrusionOk="0">
                <a:moveTo>
                  <a:pt x="8718" y="-1"/>
                </a:moveTo>
                <a:cubicBezTo>
                  <a:pt x="16547" y="3453"/>
                  <a:pt x="21600" y="11204"/>
                  <a:pt x="21600" y="19762"/>
                </a:cubicBezTo>
                <a:cubicBezTo>
                  <a:pt x="21600" y="21257"/>
                  <a:pt x="21444" y="22749"/>
                  <a:pt x="21136" y="24213"/>
                </a:cubicBezTo>
                <a:lnTo>
                  <a:pt x="0" y="19762"/>
                </a:lnTo>
                <a:close/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Дуга 16"/>
          <p:cNvSpPr>
            <a:spLocks noChangeArrowheads="1"/>
          </p:cNvSpPr>
          <p:nvPr/>
        </p:nvSpPr>
        <p:spPr bwMode="auto">
          <a:xfrm rot="6933269">
            <a:off x="2223294" y="519907"/>
            <a:ext cx="2643187" cy="4572000"/>
          </a:xfrm>
          <a:custGeom>
            <a:avLst/>
            <a:gdLst>
              <a:gd name="T0" fmla="*/ 1877499 w 2643206"/>
              <a:gd name="T1" fmla="*/ 212060 h 4572032"/>
              <a:gd name="T2" fmla="*/ 1321603 w 2643206"/>
              <a:gd name="T3" fmla="*/ 2286016 h 4572032"/>
              <a:gd name="T4" fmla="*/ 2643206 w 2643206"/>
              <a:gd name="T5" fmla="*/ 2286016 h 4572032"/>
              <a:gd name="T6" fmla="*/ 11796480 60000 65536"/>
              <a:gd name="T7" fmla="*/ 11796480 60000 65536"/>
              <a:gd name="T8" fmla="*/ 5898240 60000 65536"/>
              <a:gd name="T9" fmla="*/ 1877499 w 2643206"/>
              <a:gd name="T10" fmla="*/ 212060 h 4572032"/>
              <a:gd name="T11" fmla="*/ 2643206 w 2643206"/>
              <a:gd name="T12" fmla="*/ 2286016 h 45720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3206" h="4572032" stroke="0">
                <a:moveTo>
                  <a:pt x="1877499" y="212060"/>
                </a:moveTo>
                <a:lnTo>
                  <a:pt x="1877498" y="212060"/>
                </a:lnTo>
                <a:cubicBezTo>
                  <a:pt x="2344424" y="586514"/>
                  <a:pt x="2643206" y="1395778"/>
                  <a:pt x="2643206" y="2286016"/>
                </a:cubicBezTo>
                <a:cubicBezTo>
                  <a:pt x="2643206" y="2286016"/>
                  <a:pt x="2643205" y="2286017"/>
                  <a:pt x="2643205" y="2286018"/>
                </a:cubicBezTo>
                <a:lnTo>
                  <a:pt x="1321603" y="2286016"/>
                </a:lnTo>
                <a:close/>
              </a:path>
              <a:path w="2643206" h="4572032" fill="none">
                <a:moveTo>
                  <a:pt x="1877499" y="212060"/>
                </a:moveTo>
                <a:lnTo>
                  <a:pt x="1877498" y="212060"/>
                </a:lnTo>
                <a:cubicBezTo>
                  <a:pt x="2344424" y="586514"/>
                  <a:pt x="2643206" y="1395778"/>
                  <a:pt x="2643206" y="2286016"/>
                </a:cubicBezTo>
                <a:cubicBezTo>
                  <a:pt x="2643206" y="2286016"/>
                  <a:pt x="2643205" y="2286017"/>
                  <a:pt x="2643205" y="2286018"/>
                </a:cubicBezTo>
              </a:path>
            </a:pathLst>
          </a:custGeom>
          <a:noFill/>
          <a:ln w="25400" cap="rnd" algn="ctr">
            <a:solidFill>
              <a:srgbClr val="0066FF"/>
            </a:solidFill>
            <a:miter lim="800000"/>
            <a:headEnd type="triangle" w="lg" len="lg"/>
            <a:tailEnd type="none" w="lg" len="lg"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9" name="Дуга 18"/>
          <p:cNvSpPr>
            <a:spLocks noChangeArrowheads="1"/>
          </p:cNvSpPr>
          <p:nvPr/>
        </p:nvSpPr>
        <p:spPr bwMode="auto">
          <a:xfrm rot="4187360" flipH="1">
            <a:off x="2223294" y="4571207"/>
            <a:ext cx="2643187" cy="4572000"/>
          </a:xfrm>
          <a:custGeom>
            <a:avLst/>
            <a:gdLst>
              <a:gd name="T0" fmla="*/ 1877499 w 2643206"/>
              <a:gd name="T1" fmla="*/ 212060 h 4572032"/>
              <a:gd name="T2" fmla="*/ 1321603 w 2643206"/>
              <a:gd name="T3" fmla="*/ 2286016 h 4572032"/>
              <a:gd name="T4" fmla="*/ 2643206 w 2643206"/>
              <a:gd name="T5" fmla="*/ 2286016 h 4572032"/>
              <a:gd name="T6" fmla="*/ 11796480 60000 65536"/>
              <a:gd name="T7" fmla="*/ 11796480 60000 65536"/>
              <a:gd name="T8" fmla="*/ 5898240 60000 65536"/>
              <a:gd name="T9" fmla="*/ 1877499 w 2643206"/>
              <a:gd name="T10" fmla="*/ 212060 h 4572032"/>
              <a:gd name="T11" fmla="*/ 2643206 w 2643206"/>
              <a:gd name="T12" fmla="*/ 2286016 h 45720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3206" h="4572032" stroke="0">
                <a:moveTo>
                  <a:pt x="1877499" y="212060"/>
                </a:moveTo>
                <a:lnTo>
                  <a:pt x="1877498" y="212060"/>
                </a:lnTo>
                <a:cubicBezTo>
                  <a:pt x="2344424" y="586514"/>
                  <a:pt x="2643206" y="1395778"/>
                  <a:pt x="2643206" y="2286016"/>
                </a:cubicBezTo>
                <a:cubicBezTo>
                  <a:pt x="2643206" y="2286016"/>
                  <a:pt x="2643205" y="2286017"/>
                  <a:pt x="2643205" y="2286018"/>
                </a:cubicBezTo>
                <a:lnTo>
                  <a:pt x="1321603" y="2286016"/>
                </a:lnTo>
                <a:close/>
              </a:path>
              <a:path w="2643206" h="4572032" fill="none">
                <a:moveTo>
                  <a:pt x="1877499" y="212060"/>
                </a:moveTo>
                <a:lnTo>
                  <a:pt x="1877498" y="212060"/>
                </a:lnTo>
                <a:cubicBezTo>
                  <a:pt x="2344424" y="586514"/>
                  <a:pt x="2643206" y="1395778"/>
                  <a:pt x="2643206" y="2286016"/>
                </a:cubicBezTo>
                <a:cubicBezTo>
                  <a:pt x="2643206" y="2286016"/>
                  <a:pt x="2643205" y="2286017"/>
                  <a:pt x="2643205" y="2286018"/>
                </a:cubicBezTo>
              </a:path>
            </a:pathLst>
          </a:custGeom>
          <a:noFill/>
          <a:ln w="25400" cap="rnd" algn="ctr">
            <a:solidFill>
              <a:srgbClr val="0066FF"/>
            </a:solidFill>
            <a:miter lim="800000"/>
            <a:headEnd type="triangle" w="lg" len="lg"/>
            <a:tailEnd type="none" w="lg" len="lg"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4167982" y="4050506"/>
            <a:ext cx="4762" cy="1787525"/>
          </a:xfrm>
          <a:prstGeom prst="line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5703888" y="33512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B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12340" name="Line 52"/>
          <p:cNvSpPr>
            <a:spLocks noChangeShapeType="1"/>
          </p:cNvSpPr>
          <p:nvPr/>
        </p:nvSpPr>
        <p:spPr bwMode="auto">
          <a:xfrm>
            <a:off x="5724525" y="3284538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4427538" y="55895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000CC"/>
                </a:solidFill>
              </a:rPr>
              <a:t>Bi</a:t>
            </a:r>
            <a:endParaRPr lang="ru-RU" sz="2000" b="1" i="1">
              <a:solidFill>
                <a:srgbClr val="0000CC"/>
              </a:solidFill>
            </a:endParaRPr>
          </a:p>
        </p:txBody>
      </p:sp>
      <p:sp>
        <p:nvSpPr>
          <p:cNvPr id="12342" name="Line 54"/>
          <p:cNvSpPr>
            <a:spLocks noChangeShapeType="1"/>
          </p:cNvSpPr>
          <p:nvPr/>
        </p:nvSpPr>
        <p:spPr bwMode="auto">
          <a:xfrm>
            <a:off x="4500563" y="5589588"/>
            <a:ext cx="287337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6372225" y="594995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I</a:t>
            </a:r>
            <a:endParaRPr lang="ru-RU" sz="2400" b="1" i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6" grpId="1" animBg="1"/>
      <p:bldP spid="12310" grpId="0"/>
      <p:bldP spid="12314" grpId="0"/>
      <p:bldP spid="12315" grpId="0"/>
      <p:bldP spid="12316" grpId="0" build="allAtOnce"/>
      <p:bldP spid="12316" grpId="1" build="allAtOnce"/>
      <p:bldP spid="12332" grpId="0" animBg="1"/>
      <p:bldP spid="12339" grpId="0"/>
      <p:bldP spid="12340" grpId="0" animBg="1"/>
      <p:bldP spid="12341" grpId="0"/>
      <p:bldP spid="12342" grpId="0" animBg="1"/>
      <p:bldP spid="1234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val 2"/>
          <p:cNvSpPr>
            <a:spLocks noChangeArrowheads="1"/>
          </p:cNvSpPr>
          <p:nvPr/>
        </p:nvSpPr>
        <p:spPr bwMode="auto">
          <a:xfrm>
            <a:off x="684213" y="908050"/>
            <a:ext cx="1800225" cy="1655763"/>
          </a:xfrm>
          <a:prstGeom prst="ellips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468313" y="692150"/>
            <a:ext cx="2232025" cy="20875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1403350" y="27813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1692275" y="27813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11188" y="2997200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611188" y="2997200"/>
            <a:ext cx="0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611188" y="371633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1547813" y="3716338"/>
            <a:ext cx="12239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1692275" y="2997200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2268538" y="2852738"/>
            <a:ext cx="1223962" cy="288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4" name="Line 13"/>
          <p:cNvSpPr>
            <a:spLocks noChangeShapeType="1"/>
          </p:cNvSpPr>
          <p:nvPr/>
        </p:nvSpPr>
        <p:spPr bwMode="auto">
          <a:xfrm>
            <a:off x="3203575" y="2420938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25" name="Line 14"/>
          <p:cNvSpPr>
            <a:spLocks noChangeShapeType="1"/>
          </p:cNvSpPr>
          <p:nvPr/>
        </p:nvSpPr>
        <p:spPr bwMode="auto">
          <a:xfrm>
            <a:off x="3995738" y="242093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26" name="Line 15"/>
          <p:cNvSpPr>
            <a:spLocks noChangeShapeType="1"/>
          </p:cNvSpPr>
          <p:nvPr/>
        </p:nvSpPr>
        <p:spPr bwMode="auto">
          <a:xfrm>
            <a:off x="3276600" y="3716338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2771775" y="3716338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28" name="Line 17"/>
          <p:cNvSpPr>
            <a:spLocks noChangeShapeType="1"/>
          </p:cNvSpPr>
          <p:nvPr/>
        </p:nvSpPr>
        <p:spPr bwMode="auto">
          <a:xfrm>
            <a:off x="1403350" y="2781300"/>
            <a:ext cx="288925" cy="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29" name="Line 18"/>
          <p:cNvSpPr>
            <a:spLocks noChangeShapeType="1"/>
          </p:cNvSpPr>
          <p:nvPr/>
        </p:nvSpPr>
        <p:spPr bwMode="auto">
          <a:xfrm>
            <a:off x="1403350" y="2781300"/>
            <a:ext cx="288925" cy="0"/>
          </a:xfrm>
          <a:prstGeom prst="line">
            <a:avLst/>
          </a:prstGeom>
          <a:noFill/>
          <a:ln w="5715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30" name="Line 19"/>
          <p:cNvSpPr>
            <a:spLocks noChangeShapeType="1"/>
          </p:cNvSpPr>
          <p:nvPr/>
        </p:nvSpPr>
        <p:spPr bwMode="auto">
          <a:xfrm>
            <a:off x="1258888" y="3573463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31" name="Line 20"/>
          <p:cNvSpPr>
            <a:spLocks noChangeShapeType="1"/>
          </p:cNvSpPr>
          <p:nvPr/>
        </p:nvSpPr>
        <p:spPr bwMode="auto">
          <a:xfrm>
            <a:off x="1547813" y="36449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32" name="Text Box 21"/>
          <p:cNvSpPr txBox="1">
            <a:spLocks noChangeArrowheads="1"/>
          </p:cNvSpPr>
          <p:nvPr/>
        </p:nvSpPr>
        <p:spPr bwMode="auto">
          <a:xfrm>
            <a:off x="900113" y="37893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+</a:t>
            </a:r>
          </a:p>
        </p:txBody>
      </p:sp>
      <p:sp>
        <p:nvSpPr>
          <p:cNvPr id="64533" name="Text Box 22"/>
          <p:cNvSpPr txBox="1">
            <a:spLocks noChangeArrowheads="1"/>
          </p:cNvSpPr>
          <p:nvPr/>
        </p:nvSpPr>
        <p:spPr bwMode="auto">
          <a:xfrm>
            <a:off x="1619250" y="36449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_</a:t>
            </a:r>
          </a:p>
        </p:txBody>
      </p:sp>
      <p:sp>
        <p:nvSpPr>
          <p:cNvPr id="64534" name="Text Box 23"/>
          <p:cNvSpPr txBox="1">
            <a:spLocks noChangeArrowheads="1"/>
          </p:cNvSpPr>
          <p:nvPr/>
        </p:nvSpPr>
        <p:spPr bwMode="auto">
          <a:xfrm>
            <a:off x="2787650" y="3275013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endParaRPr lang="ru-RU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827088" y="119697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</a:t>
            </a:r>
            <a:endParaRPr lang="ru-RU"/>
          </a:p>
        </p:txBody>
      </p:sp>
      <p:sp>
        <p:nvSpPr>
          <p:cNvPr id="64536" name="Text Box 25"/>
          <p:cNvSpPr txBox="1">
            <a:spLocks noChangeArrowheads="1"/>
          </p:cNvSpPr>
          <p:nvPr/>
        </p:nvSpPr>
        <p:spPr bwMode="auto">
          <a:xfrm>
            <a:off x="2824163" y="11191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A</a:t>
            </a:r>
            <a:endParaRPr lang="ru-RU" sz="2000" b="1">
              <a:solidFill>
                <a:srgbClr val="0000CC"/>
              </a:solidFill>
            </a:endParaRPr>
          </a:p>
        </p:txBody>
      </p:sp>
      <p:sp>
        <p:nvSpPr>
          <p:cNvPr id="64537" name="Text Box 26"/>
          <p:cNvSpPr txBox="1">
            <a:spLocks noChangeArrowheads="1"/>
          </p:cNvSpPr>
          <p:nvPr/>
        </p:nvSpPr>
        <p:spPr bwMode="auto">
          <a:xfrm>
            <a:off x="519113" y="609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/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3429000" y="280988"/>
            <a:ext cx="4714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Пользуясь правилом Ленца, определите </a:t>
            </a:r>
          </a:p>
          <a:p>
            <a:r>
              <a:rPr lang="ru-RU">
                <a:solidFill>
                  <a:srgbClr val="990033"/>
                </a:solidFill>
              </a:rPr>
              <a:t>направление индукционного тока в  кольце В</a:t>
            </a:r>
          </a:p>
          <a:p>
            <a:r>
              <a:rPr lang="ru-RU"/>
              <a:t>в следующих случаях: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3571875" y="1500188"/>
            <a:ext cx="4633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1. При замыкании ключа  в цепи кольца А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4479925" y="1936750"/>
            <a:ext cx="274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0033"/>
                </a:solidFill>
              </a:rPr>
              <a:t>против часовой стрелки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4284663" y="2513013"/>
            <a:ext cx="3859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2.При размыкании ключа в цепи кольца А</a:t>
            </a:r>
            <a:r>
              <a:rPr lang="en-US"/>
              <a:t>  </a:t>
            </a:r>
            <a:r>
              <a:rPr lang="ru-RU"/>
              <a:t>(</a:t>
            </a:r>
            <a:r>
              <a:rPr lang="en-US"/>
              <a:t> </a:t>
            </a:r>
            <a:r>
              <a:rPr lang="ru-RU"/>
              <a:t>выполнить  дома)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286250" y="3357563"/>
            <a:ext cx="3735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3.При замкнутом ключе скользящий </a:t>
            </a:r>
          </a:p>
          <a:p>
            <a:r>
              <a:rPr lang="ru-RU"/>
              <a:t>контакт реостата передвигают вправо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4357688" y="4429125"/>
            <a:ext cx="225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90033"/>
                </a:solidFill>
              </a:rPr>
              <a:t>по часовой стрелке</a:t>
            </a: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142875" y="5000625"/>
            <a:ext cx="802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4.При замкнутом ключе скользящий контакт реостата передвигают влево</a:t>
            </a:r>
          </a:p>
          <a:p>
            <a:r>
              <a:rPr lang="ru-RU"/>
              <a:t>         (выполнить дома)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403350" y="1916113"/>
            <a:ext cx="433388" cy="433387"/>
            <a:chOff x="2562" y="2840"/>
            <a:chExt cx="409" cy="409"/>
          </a:xfrm>
        </p:grpSpPr>
        <p:sp>
          <p:nvSpPr>
            <p:cNvPr id="64567" name="Line 46"/>
            <p:cNvSpPr>
              <a:spLocks noChangeShapeType="1"/>
            </p:cNvSpPr>
            <p:nvPr/>
          </p:nvSpPr>
          <p:spPr bwMode="auto">
            <a:xfrm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68" name="Line 47"/>
            <p:cNvSpPr>
              <a:spLocks noChangeShapeType="1"/>
            </p:cNvSpPr>
            <p:nvPr/>
          </p:nvSpPr>
          <p:spPr bwMode="auto">
            <a:xfrm flipH="1"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69" name="Oval 48"/>
            <p:cNvSpPr>
              <a:spLocks noChangeArrowheads="1"/>
            </p:cNvSpPr>
            <p:nvPr/>
          </p:nvSpPr>
          <p:spPr bwMode="auto">
            <a:xfrm>
              <a:off x="2562" y="2840"/>
              <a:ext cx="409" cy="409"/>
            </a:xfrm>
            <a:prstGeom prst="ellips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1835150" y="19161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  <a:endParaRPr lang="ru-RU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>
            <a:off x="1908175" y="19891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47" name="Oval 51"/>
          <p:cNvSpPr>
            <a:spLocks noChangeArrowheads="1"/>
          </p:cNvSpPr>
          <p:nvPr/>
        </p:nvSpPr>
        <p:spPr bwMode="auto">
          <a:xfrm>
            <a:off x="1403350" y="1196975"/>
            <a:ext cx="360363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48" name="Oval 52"/>
          <p:cNvSpPr>
            <a:spLocks noChangeArrowheads="1"/>
          </p:cNvSpPr>
          <p:nvPr/>
        </p:nvSpPr>
        <p:spPr bwMode="auto">
          <a:xfrm>
            <a:off x="1547813" y="1341438"/>
            <a:ext cx="71437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49" name="Text Box 53"/>
          <p:cNvSpPr txBox="1">
            <a:spLocks noChangeArrowheads="1"/>
          </p:cNvSpPr>
          <p:nvPr/>
        </p:nvSpPr>
        <p:spPr bwMode="auto">
          <a:xfrm>
            <a:off x="1692275" y="10525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Bi</a:t>
            </a:r>
            <a:endParaRPr lang="ru-RU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>
            <a:off x="1692275" y="11255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51" name="Arc 55"/>
          <p:cNvSpPr>
            <a:spLocks/>
          </p:cNvSpPr>
          <p:nvPr/>
        </p:nvSpPr>
        <p:spPr bwMode="auto">
          <a:xfrm rot="1057156" flipH="1" flipV="1">
            <a:off x="611188" y="2255838"/>
            <a:ext cx="385762" cy="373062"/>
          </a:xfrm>
          <a:custGeom>
            <a:avLst/>
            <a:gdLst>
              <a:gd name="T0" fmla="*/ 0 w 19952"/>
              <a:gd name="T1" fmla="*/ 2147483647 h 21600"/>
              <a:gd name="T2" fmla="*/ 2147483647 w 19952"/>
              <a:gd name="T3" fmla="*/ 2147483647 h 21600"/>
              <a:gd name="T4" fmla="*/ 2147483647 w 19952"/>
              <a:gd name="T5" fmla="*/ 2147483647 h 21600"/>
              <a:gd name="T6" fmla="*/ 0 60000 65536"/>
              <a:gd name="T7" fmla="*/ 0 60000 65536"/>
              <a:gd name="T8" fmla="*/ 0 60000 65536"/>
              <a:gd name="T9" fmla="*/ 0 w 19952"/>
              <a:gd name="T10" fmla="*/ 0 h 21600"/>
              <a:gd name="T11" fmla="*/ 19952 w 199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52" h="21600" fill="none" extrusionOk="0">
                <a:moveTo>
                  <a:pt x="-1" y="38"/>
                </a:moveTo>
                <a:cubicBezTo>
                  <a:pt x="431" y="12"/>
                  <a:pt x="863" y="-1"/>
                  <a:pt x="1295" y="0"/>
                </a:cubicBezTo>
                <a:cubicBezTo>
                  <a:pt x="8976" y="0"/>
                  <a:pt x="16080" y="4079"/>
                  <a:pt x="19951" y="10715"/>
                </a:cubicBezTo>
              </a:path>
              <a:path w="19952" h="21600" stroke="0" extrusionOk="0">
                <a:moveTo>
                  <a:pt x="-1" y="38"/>
                </a:moveTo>
                <a:cubicBezTo>
                  <a:pt x="431" y="12"/>
                  <a:pt x="863" y="-1"/>
                  <a:pt x="1295" y="0"/>
                </a:cubicBezTo>
                <a:cubicBezTo>
                  <a:pt x="8976" y="0"/>
                  <a:pt x="16080" y="4079"/>
                  <a:pt x="19951" y="10715"/>
                </a:cubicBezTo>
                <a:lnTo>
                  <a:pt x="1295" y="21600"/>
                </a:lnTo>
                <a:close/>
              </a:path>
            </a:pathLst>
          </a:cu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52" name="Arc 56"/>
          <p:cNvSpPr>
            <a:spLocks/>
          </p:cNvSpPr>
          <p:nvPr/>
        </p:nvSpPr>
        <p:spPr bwMode="auto">
          <a:xfrm rot="19790907" flipV="1">
            <a:off x="2155825" y="1176338"/>
            <a:ext cx="146050" cy="511175"/>
          </a:xfrm>
          <a:custGeom>
            <a:avLst/>
            <a:gdLst>
              <a:gd name="T0" fmla="*/ 2147483647 w 21600"/>
              <a:gd name="T1" fmla="*/ 0 h 38508"/>
              <a:gd name="T2" fmla="*/ 2147483647 w 21600"/>
              <a:gd name="T3" fmla="*/ 2147483647 h 38508"/>
              <a:gd name="T4" fmla="*/ 0 w 21600"/>
              <a:gd name="T5" fmla="*/ 2147483647 h 38508"/>
              <a:gd name="T6" fmla="*/ 0 60000 65536"/>
              <a:gd name="T7" fmla="*/ 0 60000 65536"/>
              <a:gd name="T8" fmla="*/ 0 60000 65536"/>
              <a:gd name="T9" fmla="*/ 0 w 21600"/>
              <a:gd name="T10" fmla="*/ 0 h 38508"/>
              <a:gd name="T11" fmla="*/ 21600 w 21600"/>
              <a:gd name="T12" fmla="*/ 38508 h 385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508" fill="none" extrusionOk="0">
                <a:moveTo>
                  <a:pt x="5806" y="-1"/>
                </a:moveTo>
                <a:cubicBezTo>
                  <a:pt x="15142" y="2605"/>
                  <a:pt x="21600" y="11111"/>
                  <a:pt x="21600" y="20805"/>
                </a:cubicBezTo>
                <a:cubicBezTo>
                  <a:pt x="21600" y="27858"/>
                  <a:pt x="18156" y="34466"/>
                  <a:pt x="12375" y="38507"/>
                </a:cubicBezTo>
              </a:path>
              <a:path w="21600" h="38508" stroke="0" extrusionOk="0">
                <a:moveTo>
                  <a:pt x="5806" y="-1"/>
                </a:moveTo>
                <a:cubicBezTo>
                  <a:pt x="15142" y="2605"/>
                  <a:pt x="21600" y="11111"/>
                  <a:pt x="21600" y="20805"/>
                </a:cubicBezTo>
                <a:cubicBezTo>
                  <a:pt x="21600" y="27858"/>
                  <a:pt x="18156" y="34466"/>
                  <a:pt x="12375" y="38507"/>
                </a:cubicBezTo>
                <a:lnTo>
                  <a:pt x="0" y="20805"/>
                </a:lnTo>
                <a:close/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2700338" y="1484313"/>
            <a:ext cx="379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Verdana" pitchFamily="34" charset="0"/>
              </a:rPr>
              <a:t>I</a:t>
            </a:r>
            <a:r>
              <a:rPr lang="en-US" i="1" baseline="-25000">
                <a:latin typeface="Verdana" pitchFamily="34" charset="0"/>
              </a:rPr>
              <a:t>i</a:t>
            </a:r>
            <a:endParaRPr lang="ru-RU" i="1" baseline="-25000">
              <a:latin typeface="Verdana" pitchFamily="34" charset="0"/>
            </a:endParaRPr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827088" y="1536700"/>
            <a:ext cx="433387" cy="433388"/>
            <a:chOff x="2562" y="2840"/>
            <a:chExt cx="409" cy="409"/>
          </a:xfrm>
        </p:grpSpPr>
        <p:sp>
          <p:nvSpPr>
            <p:cNvPr id="64564" name="Line 80"/>
            <p:cNvSpPr>
              <a:spLocks noChangeShapeType="1"/>
            </p:cNvSpPr>
            <p:nvPr/>
          </p:nvSpPr>
          <p:spPr bwMode="auto">
            <a:xfrm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65" name="Line 81"/>
            <p:cNvSpPr>
              <a:spLocks noChangeShapeType="1"/>
            </p:cNvSpPr>
            <p:nvPr/>
          </p:nvSpPr>
          <p:spPr bwMode="auto">
            <a:xfrm flipH="1"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66" name="Oval 82"/>
            <p:cNvSpPr>
              <a:spLocks noChangeArrowheads="1"/>
            </p:cNvSpPr>
            <p:nvPr/>
          </p:nvSpPr>
          <p:spPr bwMode="auto">
            <a:xfrm>
              <a:off x="2562" y="2840"/>
              <a:ext cx="409" cy="409"/>
            </a:xfrm>
            <a:prstGeom prst="ellips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80" name="Arc 84"/>
          <p:cNvSpPr>
            <a:spLocks/>
          </p:cNvSpPr>
          <p:nvPr/>
        </p:nvSpPr>
        <p:spPr bwMode="auto">
          <a:xfrm rot="4198946">
            <a:off x="2126456" y="1769269"/>
            <a:ext cx="423863" cy="574675"/>
          </a:xfrm>
          <a:custGeom>
            <a:avLst/>
            <a:gdLst>
              <a:gd name="T0" fmla="*/ 0 w 20629"/>
              <a:gd name="T1" fmla="*/ 0 h 21600"/>
              <a:gd name="T2" fmla="*/ 2147483647 w 20629"/>
              <a:gd name="T3" fmla="*/ 2147483647 h 21600"/>
              <a:gd name="T4" fmla="*/ 0 w 20629"/>
              <a:gd name="T5" fmla="*/ 2147483647 h 21600"/>
              <a:gd name="T6" fmla="*/ 0 60000 65536"/>
              <a:gd name="T7" fmla="*/ 0 60000 65536"/>
              <a:gd name="T8" fmla="*/ 0 60000 65536"/>
              <a:gd name="T9" fmla="*/ 0 w 20629"/>
              <a:gd name="T10" fmla="*/ 0 h 21600"/>
              <a:gd name="T11" fmla="*/ 20629 w 206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29" h="21600" fill="none" extrusionOk="0">
                <a:moveTo>
                  <a:pt x="-1" y="0"/>
                </a:moveTo>
                <a:cubicBezTo>
                  <a:pt x="9463" y="0"/>
                  <a:pt x="17824" y="6159"/>
                  <a:pt x="20629" y="15197"/>
                </a:cubicBezTo>
              </a:path>
              <a:path w="20629" h="21600" stroke="0" extrusionOk="0">
                <a:moveTo>
                  <a:pt x="-1" y="0"/>
                </a:moveTo>
                <a:cubicBezTo>
                  <a:pt x="9463" y="0"/>
                  <a:pt x="17824" y="6159"/>
                  <a:pt x="20629" y="15197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57" name="Text Box 86"/>
          <p:cNvSpPr txBox="1">
            <a:spLocks noChangeArrowheads="1"/>
          </p:cNvSpPr>
          <p:nvPr/>
        </p:nvSpPr>
        <p:spPr bwMode="auto">
          <a:xfrm>
            <a:off x="3125788" y="3860800"/>
            <a:ext cx="36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</a:t>
            </a:r>
            <a:endParaRPr lang="ru-RU"/>
          </a:p>
        </p:txBody>
      </p:sp>
      <p:sp>
        <p:nvSpPr>
          <p:cNvPr id="29783" name="Line 87"/>
          <p:cNvSpPr>
            <a:spLocks noChangeShapeType="1"/>
          </p:cNvSpPr>
          <p:nvPr/>
        </p:nvSpPr>
        <p:spPr bwMode="auto">
          <a:xfrm>
            <a:off x="2700338" y="3716338"/>
            <a:ext cx="4318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2555875" y="2420938"/>
            <a:ext cx="647700" cy="431800"/>
            <a:chOff x="3424" y="3566"/>
            <a:chExt cx="408" cy="272"/>
          </a:xfrm>
        </p:grpSpPr>
        <p:sp>
          <p:nvSpPr>
            <p:cNvPr id="64562" name="Line 12"/>
            <p:cNvSpPr>
              <a:spLocks noChangeShapeType="1"/>
            </p:cNvSpPr>
            <p:nvPr/>
          </p:nvSpPr>
          <p:spPr bwMode="auto">
            <a:xfrm>
              <a:off x="3424" y="3566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63" name="Line 88"/>
            <p:cNvSpPr>
              <a:spLocks noChangeShapeType="1"/>
            </p:cNvSpPr>
            <p:nvPr/>
          </p:nvSpPr>
          <p:spPr bwMode="auto">
            <a:xfrm>
              <a:off x="3424" y="356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86" name="Line 90"/>
          <p:cNvSpPr>
            <a:spLocks noChangeShapeType="1"/>
          </p:cNvSpPr>
          <p:nvPr/>
        </p:nvSpPr>
        <p:spPr bwMode="auto">
          <a:xfrm>
            <a:off x="971550" y="12684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61" name="Rectangle 91"/>
          <p:cNvSpPr>
            <a:spLocks noChangeArrowheads="1"/>
          </p:cNvSpPr>
          <p:nvPr/>
        </p:nvSpPr>
        <p:spPr bwMode="auto">
          <a:xfrm>
            <a:off x="395288" y="6921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33"/>
                </a:solidFill>
              </a:rPr>
              <a:t>B</a:t>
            </a:r>
            <a:endParaRPr lang="ru-RU" b="1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91858E-6 L 0.05903 -3.91858E-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5" presetClass="emph" presetSubtype="0" repeatCount="3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5" presetClass="emph" presetSubtype="0" repeatCount="3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5" presetClass="emph" presetSubtype="0" repeatCount="3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9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0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 animBg="1"/>
      <p:bldP spid="29720" grpId="0"/>
      <p:bldP spid="29720" grpId="1"/>
      <p:bldP spid="29728" grpId="0"/>
      <p:bldP spid="29730" grpId="0"/>
      <p:bldP spid="29731" grpId="0"/>
      <p:bldP spid="29732" grpId="0"/>
      <p:bldP spid="29735" grpId="0"/>
      <p:bldP spid="29736" grpId="0"/>
      <p:bldP spid="29737" grpId="0"/>
      <p:bldP spid="29745" grpId="0"/>
      <p:bldP spid="29745" grpId="1"/>
      <p:bldP spid="29745" grpId="2"/>
      <p:bldP spid="29745" grpId="3"/>
      <p:bldP spid="29745" grpId="4"/>
      <p:bldP spid="29745" grpId="5"/>
      <p:bldP spid="29745" grpId="6"/>
      <p:bldP spid="29746" grpId="0" animBg="1"/>
      <p:bldP spid="29746" grpId="1" animBg="1"/>
      <p:bldP spid="29746" grpId="2" animBg="1"/>
      <p:bldP spid="29746" grpId="3" animBg="1"/>
      <p:bldP spid="29746" grpId="4" animBg="1"/>
      <p:bldP spid="29746" grpId="5" animBg="1"/>
      <p:bldP spid="29747" grpId="0" animBg="1"/>
      <p:bldP spid="29747" grpId="1" animBg="1"/>
      <p:bldP spid="29747" grpId="2" animBg="1"/>
      <p:bldP spid="29748" grpId="0" animBg="1"/>
      <p:bldP spid="29748" grpId="1" animBg="1"/>
      <p:bldP spid="29748" grpId="2" animBg="1"/>
      <p:bldP spid="29749" grpId="0"/>
      <p:bldP spid="29749" grpId="1"/>
      <p:bldP spid="29750" grpId="0" animBg="1"/>
      <p:bldP spid="29750" grpId="1" animBg="1"/>
      <p:bldP spid="29751" grpId="0" animBg="1"/>
      <p:bldP spid="29751" grpId="1" animBg="1"/>
      <p:bldP spid="29751" grpId="2" animBg="1"/>
      <p:bldP spid="29751" grpId="3" animBg="1"/>
      <p:bldP spid="29751" grpId="4" animBg="1"/>
      <p:bldP spid="29751" grpId="5" animBg="1"/>
      <p:bldP spid="29752" grpId="0" animBg="1"/>
      <p:bldP spid="29752" grpId="1" animBg="1"/>
      <p:bldP spid="29752" grpId="2" animBg="1"/>
      <p:bldP spid="29754" grpId="0"/>
      <p:bldP spid="29754" grpId="1"/>
      <p:bldP spid="29754" grpId="2"/>
      <p:bldP spid="29754" grpId="3"/>
      <p:bldP spid="29754" grpId="4"/>
      <p:bldP spid="29780" grpId="0" animBg="1"/>
      <p:bldP spid="29780" grpId="1" animBg="1"/>
      <p:bldP spid="29780" grpId="2" animBg="1"/>
      <p:bldP spid="29783" grpId="0" animBg="1"/>
      <p:bldP spid="29786" grpId="0" animBg="1"/>
      <p:bldP spid="29786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1"/>
          <p:cNvSpPr>
            <a:spLocks noChangeArrowheads="1"/>
          </p:cNvSpPr>
          <p:nvPr/>
        </p:nvSpPr>
        <p:spPr bwMode="auto">
          <a:xfrm>
            <a:off x="1214438" y="0"/>
            <a:ext cx="7858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Закон электромагнитной индукции.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6" name="TextBox 2"/>
          <p:cNvSpPr txBox="1">
            <a:spLocks noChangeArrowheads="1"/>
          </p:cNvSpPr>
          <p:nvPr/>
        </p:nvSpPr>
        <p:spPr bwMode="auto">
          <a:xfrm>
            <a:off x="1571625" y="857250"/>
            <a:ext cx="785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Изменение магнитного потока</a:t>
            </a:r>
            <a:r>
              <a:rPr lang="en-US" sz="2400"/>
              <a:t> ∆</a:t>
            </a:r>
            <a:r>
              <a:rPr lang="ru-RU" sz="2400"/>
              <a:t>Ф=Ф</a:t>
            </a:r>
            <a:r>
              <a:rPr lang="ru-RU" sz="2400" baseline="-25000"/>
              <a:t>2</a:t>
            </a:r>
            <a:r>
              <a:rPr lang="ru-RU" sz="2400"/>
              <a:t>-Ф</a:t>
            </a:r>
            <a:r>
              <a:rPr lang="ru-RU" sz="2400" baseline="-25000"/>
              <a:t>1</a:t>
            </a:r>
            <a:r>
              <a:rPr lang="ru-RU" sz="2400"/>
              <a:t> </a:t>
            </a:r>
          </a:p>
        </p:txBody>
      </p:sp>
      <p:sp>
        <p:nvSpPr>
          <p:cNvPr id="14347" name="TextBox 3"/>
          <p:cNvSpPr txBox="1">
            <a:spLocks noChangeArrowheads="1"/>
          </p:cNvSpPr>
          <p:nvPr/>
        </p:nvSpPr>
        <p:spPr bwMode="auto">
          <a:xfrm>
            <a:off x="1571625" y="1428750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Скорость изменения магнитного потока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500813" y="1500188"/>
          <a:ext cx="1460500" cy="768350"/>
        </p:xfrm>
        <a:graphic>
          <a:graphicData uri="http://schemas.openxmlformats.org/presentationml/2006/ole">
            <p:oleObj spid="_x0000_s14338" name="Формула" r:id="rId3" imgW="749160" imgH="393480" progId="Equation.3">
              <p:embed/>
            </p:oleObj>
          </a:graphicData>
        </a:graphic>
      </p:graphicFrame>
      <p:sp>
        <p:nvSpPr>
          <p:cNvPr id="14348" name="TextBox 2"/>
          <p:cNvSpPr txBox="1">
            <a:spLocks noChangeArrowheads="1"/>
          </p:cNvSpPr>
          <p:nvPr/>
        </p:nvSpPr>
        <p:spPr bwMode="auto">
          <a:xfrm>
            <a:off x="1285875" y="2286000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Чем быстрее меняется число линий магнитной индукции (</a:t>
            </a:r>
            <a:r>
              <a:rPr lang="en-US" sz="2400"/>
              <a:t>∆</a:t>
            </a:r>
            <a:r>
              <a:rPr lang="ru-RU" sz="2400"/>
              <a:t>Ф)</a:t>
            </a:r>
            <a:r>
              <a:rPr lang="ru-RU" sz="2400" b="1"/>
              <a:t>, тем больше возникающий индукционный ток!</a:t>
            </a:r>
          </a:p>
        </p:txBody>
      </p:sp>
      <p:sp>
        <p:nvSpPr>
          <p:cNvPr id="14349" name="Прямоугольник 6"/>
          <p:cNvSpPr>
            <a:spLocks noChangeArrowheads="1"/>
          </p:cNvSpPr>
          <p:nvPr/>
        </p:nvSpPr>
        <p:spPr bwMode="auto">
          <a:xfrm>
            <a:off x="1357313" y="3571875"/>
            <a:ext cx="7786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(</a:t>
            </a:r>
            <a:r>
              <a:rPr lang="en-US" sz="2400"/>
              <a:t>∆</a:t>
            </a:r>
            <a:r>
              <a:rPr lang="ru-RU" sz="2400"/>
              <a:t>Ф) порождает ток (индукционный), т.е. является сторонней силой, причем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705225" y="5572125"/>
          <a:ext cx="1238250" cy="768350"/>
        </p:xfrm>
        <a:graphic>
          <a:graphicData uri="http://schemas.openxmlformats.org/presentationml/2006/ole">
            <p:oleObj spid="_x0000_s14339" name="Формула" r:id="rId4" imgW="634680" imgH="393480" progId="Equation.3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7286625" y="4714875"/>
          <a:ext cx="865188" cy="768350"/>
        </p:xfrm>
        <a:graphic>
          <a:graphicData uri="http://schemas.openxmlformats.org/presentationml/2006/ole">
            <p:oleObj spid="_x0000_s14340" name="Формула" r:id="rId5" imgW="444240" imgH="393480" progId="Equation.3">
              <p:embed/>
            </p:oleObj>
          </a:graphicData>
        </a:graphic>
      </p:graphicFrame>
      <p:sp>
        <p:nvSpPr>
          <p:cNvPr id="14350" name="TextBox 9"/>
          <p:cNvSpPr txBox="1">
            <a:spLocks noChangeArrowheads="1"/>
          </p:cNvSpPr>
          <p:nvPr/>
        </p:nvSpPr>
        <p:spPr bwMode="auto">
          <a:xfrm>
            <a:off x="1285875" y="4572000"/>
            <a:ext cx="6786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Для витка с током</a:t>
            </a:r>
            <a:r>
              <a:rPr lang="en-US" sz="2400"/>
              <a:t>(</a:t>
            </a:r>
            <a:r>
              <a:rPr lang="ru-RU" sz="2400"/>
              <a:t>замкнутый контур) по закону Ома для полной цепи</a:t>
            </a:r>
          </a:p>
        </p:txBody>
      </p:sp>
      <p:sp>
        <p:nvSpPr>
          <p:cNvPr id="14351" name="TextBox 10"/>
          <p:cNvSpPr txBox="1">
            <a:spLocks noChangeArrowheads="1"/>
          </p:cNvSpPr>
          <p:nvPr/>
        </p:nvSpPr>
        <p:spPr bwMode="auto">
          <a:xfrm>
            <a:off x="8072438" y="550068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const</a:t>
            </a:r>
            <a:endParaRPr lang="ru-RU"/>
          </a:p>
        </p:txBody>
      </p:sp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1119188" y="5429250"/>
          <a:ext cx="1458912" cy="446088"/>
        </p:xfrm>
        <a:graphic>
          <a:graphicData uri="http://schemas.openxmlformats.org/presentationml/2006/ole">
            <p:oleObj spid="_x0000_s14341" name="Формула" r:id="rId6" imgW="749160" imgH="228600" progId="Equation.3">
              <p:embed/>
            </p:oleObj>
          </a:graphicData>
        </a:graphic>
      </p:graphicFrame>
      <p:sp>
        <p:nvSpPr>
          <p:cNvPr id="14352" name="TextBox 13"/>
          <p:cNvSpPr txBox="1">
            <a:spLocks noChangeArrowheads="1"/>
          </p:cNvSpPr>
          <p:nvPr/>
        </p:nvSpPr>
        <p:spPr bwMode="auto">
          <a:xfrm>
            <a:off x="1557338" y="548322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~</a:t>
            </a:r>
          </a:p>
        </p:txBody>
      </p:sp>
      <p:sp>
        <p:nvSpPr>
          <p:cNvPr id="14353" name="TextBox 14"/>
          <p:cNvSpPr txBox="1">
            <a:spLocks noChangeArrowheads="1"/>
          </p:cNvSpPr>
          <p:nvPr/>
        </p:nvSpPr>
        <p:spPr bwMode="auto">
          <a:xfrm>
            <a:off x="4000500" y="57150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~</a:t>
            </a:r>
          </a:p>
        </p:txBody>
      </p:sp>
      <p:graphicFrame>
        <p:nvGraphicFramePr>
          <p:cNvPr id="14342" name="Object 7"/>
          <p:cNvGraphicFramePr>
            <a:graphicFrameLocks noChangeAspect="1"/>
          </p:cNvGraphicFramePr>
          <p:nvPr/>
        </p:nvGraphicFramePr>
        <p:xfrm>
          <a:off x="6143625" y="5464175"/>
          <a:ext cx="1238250" cy="842963"/>
        </p:xfrm>
        <a:graphic>
          <a:graphicData uri="http://schemas.openxmlformats.org/presentationml/2006/ole">
            <p:oleObj spid="_x0000_s14342" name="Формула" r:id="rId7" imgW="634680" imgH="431640" progId="Equation.3">
              <p:embed/>
            </p:oleObj>
          </a:graphicData>
        </a:graphic>
      </p:graphicFrame>
      <p:cxnSp>
        <p:nvCxnSpPr>
          <p:cNvPr id="18" name="Прямая со стрелкой 17"/>
          <p:cNvCxnSpPr>
            <a:stCxn id="14351" idx="0"/>
          </p:cNvCxnSpPr>
          <p:nvPr/>
        </p:nvCxnSpPr>
        <p:spPr>
          <a:xfrm rot="16200000" flipV="1">
            <a:off x="8215313" y="5214938"/>
            <a:ext cx="1428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3000375" y="5929313"/>
            <a:ext cx="35718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4343" name="Object 8"/>
          <p:cNvGraphicFramePr>
            <a:graphicFrameLocks noChangeAspect="1"/>
          </p:cNvGraphicFramePr>
          <p:nvPr/>
        </p:nvGraphicFramePr>
        <p:xfrm>
          <a:off x="4562475" y="3000375"/>
          <a:ext cx="1114425" cy="768350"/>
        </p:xfrm>
        <a:graphic>
          <a:graphicData uri="http://schemas.openxmlformats.org/presentationml/2006/ole">
            <p:oleObj spid="_x0000_s14343" name="Формула" r:id="rId8" imgW="571320" imgH="393480" progId="Equation.3">
              <p:embed/>
            </p:oleObj>
          </a:graphicData>
        </a:graphic>
      </p:graphicFrame>
      <p:sp>
        <p:nvSpPr>
          <p:cNvPr id="14356" name="TextBox 20"/>
          <p:cNvSpPr txBox="1">
            <a:spLocks noChangeArrowheads="1"/>
          </p:cNvSpPr>
          <p:nvPr/>
        </p:nvSpPr>
        <p:spPr bwMode="auto">
          <a:xfrm>
            <a:off x="4857750" y="314325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~</a:t>
            </a:r>
          </a:p>
        </p:txBody>
      </p:sp>
      <p:graphicFrame>
        <p:nvGraphicFramePr>
          <p:cNvPr id="14344" name="Object 9"/>
          <p:cNvGraphicFramePr>
            <a:graphicFrameLocks noChangeAspect="1"/>
          </p:cNvGraphicFramePr>
          <p:nvPr/>
        </p:nvGraphicFramePr>
        <p:xfrm>
          <a:off x="1214438" y="5946775"/>
          <a:ext cx="1114425" cy="768350"/>
        </p:xfrm>
        <a:graphic>
          <a:graphicData uri="http://schemas.openxmlformats.org/presentationml/2006/ole">
            <p:oleObj spid="_x0000_s14344" name="Формула" r:id="rId9" imgW="571320" imgH="393480" progId="Equation.3">
              <p:embed/>
            </p:oleObj>
          </a:graphicData>
        </a:graphic>
      </p:graphicFrame>
      <p:sp>
        <p:nvSpPr>
          <p:cNvPr id="14357" name="TextBox 22"/>
          <p:cNvSpPr txBox="1">
            <a:spLocks noChangeArrowheads="1"/>
          </p:cNvSpPr>
          <p:nvPr/>
        </p:nvSpPr>
        <p:spPr bwMode="auto">
          <a:xfrm>
            <a:off x="1357313" y="614362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~</a:t>
            </a:r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2571750" y="5500688"/>
            <a:ext cx="214313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214938" y="5857875"/>
            <a:ext cx="35718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357563" y="303213"/>
          <a:ext cx="1362075" cy="768350"/>
        </p:xfrm>
        <a:graphic>
          <a:graphicData uri="http://schemas.openxmlformats.org/presentationml/2006/ole">
            <p:oleObj spid="_x0000_s15362" name="Формула" r:id="rId4" imgW="698400" imgH="393480" progId="Equation.3">
              <p:embed/>
            </p:oleObj>
          </a:graphicData>
        </a:graphic>
      </p:graphicFrame>
      <p:sp>
        <p:nvSpPr>
          <p:cNvPr id="15374" name="TextBox 2"/>
          <p:cNvSpPr txBox="1">
            <a:spLocks noChangeArrowheads="1"/>
          </p:cNvSpPr>
          <p:nvPr/>
        </p:nvSpPr>
        <p:spPr bwMode="auto">
          <a:xfrm>
            <a:off x="1643063" y="446088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 точнее:</a:t>
            </a:r>
          </a:p>
        </p:txBody>
      </p:sp>
      <p:pic>
        <p:nvPicPr>
          <p:cNvPr id="15375" name="Picture 3" descr="E:\Rabota\МоиДокуменеты\FIZIKA\Электродинамика\Магнетизм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1731963"/>
            <a:ext cx="2206625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E:\Rabota\МоиДокуменеты\FIZIKA\Электродинамика\Магнетизм\4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803275"/>
            <a:ext cx="23907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E:\Rabota\МоиДокуменеты\FIZIKA\Электродинамика\Магнетизм\4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2517775"/>
            <a:ext cx="138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7018338" y="2616200"/>
            <a:ext cx="214312" cy="285750"/>
            <a:chOff x="5500694" y="4429132"/>
            <a:chExt cx="357190" cy="285752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5500694" y="4429132"/>
              <a:ext cx="357190" cy="2857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5500694" y="4429132"/>
              <a:ext cx="357190" cy="2857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6572250" y="874713"/>
            <a:ext cx="357188" cy="369887"/>
            <a:chOff x="4143372" y="1285860"/>
            <a:chExt cx="357190" cy="369332"/>
          </a:xfrm>
        </p:grpSpPr>
        <p:sp>
          <p:nvSpPr>
            <p:cNvPr id="15390" name="TextBox 16"/>
            <p:cNvSpPr txBox="1">
              <a:spLocks noChangeArrowheads="1"/>
            </p:cNvSpPr>
            <p:nvPr/>
          </p:nvSpPr>
          <p:spPr bwMode="auto">
            <a:xfrm>
              <a:off x="4143372" y="1285860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4214810" y="1357190"/>
              <a:ext cx="285752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6"/>
          <p:cNvGrpSpPr>
            <a:grpSpLocks/>
          </p:cNvGrpSpPr>
          <p:nvPr/>
        </p:nvGrpSpPr>
        <p:grpSpPr bwMode="auto">
          <a:xfrm>
            <a:off x="6215063" y="1303338"/>
            <a:ext cx="1257300" cy="1941512"/>
            <a:chOff x="3857620" y="1573969"/>
            <a:chExt cx="1257317" cy="1938611"/>
          </a:xfrm>
        </p:grpSpPr>
        <p:sp>
          <p:nvSpPr>
            <p:cNvPr id="15387" name="TextBox 23"/>
            <p:cNvSpPr txBox="1">
              <a:spLocks noChangeArrowheads="1"/>
            </p:cNvSpPr>
            <p:nvPr/>
          </p:nvSpPr>
          <p:spPr bwMode="auto">
            <a:xfrm>
              <a:off x="3857620" y="3143248"/>
              <a:ext cx="4000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b="1" i="1">
                  <a:latin typeface="Calibri" pitchFamily="34" charset="0"/>
                  <a:ea typeface="Calibri" pitchFamily="34" charset="0"/>
                  <a:cs typeface="Calibri" pitchFamily="34" charset="0"/>
                </a:rPr>
                <a:t>’</a:t>
              </a:r>
              <a:endParaRPr lang="ru-RU" b="1" i="1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3957633" y="3214576"/>
              <a:ext cx="257178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9" name="TextBox 23"/>
            <p:cNvSpPr txBox="1">
              <a:spLocks noChangeArrowheads="1"/>
            </p:cNvSpPr>
            <p:nvPr/>
          </p:nvSpPr>
          <p:spPr bwMode="auto">
            <a:xfrm>
              <a:off x="4714884" y="1573969"/>
              <a:ext cx="4000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b="1" i="1">
                  <a:latin typeface="Calibri" pitchFamily="34" charset="0"/>
                  <a:ea typeface="Calibri" pitchFamily="34" charset="0"/>
                  <a:cs typeface="Calibri" pitchFamily="34" charset="0"/>
                </a:rPr>
                <a:t>’</a:t>
              </a:r>
              <a:endParaRPr lang="ru-RU" b="1" i="1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15363" name="Object 16"/>
          <p:cNvGraphicFramePr>
            <a:graphicFrameLocks noChangeAspect="1"/>
          </p:cNvGraphicFramePr>
          <p:nvPr/>
        </p:nvGraphicFramePr>
        <p:xfrm>
          <a:off x="4857750" y="446088"/>
          <a:ext cx="1436688" cy="446087"/>
        </p:xfrm>
        <a:graphic>
          <a:graphicData uri="http://schemas.openxmlformats.org/presentationml/2006/ole">
            <p:oleObj spid="_x0000_s15363" name="Формула" r:id="rId8" imgW="736560" imgH="228600" progId="Equation.3">
              <p:embed/>
            </p:oleObj>
          </a:graphicData>
        </a:graphic>
      </p:graphicFrame>
      <p:sp>
        <p:nvSpPr>
          <p:cNvPr id="15381" name="TextBox 16"/>
          <p:cNvSpPr txBox="1">
            <a:spLocks noChangeArrowheads="1"/>
          </p:cNvSpPr>
          <p:nvPr/>
        </p:nvSpPr>
        <p:spPr bwMode="auto">
          <a:xfrm>
            <a:off x="1357313" y="4518025"/>
            <a:ext cx="8501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ЭДС индукции в замкнутом контуре равна скорости изменения магнитного потока(МП) через поверхность ограниченную контуром, взятой с противоположным знаком.</a:t>
            </a:r>
          </a:p>
        </p:txBody>
      </p:sp>
      <p:graphicFrame>
        <p:nvGraphicFramePr>
          <p:cNvPr id="15364" name="Object 19"/>
          <p:cNvGraphicFramePr>
            <a:graphicFrameLocks noChangeAspect="1"/>
          </p:cNvGraphicFramePr>
          <p:nvPr/>
        </p:nvGraphicFramePr>
        <p:xfrm>
          <a:off x="1785938" y="3803650"/>
          <a:ext cx="815975" cy="446088"/>
        </p:xfrm>
        <a:graphic>
          <a:graphicData uri="http://schemas.openxmlformats.org/presentationml/2006/ole">
            <p:oleObj spid="_x0000_s15364" name="Формула" r:id="rId9" imgW="419040" imgH="228600" progId="Equation.3">
              <p:embed/>
            </p:oleObj>
          </a:graphicData>
        </a:graphic>
      </p:graphicFrame>
      <p:graphicFrame>
        <p:nvGraphicFramePr>
          <p:cNvPr id="15365" name="Object 20"/>
          <p:cNvGraphicFramePr>
            <a:graphicFrameLocks noChangeAspect="1"/>
          </p:cNvGraphicFramePr>
          <p:nvPr/>
        </p:nvGraphicFramePr>
        <p:xfrm>
          <a:off x="4572000" y="2089150"/>
          <a:ext cx="966788" cy="344488"/>
        </p:xfrm>
        <a:graphic>
          <a:graphicData uri="http://schemas.openxmlformats.org/presentationml/2006/ole">
            <p:oleObj spid="_x0000_s15365" name="Формула" r:id="rId10" imgW="495000" imgH="177480" progId="Equation.3">
              <p:embed/>
            </p:oleObj>
          </a:graphicData>
        </a:graphic>
      </p:graphicFrame>
      <p:graphicFrame>
        <p:nvGraphicFramePr>
          <p:cNvPr id="15366" name="Object 21"/>
          <p:cNvGraphicFramePr>
            <a:graphicFrameLocks noChangeAspect="1"/>
          </p:cNvGraphicFramePr>
          <p:nvPr/>
        </p:nvGraphicFramePr>
        <p:xfrm>
          <a:off x="4572000" y="2589213"/>
          <a:ext cx="990600" cy="357187"/>
        </p:xfrm>
        <a:graphic>
          <a:graphicData uri="http://schemas.openxmlformats.org/presentationml/2006/ole">
            <p:oleObj spid="_x0000_s15366" name="Формула" r:id="rId11" imgW="507960" imgH="215640" progId="Equation.3">
              <p:embed/>
            </p:oleObj>
          </a:graphicData>
        </a:graphic>
      </p:graphicFrame>
      <p:graphicFrame>
        <p:nvGraphicFramePr>
          <p:cNvPr id="15367" name="Object 22"/>
          <p:cNvGraphicFramePr>
            <a:graphicFrameLocks noChangeAspect="1"/>
          </p:cNvGraphicFramePr>
          <p:nvPr/>
        </p:nvGraphicFramePr>
        <p:xfrm>
          <a:off x="1714500" y="2232025"/>
          <a:ext cx="966788" cy="344488"/>
        </p:xfrm>
        <a:graphic>
          <a:graphicData uri="http://schemas.openxmlformats.org/presentationml/2006/ole">
            <p:oleObj spid="_x0000_s15367" name="Формула" r:id="rId12" imgW="495000" imgH="177480" progId="Equation.3">
              <p:embed/>
            </p:oleObj>
          </a:graphicData>
        </a:graphic>
      </p:graphicFrame>
      <p:graphicFrame>
        <p:nvGraphicFramePr>
          <p:cNvPr id="15368" name="Object 23"/>
          <p:cNvGraphicFramePr>
            <a:graphicFrameLocks noChangeAspect="1"/>
          </p:cNvGraphicFramePr>
          <p:nvPr/>
        </p:nvGraphicFramePr>
        <p:xfrm>
          <a:off x="1714500" y="2589213"/>
          <a:ext cx="990600" cy="417512"/>
        </p:xfrm>
        <a:graphic>
          <a:graphicData uri="http://schemas.openxmlformats.org/presentationml/2006/ole">
            <p:oleObj spid="_x0000_s15368" name="Формула" r:id="rId13" imgW="507960" imgH="215640" progId="Equation.3">
              <p:embed/>
            </p:oleObj>
          </a:graphicData>
        </a:graphic>
      </p:graphicFrame>
      <p:sp>
        <p:nvSpPr>
          <p:cNvPr id="15382" name="TextBox 16"/>
          <p:cNvSpPr txBox="1">
            <a:spLocks noChangeArrowheads="1"/>
          </p:cNvSpPr>
          <p:nvPr/>
        </p:nvSpPr>
        <p:spPr bwMode="auto">
          <a:xfrm>
            <a:off x="1357313" y="1017588"/>
            <a:ext cx="4714875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Если              индукционный ток  течет так, нормаль направлена вверх, тогда индукция витка с током </a:t>
            </a:r>
            <a:r>
              <a:rPr lang="en-US" sz="2000"/>
              <a:t>B’</a:t>
            </a:r>
            <a:r>
              <a:rPr lang="ru-RU" sz="2000"/>
              <a:t>↑↑</a:t>
            </a:r>
            <a:r>
              <a:rPr lang="en-US" sz="2000"/>
              <a:t>n</a:t>
            </a:r>
            <a:endParaRPr lang="ru-RU" sz="2000"/>
          </a:p>
        </p:txBody>
      </p:sp>
      <p:sp>
        <p:nvSpPr>
          <p:cNvPr id="15383" name="TextBox 27"/>
          <p:cNvSpPr txBox="1">
            <a:spLocks noChangeArrowheads="1"/>
          </p:cNvSpPr>
          <p:nvPr/>
        </p:nvSpPr>
        <p:spPr bwMode="auto">
          <a:xfrm>
            <a:off x="6643688" y="37465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Почему «-»?</a:t>
            </a:r>
          </a:p>
        </p:txBody>
      </p:sp>
      <p:sp>
        <p:nvSpPr>
          <p:cNvPr id="15384" name="TextBox 28"/>
          <p:cNvSpPr txBox="1">
            <a:spLocks noChangeArrowheads="1"/>
          </p:cNvSpPr>
          <p:nvPr/>
        </p:nvSpPr>
        <p:spPr bwMode="auto">
          <a:xfrm>
            <a:off x="1500188" y="3089275"/>
            <a:ext cx="2357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направление тока выбрано неверно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2214563" y="2946400"/>
            <a:ext cx="14287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5369" name="Object 25"/>
          <p:cNvGraphicFramePr>
            <a:graphicFrameLocks noChangeAspect="1"/>
          </p:cNvGraphicFramePr>
          <p:nvPr/>
        </p:nvGraphicFramePr>
        <p:xfrm>
          <a:off x="2071688" y="1017588"/>
          <a:ext cx="815975" cy="446087"/>
        </p:xfrm>
        <a:graphic>
          <a:graphicData uri="http://schemas.openxmlformats.org/presentationml/2006/ole">
            <p:oleObj spid="_x0000_s15369" name="Формула" r:id="rId14" imgW="419040" imgH="228600" progId="Equation.3">
              <p:embed/>
            </p:oleObj>
          </a:graphicData>
        </a:graphic>
      </p:graphicFrame>
      <p:graphicFrame>
        <p:nvGraphicFramePr>
          <p:cNvPr id="15370" name="Object 26"/>
          <p:cNvGraphicFramePr>
            <a:graphicFrameLocks noChangeAspect="1"/>
          </p:cNvGraphicFramePr>
          <p:nvPr/>
        </p:nvGraphicFramePr>
        <p:xfrm>
          <a:off x="4714875" y="3089275"/>
          <a:ext cx="815975" cy="446088"/>
        </p:xfrm>
        <a:graphic>
          <a:graphicData uri="http://schemas.openxmlformats.org/presentationml/2006/ole">
            <p:oleObj spid="_x0000_s15370" name="Формула" r:id="rId15" imgW="419040" imgH="228600" progId="Equation.3">
              <p:embed/>
            </p:oleObj>
          </a:graphicData>
        </a:graphic>
      </p:graphicFrame>
      <p:graphicFrame>
        <p:nvGraphicFramePr>
          <p:cNvPr id="15371" name="Object 27"/>
          <p:cNvGraphicFramePr>
            <a:graphicFrameLocks noChangeAspect="1"/>
          </p:cNvGraphicFramePr>
          <p:nvPr/>
        </p:nvGraphicFramePr>
        <p:xfrm>
          <a:off x="3000375" y="3660775"/>
          <a:ext cx="1360488" cy="768350"/>
        </p:xfrm>
        <a:graphic>
          <a:graphicData uri="http://schemas.openxmlformats.org/presentationml/2006/ole">
            <p:oleObj spid="_x0000_s15371" name="Формула" r:id="rId16" imgW="698400" imgH="393480" progId="Equation.3">
              <p:embed/>
            </p:oleObj>
          </a:graphicData>
        </a:graphic>
      </p:graphicFrame>
      <p:sp>
        <p:nvSpPr>
          <p:cNvPr id="34" name="Двойная стрелка влево/вправо 33"/>
          <p:cNvSpPr/>
          <p:nvPr/>
        </p:nvSpPr>
        <p:spPr>
          <a:xfrm>
            <a:off x="2643188" y="3946525"/>
            <a:ext cx="285750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5372" name="Object 33"/>
          <p:cNvGraphicFramePr>
            <a:graphicFrameLocks noChangeAspect="1"/>
          </p:cNvGraphicFramePr>
          <p:nvPr/>
        </p:nvGraphicFramePr>
        <p:xfrm>
          <a:off x="1857375" y="6089650"/>
          <a:ext cx="1360488" cy="768350"/>
        </p:xfrm>
        <a:graphic>
          <a:graphicData uri="http://schemas.openxmlformats.org/presentationml/2006/ole">
            <p:oleObj spid="_x0000_s15372" name="Формула" r:id="rId17" imgW="698400" imgH="393480" progId="Equation.3">
              <p:embed/>
            </p:oleObj>
          </a:graphicData>
        </a:graphic>
      </p:graphicFrame>
      <p:graphicFrame>
        <p:nvGraphicFramePr>
          <p:cNvPr id="15373" name="Object 17"/>
          <p:cNvGraphicFramePr>
            <a:graphicFrameLocks noChangeAspect="1"/>
          </p:cNvGraphicFramePr>
          <p:nvPr/>
        </p:nvGraphicFramePr>
        <p:xfrm>
          <a:off x="4071938" y="6089650"/>
          <a:ext cx="1336675" cy="768350"/>
        </p:xfrm>
        <a:graphic>
          <a:graphicData uri="http://schemas.openxmlformats.org/presentationml/2006/ole">
            <p:oleObj spid="_x0000_s15373" name="Формула" r:id="rId18" imgW="685800" imgH="39348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3357563" y="500063"/>
            <a:ext cx="4786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ЭДС индукции не зависит от</a:t>
            </a:r>
          </a:p>
        </p:txBody>
      </p:sp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3286125" y="1071563"/>
            <a:ext cx="4786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1) материала проводника</a:t>
            </a:r>
          </a:p>
          <a:p>
            <a:r>
              <a:rPr lang="ru-RU" sz="2400"/>
              <a:t>2) рода носителей тока</a:t>
            </a:r>
          </a:p>
          <a:p>
            <a:r>
              <a:rPr lang="ru-RU" sz="2400"/>
              <a:t>3) сопротивления проводника</a:t>
            </a:r>
          </a:p>
          <a:p>
            <a:r>
              <a:rPr lang="ru-RU" sz="2400"/>
              <a:t>4) температуры проводника</a:t>
            </a:r>
          </a:p>
          <a:p>
            <a:endParaRPr lang="ru-RU" sz="2400"/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2143125" y="2928938"/>
            <a:ext cx="7358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ЭДС индукции зависит только от изменения характера поля.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4"/>
          <p:cNvSpPr txBox="1">
            <a:spLocks noChangeArrowheads="1"/>
          </p:cNvSpPr>
          <p:nvPr/>
        </p:nvSpPr>
        <p:spPr bwMode="auto">
          <a:xfrm>
            <a:off x="1714500" y="714375"/>
            <a:ext cx="771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Что действует на электроны при возникновении индукционного тока?</a:t>
            </a:r>
          </a:p>
        </p:txBody>
      </p:sp>
      <p:sp>
        <p:nvSpPr>
          <p:cNvPr id="66563" name="TextBox 5"/>
          <p:cNvSpPr txBox="1">
            <a:spLocks noChangeArrowheads="1"/>
          </p:cNvSpPr>
          <p:nvPr/>
        </p:nvSpPr>
        <p:spPr bwMode="auto">
          <a:xfrm>
            <a:off x="1714500" y="1928813"/>
            <a:ext cx="6786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Магнитное поле не может двигать покоящиеся эл. заряды!</a:t>
            </a:r>
          </a:p>
        </p:txBody>
      </p:sp>
      <p:sp>
        <p:nvSpPr>
          <p:cNvPr id="66564" name="TextBox 6"/>
          <p:cNvSpPr txBox="1">
            <a:spLocks noChangeArrowheads="1"/>
          </p:cNvSpPr>
          <p:nvPr/>
        </p:nvSpPr>
        <p:spPr bwMode="auto">
          <a:xfrm>
            <a:off x="1785938" y="3143250"/>
            <a:ext cx="6786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Электрические заряды может перемещать только электрическое поле.</a:t>
            </a:r>
          </a:p>
        </p:txBody>
      </p:sp>
      <p:sp>
        <p:nvSpPr>
          <p:cNvPr id="66565" name="TextBox 7"/>
          <p:cNvSpPr txBox="1">
            <a:spLocks noChangeArrowheads="1"/>
          </p:cNvSpPr>
          <p:nvPr/>
        </p:nvSpPr>
        <p:spPr bwMode="auto">
          <a:xfrm>
            <a:off x="1714500" y="4357688"/>
            <a:ext cx="6786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Магнитное поле порождает вихревое электрическое поле, которое и приводит в движение заряды.</a:t>
            </a:r>
          </a:p>
        </p:txBody>
      </p:sp>
    </p:spTree>
  </p:cSld>
  <p:clrMapOvr>
    <a:masterClrMapping/>
  </p:clrMapOvr>
  <p:transition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9"/>
          <p:cNvPicPr>
            <a:picLocks noChangeAspect="1" noChangeArrowheads="1"/>
          </p:cNvPicPr>
          <p:nvPr/>
        </p:nvPicPr>
        <p:blipFill>
          <a:blip r:embed="rId2"/>
          <a:srcRect l="17944" t="12871" r="13985" b="14851"/>
          <a:stretch>
            <a:fillRect/>
          </a:stretch>
        </p:blipFill>
        <p:spPr bwMode="auto">
          <a:xfrm>
            <a:off x="3000375" y="571500"/>
            <a:ext cx="58578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2071688" y="4857750"/>
            <a:ext cx="7215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Отличие его от электростатического:</a:t>
            </a:r>
          </a:p>
          <a:p>
            <a:pPr>
              <a:buFont typeface="Arial" charset="0"/>
              <a:buChar char="•"/>
            </a:pPr>
            <a:r>
              <a:rPr lang="ru-RU" sz="2400"/>
              <a:t>силовые линии- замкнутые</a:t>
            </a:r>
          </a:p>
          <a:p>
            <a:pPr>
              <a:buFont typeface="Arial" charset="0"/>
              <a:buChar char="•"/>
            </a:pPr>
            <a:r>
              <a:rPr lang="ru-RU" sz="2400"/>
              <a:t>работа по замкнутому контуру отлична от 0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8143932" cy="571504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r" fontAlgn="auto">
              <a:spcAft>
                <a:spcPts val="0"/>
              </a:spcAft>
              <a:defRPr/>
            </a:pPr>
            <a:r>
              <a:rPr lang="ru-RU" sz="4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Экспериментальные факты</a:t>
            </a:r>
          </a:p>
        </p:txBody>
      </p:sp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3071813" y="2857500"/>
            <a:ext cx="3643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при нагревании </a:t>
            </a:r>
          </a:p>
        </p:txBody>
      </p:sp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1071563" y="3357563"/>
            <a:ext cx="3286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Магнитная сила ослабевает </a:t>
            </a:r>
          </a:p>
        </p:txBody>
      </p:sp>
      <p:sp>
        <p:nvSpPr>
          <p:cNvPr id="28677" name="Прямоугольник 7"/>
          <p:cNvSpPr>
            <a:spLocks noChangeArrowheads="1"/>
          </p:cNvSpPr>
          <p:nvPr/>
        </p:nvSpPr>
        <p:spPr bwMode="auto">
          <a:xfrm>
            <a:off x="4643438" y="3357563"/>
            <a:ext cx="4083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Сила взаимодействия точечных зарядов не зависит от их температур</a:t>
            </a:r>
          </a:p>
        </p:txBody>
      </p:sp>
      <p:pic>
        <p:nvPicPr>
          <p:cNvPr id="28678" name="Picture 11"/>
          <p:cNvPicPr>
            <a:picLocks noChangeAspect="1" noChangeArrowheads="1"/>
          </p:cNvPicPr>
          <p:nvPr/>
        </p:nvPicPr>
        <p:blipFill>
          <a:blip r:embed="rId2"/>
          <a:srcRect t="66667" r="46159"/>
          <a:stretch>
            <a:fillRect/>
          </a:stretch>
        </p:blipFill>
        <p:spPr bwMode="auto">
          <a:xfrm>
            <a:off x="1357313" y="1428750"/>
            <a:ext cx="19907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7215188" y="1500188"/>
            <a:ext cx="785812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-q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5929313" y="1500188"/>
            <a:ext cx="785812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+q</a:t>
            </a:r>
            <a:endParaRPr lang="ru-RU" sz="2400" dirty="0"/>
          </a:p>
        </p:txBody>
      </p:sp>
    </p:spTree>
  </p:cSld>
  <p:clrMapOvr>
    <a:masterClrMapping/>
  </p:clrMapOvr>
  <p:transition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500188" y="642938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Вихревое электрическое поле привело заряды в движение (направление напряженности совпадают с направлением тока в витке).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785938" y="2071688"/>
            <a:ext cx="6858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Появился индукционный ток (например нарастающий).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785938" y="2928938"/>
            <a:ext cx="6858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Который порождает изменяющееся магнитное поле!, 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571625" y="3786188"/>
            <a:ext cx="7572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Которое порождает противодействующее магнитное поле, а следовательно, и  вихревое электрическое поле с вектором напряженности направленным против направления движения индукционного тока (новое ЭДС индукции - самоиндукция). </a:t>
            </a: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3571875" y="5572125"/>
          <a:ext cx="571500" cy="606425"/>
        </p:xfrm>
        <a:graphic>
          <a:graphicData uri="http://schemas.openxmlformats.org/presentationml/2006/ole">
            <p:oleObj spid="_x0000_s16386" name="Формула" r:id="rId3" imgW="215640" imgH="228600" progId="Equation.3">
              <p:embed/>
            </p:oleObj>
          </a:graphicData>
        </a:graphic>
      </p:graphicFrame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1500188" y="6072188"/>
            <a:ext cx="7786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Описанное явления называется явлением </a:t>
            </a:r>
            <a:r>
              <a:rPr lang="ru-RU" sz="2400" b="1"/>
              <a:t>самоиндукции</a:t>
            </a:r>
          </a:p>
        </p:txBody>
      </p:sp>
      <p:sp>
        <p:nvSpPr>
          <p:cNvPr id="16392" name="Rectangle 1"/>
          <p:cNvSpPr>
            <a:spLocks noChangeArrowheads="1"/>
          </p:cNvSpPr>
          <p:nvPr/>
        </p:nvSpPr>
        <p:spPr bwMode="auto">
          <a:xfrm>
            <a:off x="1285875" y="0"/>
            <a:ext cx="7858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Самоиндукция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929188" y="1785938"/>
            <a:ext cx="357187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285875" y="285750"/>
            <a:ext cx="78581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Явление самоиндукции можно сравнить с инерцией.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1285875" y="1000125"/>
            <a:ext cx="7858125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Ток нельзя мгновенно нарастить, и нельзя сразу прекратить.</a:t>
            </a: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1285875" y="2000250"/>
            <a:ext cx="7858125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Явление самоиндукции может поддерживать ток в сети даже после того как  сеть отключили от источника. Более того ток может достигнуть значении больших, чем был при подключенном источнике. </a:t>
            </a: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1322388" y="3929063"/>
          <a:ext cx="2533650" cy="642937"/>
        </p:xfrm>
        <a:graphic>
          <a:graphicData uri="http://schemas.openxmlformats.org/presentationml/2006/ole">
            <p:oleObj spid="_x0000_s17410" name="Формула" r:id="rId3" imgW="901440" imgH="228600" progId="Equation.3">
              <p:embed/>
            </p:oleObj>
          </a:graphicData>
        </a:graphic>
      </p:graphicFrame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/>
          <a:srcRect r="8696" b="14999"/>
          <a:stretch>
            <a:fillRect/>
          </a:stretch>
        </p:blipFill>
        <p:spPr bwMode="auto">
          <a:xfrm>
            <a:off x="3786188" y="3571875"/>
            <a:ext cx="300037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643063" y="285750"/>
            <a:ext cx="7858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Зависимость силы тока создаваемого в витке от магнитного потока, проходящего через этот виток.</a:t>
            </a:r>
          </a:p>
        </p:txBody>
      </p:sp>
      <p:pic>
        <p:nvPicPr>
          <p:cNvPr id="18438" name="Picture 6" descr="Магнитный пот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214438"/>
            <a:ext cx="3086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286000" y="1714500"/>
          <a:ext cx="3352800" cy="928688"/>
        </p:xfrm>
        <a:graphic>
          <a:graphicData uri="http://schemas.openxmlformats.org/presentationml/2006/ole">
            <p:oleObj spid="_x0000_s18434" name="Формула" r:id="rId4" imgW="1422360" imgH="393480" progId="Equation.3">
              <p:embed/>
            </p:oleObj>
          </a:graphicData>
        </a:graphic>
      </p:graphicFrame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1214438" y="4071938"/>
            <a:ext cx="7572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L – </a:t>
            </a:r>
            <a:r>
              <a:rPr lang="ru-RU" sz="2400"/>
              <a:t>индуктивность контура или коэффициент самоиндукции</a:t>
            </a:r>
          </a:p>
        </p:txBody>
      </p:sp>
      <p:graphicFrame>
        <p:nvGraphicFramePr>
          <p:cNvPr id="18435" name="Object 22"/>
          <p:cNvGraphicFramePr>
            <a:graphicFrameLocks noChangeAspect="1"/>
          </p:cNvGraphicFramePr>
          <p:nvPr/>
        </p:nvGraphicFramePr>
        <p:xfrm>
          <a:off x="6143625" y="5143500"/>
          <a:ext cx="2154238" cy="630238"/>
        </p:xfrm>
        <a:graphic>
          <a:graphicData uri="http://schemas.openxmlformats.org/presentationml/2006/ole">
            <p:oleObj spid="_x0000_s18435" name="Формула" r:id="rId5" imgW="558720" imgH="164880" progId="Equation.3">
              <p:embed/>
            </p:oleObj>
          </a:graphicData>
        </a:graphic>
      </p:graphicFrame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1285875" y="5072063"/>
          <a:ext cx="4071938" cy="1008062"/>
        </p:xfrm>
        <a:graphic>
          <a:graphicData uri="http://schemas.openxmlformats.org/presentationml/2006/ole">
            <p:oleObj spid="_x0000_s18436" name="Формула" r:id="rId6" imgW="1574640" imgH="393480" progId="Equation.3">
              <p:embed/>
            </p:oleObj>
          </a:graphicData>
        </a:graphic>
      </p:graphicFrame>
      <p:sp>
        <p:nvSpPr>
          <p:cNvPr id="18440" name="TextBox 5"/>
          <p:cNvSpPr txBox="1">
            <a:spLocks noChangeArrowheads="1"/>
          </p:cNvSpPr>
          <p:nvPr/>
        </p:nvSpPr>
        <p:spPr bwMode="auto">
          <a:xfrm>
            <a:off x="1214438" y="3143250"/>
            <a:ext cx="4714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Во ск. раз ув. сила тока, во ст. раз ув. и магнитный поток.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24388" y="0"/>
            <a:ext cx="1714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Прямоугольник 6"/>
          <p:cNvSpPr>
            <a:spLocks noChangeArrowheads="1"/>
          </p:cNvSpPr>
          <p:nvPr/>
        </p:nvSpPr>
        <p:spPr bwMode="auto">
          <a:xfrm>
            <a:off x="1500188" y="642938"/>
            <a:ext cx="3786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Величина </a:t>
            </a:r>
            <a:r>
              <a:rPr lang="en-US" sz="2400"/>
              <a:t>L </a:t>
            </a:r>
            <a:r>
              <a:rPr lang="ru-RU" sz="2400"/>
              <a:t>зависит от размеров и формы контура и от магнитной проницаемости среды. </a:t>
            </a:r>
          </a:p>
        </p:txBody>
      </p:sp>
      <p:graphicFrame>
        <p:nvGraphicFramePr>
          <p:cNvPr id="19458" name="Object 22"/>
          <p:cNvGraphicFramePr>
            <a:graphicFrameLocks noChangeAspect="1"/>
          </p:cNvGraphicFramePr>
          <p:nvPr/>
        </p:nvGraphicFramePr>
        <p:xfrm>
          <a:off x="5211763" y="666750"/>
          <a:ext cx="3132137" cy="1600200"/>
        </p:xfrm>
        <a:graphic>
          <a:graphicData uri="http://schemas.openxmlformats.org/presentationml/2006/ole">
            <p:oleObj spid="_x0000_s19458" name="Формула" r:id="rId4" imgW="812520" imgH="419040" progId="Equation.3">
              <p:embed/>
            </p:oleObj>
          </a:graphicData>
        </a:graphic>
      </p:graphicFrame>
      <p:graphicFrame>
        <p:nvGraphicFramePr>
          <p:cNvPr id="19459" name="Object 10"/>
          <p:cNvGraphicFramePr>
            <a:graphicFrameLocks noChangeAspect="1"/>
          </p:cNvGraphicFramePr>
          <p:nvPr/>
        </p:nvGraphicFramePr>
        <p:xfrm>
          <a:off x="1071563" y="2500313"/>
          <a:ext cx="4259262" cy="522287"/>
        </p:xfrm>
        <a:graphic>
          <a:graphicData uri="http://schemas.openxmlformats.org/presentationml/2006/ole">
            <p:oleObj spid="_x0000_s19459" name="Формула" r:id="rId5" imgW="1841400" imgH="228600" progId="Equation.3">
              <p:embed/>
            </p:oleObj>
          </a:graphicData>
        </a:graphic>
      </p:graphicFrame>
      <p:graphicFrame>
        <p:nvGraphicFramePr>
          <p:cNvPr id="19460" name="Object 11"/>
          <p:cNvGraphicFramePr>
            <a:graphicFrameLocks noChangeAspect="1"/>
          </p:cNvGraphicFramePr>
          <p:nvPr/>
        </p:nvGraphicFramePr>
        <p:xfrm>
          <a:off x="1071563" y="3857625"/>
          <a:ext cx="2643187" cy="463550"/>
        </p:xfrm>
        <a:graphic>
          <a:graphicData uri="http://schemas.openxmlformats.org/presentationml/2006/ole">
            <p:oleObj spid="_x0000_s19460" name="Формула" r:id="rId6" imgW="1143000" imgH="203040" progId="Equation.3">
              <p:embed/>
            </p:oleObj>
          </a:graphicData>
        </a:graphic>
      </p:graphicFrame>
      <p:graphicFrame>
        <p:nvGraphicFramePr>
          <p:cNvPr id="19461" name="Object 12"/>
          <p:cNvGraphicFramePr>
            <a:graphicFrameLocks noChangeAspect="1"/>
          </p:cNvGraphicFramePr>
          <p:nvPr/>
        </p:nvGraphicFramePr>
        <p:xfrm>
          <a:off x="1071563" y="5143500"/>
          <a:ext cx="2790825" cy="463550"/>
        </p:xfrm>
        <a:graphic>
          <a:graphicData uri="http://schemas.openxmlformats.org/presentationml/2006/ole">
            <p:oleObj spid="_x0000_s19461" name="Формула" r:id="rId7" imgW="1206360" imgH="203040" progId="Equation.3">
              <p:embed/>
            </p:oleObj>
          </a:graphicData>
        </a:graphic>
      </p:graphicFrame>
      <p:graphicFrame>
        <p:nvGraphicFramePr>
          <p:cNvPr id="19462" name="Object 13"/>
          <p:cNvGraphicFramePr>
            <a:graphicFrameLocks noChangeAspect="1"/>
          </p:cNvGraphicFramePr>
          <p:nvPr/>
        </p:nvGraphicFramePr>
        <p:xfrm>
          <a:off x="1071563" y="4500563"/>
          <a:ext cx="8724900" cy="463550"/>
        </p:xfrm>
        <a:graphic>
          <a:graphicData uri="http://schemas.openxmlformats.org/presentationml/2006/ole">
            <p:oleObj spid="_x0000_s19462" name="Формула" r:id="rId8" imgW="3771720" imgH="203040" progId="Equation.3">
              <p:embed/>
            </p:oleObj>
          </a:graphicData>
        </a:graphic>
      </p:graphicFrame>
      <p:graphicFrame>
        <p:nvGraphicFramePr>
          <p:cNvPr id="19463" name="Object 14"/>
          <p:cNvGraphicFramePr>
            <a:graphicFrameLocks noChangeAspect="1"/>
          </p:cNvGraphicFramePr>
          <p:nvPr/>
        </p:nvGraphicFramePr>
        <p:xfrm>
          <a:off x="1143000" y="3214688"/>
          <a:ext cx="4818063" cy="550862"/>
        </p:xfrm>
        <a:graphic>
          <a:graphicData uri="http://schemas.openxmlformats.org/presentationml/2006/ole">
            <p:oleObj spid="_x0000_s19463" name="Формула" r:id="rId9" imgW="2082600" imgH="24120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1214438" y="3643313"/>
            <a:ext cx="7786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Т.к.  в катушке не один виток, а </a:t>
            </a:r>
            <a:r>
              <a:rPr lang="en-US" sz="2400"/>
              <a:t>N</a:t>
            </a:r>
            <a:r>
              <a:rPr lang="ru-RU" sz="2400"/>
              <a:t>, то для катушки 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857250" y="4235450"/>
          <a:ext cx="8286750" cy="2389188"/>
        </p:xfrm>
        <a:graphic>
          <a:graphicData uri="http://schemas.openxmlformats.org/presentationml/2006/ole">
            <p:oleObj spid="_x0000_s20482" name="Формула" r:id="rId3" imgW="1942920" imgH="634680" progId="Equation.3">
              <p:embed/>
            </p:oleObj>
          </a:graphicData>
        </a:graphic>
      </p:graphicFrame>
      <p:graphicFrame>
        <p:nvGraphicFramePr>
          <p:cNvPr id="20483" name="Object 22"/>
          <p:cNvGraphicFramePr>
            <a:graphicFrameLocks noChangeAspect="1"/>
          </p:cNvGraphicFramePr>
          <p:nvPr/>
        </p:nvGraphicFramePr>
        <p:xfrm>
          <a:off x="2071688" y="642938"/>
          <a:ext cx="4830762" cy="1335087"/>
        </p:xfrm>
        <a:graphic>
          <a:graphicData uri="http://schemas.openxmlformats.org/presentationml/2006/ole">
            <p:oleObj spid="_x0000_s20483" name="Формула" r:id="rId4" imgW="1409400" imgH="393480" progId="Equation.3">
              <p:embed/>
            </p:oleObj>
          </a:graphicData>
        </a:graphic>
      </p:graphicFrame>
      <p:sp>
        <p:nvSpPr>
          <p:cNvPr id="5" name="Овал 4"/>
          <p:cNvSpPr/>
          <p:nvPr/>
        </p:nvSpPr>
        <p:spPr>
          <a:xfrm>
            <a:off x="3000375" y="857250"/>
            <a:ext cx="1143000" cy="10715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571750" y="642938"/>
            <a:ext cx="500063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1643063" y="214313"/>
            <a:ext cx="428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индуктивность катушки из </a:t>
            </a:r>
            <a:r>
              <a:rPr lang="en-US"/>
              <a:t>N </a:t>
            </a:r>
            <a:r>
              <a:rPr lang="ru-RU"/>
              <a:t>витков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857500" y="1500188"/>
            <a:ext cx="785813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1500188" y="2000250"/>
            <a:ext cx="428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индуктивность катушки из 1</a:t>
            </a:r>
            <a:r>
              <a:rPr lang="en-US"/>
              <a:t> </a:t>
            </a:r>
            <a:r>
              <a:rPr lang="ru-RU"/>
              <a:t>витка</a:t>
            </a:r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1500188" y="2357438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 увеличении количества  витков катушки  индукционный ток уменьшается по сравнению с током в витке, т.к. возрастает не только сопротивление провода, но и  встречный поток, а следовательно и ток самоиндукции. Катушки играет роль сопротивления (индуктивного)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5000625" y="57150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бы был 1 виток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4643438" y="785813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1714500" y="214313"/>
            <a:ext cx="7143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ЭДС индукции в движущихся проводниках</a:t>
            </a:r>
          </a:p>
        </p:txBody>
      </p:sp>
      <p:pic>
        <p:nvPicPr>
          <p:cNvPr id="21509" name="Picture 6" descr="http://class-fizika.narod.ru/10_11_class/10_magn/5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143000"/>
            <a:ext cx="32893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5143500" y="857250"/>
            <a:ext cx="39290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При прямолинейном движении проводника в магнитном поле на электрические заряды перемещающиеся вместе с проводником действует сила Лоренца, которая и  является ЭДС индукции.</a:t>
            </a:r>
          </a:p>
        </p:txBody>
      </p:sp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4071938" y="3929063"/>
          <a:ext cx="2781300" cy="714375"/>
        </p:xfrm>
        <a:graphic>
          <a:graphicData uri="http://schemas.openxmlformats.org/presentationml/2006/ole">
            <p:oleObj spid="_x0000_s21506" name="Формула" r:id="rId4" imgW="990360" imgH="253800" progId="Equation.3">
              <p:embed/>
            </p:oleObj>
          </a:graphicData>
        </a:graphic>
      </p:graphicFrame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1143000" y="4500563"/>
            <a:ext cx="8143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Под действием силы Лоренца внутри проводника происходит распределение положительных и отрицательных зарядов по всей длине проводника, сл-но появляется ток.</a:t>
            </a:r>
          </a:p>
        </p:txBody>
      </p:sp>
      <p:graphicFrame>
        <p:nvGraphicFramePr>
          <p:cNvPr id="21507" name="Object 8"/>
          <p:cNvGraphicFramePr>
            <a:graphicFrameLocks noChangeAspect="1"/>
          </p:cNvGraphicFramePr>
          <p:nvPr/>
        </p:nvGraphicFramePr>
        <p:xfrm>
          <a:off x="4427538" y="5821363"/>
          <a:ext cx="2782887" cy="642937"/>
        </p:xfrm>
        <a:graphic>
          <a:graphicData uri="http://schemas.openxmlformats.org/presentationml/2006/ole">
            <p:oleObj spid="_x0000_s21507" name="Формула" r:id="rId5" imgW="990360" imgH="22860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571500" y="357188"/>
            <a:ext cx="7143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Энергия магнитного поля</a:t>
            </a:r>
          </a:p>
        </p:txBody>
      </p:sp>
      <p:graphicFrame>
        <p:nvGraphicFramePr>
          <p:cNvPr id="22530" name="Object 22"/>
          <p:cNvGraphicFramePr>
            <a:graphicFrameLocks noChangeAspect="1"/>
          </p:cNvGraphicFramePr>
          <p:nvPr/>
        </p:nvGraphicFramePr>
        <p:xfrm>
          <a:off x="2571750" y="4714875"/>
          <a:ext cx="2741613" cy="1598613"/>
        </p:xfrm>
        <a:graphic>
          <a:graphicData uri="http://schemas.openxmlformats.org/presentationml/2006/ole">
            <p:oleObj spid="_x0000_s22530" name="Формула" r:id="rId3" imgW="711000" imgH="419040" progId="Equation.3">
              <p:embed/>
            </p:oleObj>
          </a:graphicData>
        </a:graphic>
      </p:graphicFrame>
      <p:sp>
        <p:nvSpPr>
          <p:cNvPr id="22532" name="Прямоугольник 14"/>
          <p:cNvSpPr>
            <a:spLocks noChangeArrowheads="1"/>
          </p:cNvSpPr>
          <p:nvPr/>
        </p:nvSpPr>
        <p:spPr bwMode="auto">
          <a:xfrm>
            <a:off x="1000125" y="928688"/>
            <a:ext cx="8143875" cy="3786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aseline="-25000">
                <a:latin typeface="Times New Roman" pitchFamily="18" charset="0"/>
                <a:cs typeface="Times New Roman" pitchFamily="18" charset="0"/>
              </a:rPr>
              <a:t>Чтобы после замыкания цепи ток в катушке индуктивности </a:t>
            </a:r>
            <a:r>
              <a:rPr lang="en-US" sz="4000" i="1" baseline="-250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i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aseline="-25000">
                <a:latin typeface="Times New Roman" pitchFamily="18" charset="0"/>
                <a:cs typeface="Times New Roman" pitchFamily="18" charset="0"/>
              </a:rPr>
              <a:t>достиг величины </a:t>
            </a:r>
            <a:r>
              <a:rPr lang="en-US" sz="4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aseline="-25000">
                <a:latin typeface="Times New Roman" pitchFamily="18" charset="0"/>
                <a:cs typeface="Times New Roman" pitchFamily="18" charset="0"/>
              </a:rPr>
              <a:t>, источник тока должен совершить работу по преодолению вихревого электрического поля, направленного против тока</a:t>
            </a:r>
            <a:r>
              <a:rPr lang="ru-RU" sz="4000" i="1" baseline="-25000">
                <a:latin typeface="Times New Roman" pitchFamily="18" charset="0"/>
                <a:cs typeface="Times New Roman" pitchFamily="18" charset="0"/>
              </a:rPr>
              <a:t>. Работа источника идёт на создание тока и превращается в энергию магнитного поля созданного тока. </a:t>
            </a:r>
            <a:r>
              <a:rPr lang="ru-RU" sz="4000" baseline="-25000">
                <a:latin typeface="Times New Roman" pitchFamily="18" charset="0"/>
                <a:cs typeface="Times New Roman" pitchFamily="18" charset="0"/>
              </a:rPr>
              <a:t>Эта энергия запасается в катушке; именно эта энергия и выделяется потом в лампочке после размыкания ключа (во втором опыте).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1500188" y="857250"/>
            <a:ext cx="76438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соленоиде без сердечника, содержащем 720 витков, сила тока увеличивается на 10 А за 0,12 с и при этом возрастает магнитный поток от 1,6 до 4,1 мВб. Определите индуктивность соленоида; среднюю ЭДС самоиндукции и энергию магнитного поля внутри соленоида при силе тока в не 6 А.</a:t>
            </a:r>
          </a:p>
        </p:txBody>
      </p:sp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3714750" y="285750"/>
            <a:ext cx="2071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Задача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9012" y="285728"/>
            <a:ext cx="8143932" cy="571504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r" fontAlgn="auto">
              <a:spcAft>
                <a:spcPts val="0"/>
              </a:spcAft>
              <a:defRPr/>
            </a:pPr>
            <a:r>
              <a:rPr lang="ru-RU" sz="4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Экспериментальные факты</a:t>
            </a:r>
          </a:p>
        </p:txBody>
      </p:sp>
      <p:sp>
        <p:nvSpPr>
          <p:cNvPr id="29699" name="Прямоугольник 8"/>
          <p:cNvSpPr>
            <a:spLocks noChangeArrowheads="1"/>
          </p:cNvSpPr>
          <p:nvPr/>
        </p:nvSpPr>
        <p:spPr bwMode="auto">
          <a:xfrm>
            <a:off x="3775075" y="2857500"/>
            <a:ext cx="157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потрясти</a:t>
            </a:r>
          </a:p>
        </p:txBody>
      </p:sp>
      <p:sp>
        <p:nvSpPr>
          <p:cNvPr id="29700" name="Прямоугольник 9"/>
          <p:cNvSpPr>
            <a:spLocks noChangeArrowheads="1"/>
          </p:cNvSpPr>
          <p:nvPr/>
        </p:nvSpPr>
        <p:spPr bwMode="auto">
          <a:xfrm>
            <a:off x="1131888" y="3429000"/>
            <a:ext cx="328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Магнитная сила ослабевает </a:t>
            </a:r>
          </a:p>
        </p:txBody>
      </p:sp>
      <p:sp>
        <p:nvSpPr>
          <p:cNvPr id="29701" name="Прямоугольник 10"/>
          <p:cNvSpPr>
            <a:spLocks noChangeArrowheads="1"/>
          </p:cNvSpPr>
          <p:nvPr/>
        </p:nvSpPr>
        <p:spPr bwMode="auto">
          <a:xfrm>
            <a:off x="5929313" y="3286125"/>
            <a:ext cx="22860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Ничего не происходит</a:t>
            </a:r>
          </a:p>
        </p:txBody>
      </p:sp>
      <p:pic>
        <p:nvPicPr>
          <p:cNvPr id="29702" name="Picture 11"/>
          <p:cNvPicPr>
            <a:picLocks noChangeAspect="1" noChangeArrowheads="1"/>
          </p:cNvPicPr>
          <p:nvPr/>
        </p:nvPicPr>
        <p:blipFill>
          <a:blip r:embed="rId2"/>
          <a:srcRect t="66667" r="46159"/>
          <a:stretch>
            <a:fillRect/>
          </a:stretch>
        </p:blipFill>
        <p:spPr bwMode="auto">
          <a:xfrm>
            <a:off x="1631950" y="1428750"/>
            <a:ext cx="19907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7489825" y="1500188"/>
            <a:ext cx="785813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-q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6203950" y="1500188"/>
            <a:ext cx="785813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+q</a:t>
            </a:r>
            <a:endParaRPr lang="ru-RU" sz="2400" dirty="0"/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6" y="214275"/>
            <a:ext cx="8143932" cy="571504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r" fontAlgn="auto">
              <a:spcAft>
                <a:spcPts val="0"/>
              </a:spcAft>
              <a:defRPr/>
            </a:pPr>
            <a:r>
              <a:rPr lang="ru-RU" sz="4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Экспериментальные факты</a:t>
            </a:r>
          </a:p>
        </p:txBody>
      </p:sp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642938" y="2928938"/>
            <a:ext cx="40005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если разрезать магнит на две части, то в месте разреза также возникают полюса, и магнит распадается на два магнита с разноимёнными полюсами на концах (ориентированных точно так же, как и полюса исходного магнита).</a:t>
            </a:r>
          </a:p>
        </p:txBody>
      </p:sp>
      <p:sp>
        <p:nvSpPr>
          <p:cNvPr id="30724" name="Прямоугольник 8"/>
          <p:cNvSpPr>
            <a:spLocks noChangeArrowheads="1"/>
          </p:cNvSpPr>
          <p:nvPr/>
        </p:nvSpPr>
        <p:spPr bwMode="auto">
          <a:xfrm>
            <a:off x="3214688" y="2214563"/>
            <a:ext cx="1790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разделить</a:t>
            </a:r>
          </a:p>
        </p:txBody>
      </p:sp>
      <p:sp>
        <p:nvSpPr>
          <p:cNvPr id="30725" name="Прямоугольник 11"/>
          <p:cNvSpPr>
            <a:spLocks noChangeArrowheads="1"/>
          </p:cNvSpPr>
          <p:nvPr/>
        </p:nvSpPr>
        <p:spPr bwMode="auto">
          <a:xfrm>
            <a:off x="5214938" y="3000375"/>
            <a:ext cx="3429000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Положительные электрические заряды можно отделить от отрицательных </a:t>
            </a:r>
          </a:p>
        </p:txBody>
      </p:sp>
      <p:pic>
        <p:nvPicPr>
          <p:cNvPr id="30726" name="Picture 11"/>
          <p:cNvPicPr>
            <a:picLocks noChangeAspect="1" noChangeArrowheads="1"/>
          </p:cNvPicPr>
          <p:nvPr/>
        </p:nvPicPr>
        <p:blipFill>
          <a:blip r:embed="rId2"/>
          <a:srcRect t="66667"/>
          <a:stretch>
            <a:fillRect/>
          </a:stretch>
        </p:blipFill>
        <p:spPr bwMode="auto">
          <a:xfrm>
            <a:off x="1214438" y="5572125"/>
            <a:ext cx="19907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1"/>
          <p:cNvPicPr>
            <a:picLocks noChangeAspect="1" noChangeArrowheads="1"/>
          </p:cNvPicPr>
          <p:nvPr/>
        </p:nvPicPr>
        <p:blipFill>
          <a:blip r:embed="rId2"/>
          <a:srcRect t="66667" r="46159"/>
          <a:stretch>
            <a:fillRect/>
          </a:stretch>
        </p:blipFill>
        <p:spPr bwMode="auto">
          <a:xfrm>
            <a:off x="1071563" y="785813"/>
            <a:ext cx="1990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 rot="5400000">
            <a:off x="-142875" y="3571876"/>
            <a:ext cx="3786187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35782" y="3393281"/>
            <a:ext cx="3714750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0" name="Прямоугольник 20"/>
          <p:cNvSpPr>
            <a:spLocks noChangeArrowheads="1"/>
          </p:cNvSpPr>
          <p:nvPr/>
        </p:nvSpPr>
        <p:spPr bwMode="auto">
          <a:xfrm>
            <a:off x="3714750" y="5086350"/>
            <a:ext cx="4500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Магнит существует только как диполь! Магнитных зарядов в природе нет!</a:t>
            </a:r>
          </a:p>
        </p:txBody>
      </p:sp>
      <p:sp>
        <p:nvSpPr>
          <p:cNvPr id="22" name="Овал 21"/>
          <p:cNvSpPr/>
          <p:nvPr/>
        </p:nvSpPr>
        <p:spPr>
          <a:xfrm>
            <a:off x="6929438" y="857250"/>
            <a:ext cx="785812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-q</a:t>
            </a:r>
            <a:endParaRPr lang="ru-RU" sz="2400" dirty="0"/>
          </a:p>
        </p:txBody>
      </p:sp>
      <p:sp>
        <p:nvSpPr>
          <p:cNvPr id="23" name="Овал 22"/>
          <p:cNvSpPr/>
          <p:nvPr/>
        </p:nvSpPr>
        <p:spPr>
          <a:xfrm>
            <a:off x="5643563" y="857250"/>
            <a:ext cx="785812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+q</a:t>
            </a:r>
            <a:endParaRPr lang="ru-RU" sz="2400" dirty="0"/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214290"/>
            <a:ext cx="8143932" cy="571504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r" fontAlgn="auto">
              <a:spcAft>
                <a:spcPts val="0"/>
              </a:spcAft>
              <a:defRPr/>
            </a:pPr>
            <a:r>
              <a:rPr lang="ru-RU" sz="4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Экспериментальные факты</a:t>
            </a:r>
          </a:p>
        </p:txBody>
      </p:sp>
      <p:sp>
        <p:nvSpPr>
          <p:cNvPr id="31747" name="Прямоугольник 14"/>
          <p:cNvSpPr>
            <a:spLocks noChangeArrowheads="1"/>
          </p:cNvSpPr>
          <p:nvPr/>
        </p:nvSpPr>
        <p:spPr bwMode="auto">
          <a:xfrm>
            <a:off x="3643313" y="2324100"/>
            <a:ext cx="116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общее</a:t>
            </a:r>
          </a:p>
        </p:txBody>
      </p:sp>
      <p:sp>
        <p:nvSpPr>
          <p:cNvPr id="31748" name="Прямоугольник 15"/>
          <p:cNvSpPr>
            <a:spLocks noChangeArrowheads="1"/>
          </p:cNvSpPr>
          <p:nvPr/>
        </p:nvSpPr>
        <p:spPr bwMode="auto">
          <a:xfrm>
            <a:off x="1500188" y="2786063"/>
            <a:ext cx="6000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действуют на электрические заряды</a:t>
            </a:r>
          </a:p>
        </p:txBody>
      </p:sp>
      <p:sp>
        <p:nvSpPr>
          <p:cNvPr id="31749" name="Прямоугольник 16"/>
          <p:cNvSpPr>
            <a:spLocks noChangeArrowheads="1"/>
          </p:cNvSpPr>
          <p:nvPr/>
        </p:nvSpPr>
        <p:spPr bwMode="auto">
          <a:xfrm>
            <a:off x="3643313" y="3395663"/>
            <a:ext cx="161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различие</a:t>
            </a:r>
          </a:p>
        </p:txBody>
      </p:sp>
      <p:sp>
        <p:nvSpPr>
          <p:cNvPr id="31750" name="Прямоугольник 17"/>
          <p:cNvSpPr>
            <a:spLocks noChangeArrowheads="1"/>
          </p:cNvSpPr>
          <p:nvPr/>
        </p:nvSpPr>
        <p:spPr bwMode="auto">
          <a:xfrm>
            <a:off x="1214438" y="3967163"/>
            <a:ext cx="3500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только на движущиеся</a:t>
            </a:r>
          </a:p>
        </p:txBody>
      </p:sp>
      <p:sp>
        <p:nvSpPr>
          <p:cNvPr id="31751" name="Прямоугольник 18"/>
          <p:cNvSpPr>
            <a:spLocks noChangeArrowheads="1"/>
          </p:cNvSpPr>
          <p:nvPr/>
        </p:nvSpPr>
        <p:spPr bwMode="auto">
          <a:xfrm>
            <a:off x="5857875" y="3967163"/>
            <a:ext cx="2000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на любые</a:t>
            </a:r>
          </a:p>
        </p:txBody>
      </p:sp>
      <p:pic>
        <p:nvPicPr>
          <p:cNvPr id="31752" name="Picture 11"/>
          <p:cNvPicPr>
            <a:picLocks noChangeAspect="1" noChangeArrowheads="1"/>
          </p:cNvPicPr>
          <p:nvPr/>
        </p:nvPicPr>
        <p:blipFill>
          <a:blip r:embed="rId3"/>
          <a:srcRect t="66667" r="46159"/>
          <a:stretch>
            <a:fillRect/>
          </a:stretch>
        </p:blipFill>
        <p:spPr bwMode="auto">
          <a:xfrm>
            <a:off x="1285875" y="1357313"/>
            <a:ext cx="1990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7143750" y="1428750"/>
            <a:ext cx="785813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-q</a:t>
            </a:r>
            <a:endParaRPr lang="ru-RU" sz="2400" dirty="0"/>
          </a:p>
        </p:txBody>
      </p:sp>
      <p:sp>
        <p:nvSpPr>
          <p:cNvPr id="22" name="Овал 21"/>
          <p:cNvSpPr/>
          <p:nvPr/>
        </p:nvSpPr>
        <p:spPr>
          <a:xfrm>
            <a:off x="5857875" y="1428750"/>
            <a:ext cx="785813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+q</a:t>
            </a:r>
            <a:endParaRPr lang="ru-RU" sz="2400" dirty="0"/>
          </a:p>
        </p:txBody>
      </p:sp>
      <p:sp>
        <p:nvSpPr>
          <p:cNvPr id="31755" name="Прямоугольник 22"/>
          <p:cNvSpPr>
            <a:spLocks noChangeArrowheads="1"/>
          </p:cNvSpPr>
          <p:nvPr/>
        </p:nvSpPr>
        <p:spPr bwMode="auto">
          <a:xfrm>
            <a:off x="1285875" y="4714875"/>
            <a:ext cx="7000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Взаимодействие магнитов осуществляется посредством </a:t>
            </a:r>
            <a:r>
              <a:rPr lang="ru-RU" sz="2400" b="1"/>
              <a:t>магнитного поля </a:t>
            </a:r>
            <a:r>
              <a:rPr lang="ru-RU" sz="2400"/>
              <a:t>(теория близкодействия).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7134</TotalTime>
  <Words>3017</Words>
  <Application>Microsoft Office PowerPoint</Application>
  <PresentationFormat>Экран (4:3)</PresentationFormat>
  <Paragraphs>468</Paragraphs>
  <Slides>67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9" baseType="lpstr">
      <vt:lpstr>Тема Office</vt:lpstr>
      <vt:lpstr>Формула</vt:lpstr>
      <vt:lpstr>Раздел: Основы электродинамики</vt:lpstr>
      <vt:lpstr>Магнетизм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ВОЗНИКАЕТ ЛИ В КОНТУРЕ  ИНДУКЦИОННЫЙ ТОК В СЛЕДУЮЩИХ СЛУЧАЯХ (ОТВЕТ ПОЯСНИТЬ)</vt:lpstr>
      <vt:lpstr>Слайд 46</vt:lpstr>
      <vt:lpstr>УСТАНОВЛЕННЫЕ ФАКТЫ:</vt:lpstr>
      <vt:lpstr>Слайд 48</vt:lpstr>
      <vt:lpstr>Слайд 49</vt:lpstr>
      <vt:lpstr>Слайд 50</vt:lpstr>
      <vt:lpstr>Правило Ленца</vt:lpstr>
      <vt:lpstr>ПЛАН РЕШЕНИЯ ЗАДАЧ   на правило ЛЕНЦА</vt:lpstr>
      <vt:lpstr>РЕШИМ  ЗАДАЧУ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Электростатика 10 класс</dc:title>
  <dc:creator>Сотниченко</dc:creator>
  <cp:lastModifiedBy>Admin</cp:lastModifiedBy>
  <cp:revision>620</cp:revision>
  <dcterms:created xsi:type="dcterms:W3CDTF">2008-03-26T10:43:49Z</dcterms:created>
  <dcterms:modified xsi:type="dcterms:W3CDTF">2017-06-28T11:34:27Z</dcterms:modified>
</cp:coreProperties>
</file>