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1163-4DF3-4B30-B3A8-2DA0E33BCFF2}" type="datetimeFigureOut">
              <a:rPr lang="ru-RU" smtClean="0"/>
              <a:t>27.06.2017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72E9-6CE8-45F4-A121-66D75A958D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1428759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Статика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20993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Условия равновесия тела или системы тел изучают в разделе физики, называемой </a:t>
            </a:r>
            <a:r>
              <a:rPr lang="ru-RU" sz="4000" b="1" dirty="0" smtClean="0"/>
              <a:t>статикой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Text Box 4"/>
          <p:cNvSpPr txBox="1">
            <a:spLocks noChangeArrowheads="1"/>
          </p:cNvSpPr>
          <p:nvPr/>
        </p:nvSpPr>
        <p:spPr bwMode="auto">
          <a:xfrm>
            <a:off x="3276600" y="0"/>
            <a:ext cx="2181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Статика</a:t>
            </a:r>
          </a:p>
        </p:txBody>
      </p:sp>
      <p:sp>
        <p:nvSpPr>
          <p:cNvPr id="53252" name="Text Box 5"/>
          <p:cNvSpPr txBox="1">
            <a:spLocks noChangeArrowheads="1"/>
          </p:cNvSpPr>
          <p:nvPr/>
        </p:nvSpPr>
        <p:spPr bwMode="auto">
          <a:xfrm>
            <a:off x="250825" y="908050"/>
            <a:ext cx="554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Arial" charset="0"/>
              </a:rPr>
              <a:t>Если тело имеет ось вращения, то: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68313" y="2133600"/>
            <a:ext cx="4608512" cy="2400300"/>
            <a:chOff x="748" y="1344"/>
            <a:chExt cx="2903" cy="1512"/>
          </a:xfrm>
        </p:grpSpPr>
        <p:sp>
          <p:nvSpPr>
            <p:cNvPr id="81926" name="AutoShape 6"/>
            <p:cNvSpPr>
              <a:spLocks noChangeArrowheads="1"/>
            </p:cNvSpPr>
            <p:nvPr/>
          </p:nvSpPr>
          <p:spPr bwMode="auto">
            <a:xfrm rot="-133097">
              <a:off x="748" y="1797"/>
              <a:ext cx="2903" cy="681"/>
            </a:xfrm>
            <a:prstGeom prst="irregularSeal2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1247" y="1344"/>
              <a:ext cx="1991" cy="1512"/>
              <a:chOff x="1247" y="1344"/>
              <a:chExt cx="1991" cy="1512"/>
            </a:xfrm>
          </p:grpSpPr>
          <p:grpSp>
            <p:nvGrpSpPr>
              <p:cNvPr id="4" name="Group 22"/>
              <p:cNvGrpSpPr>
                <a:grpSpLocks/>
              </p:cNvGrpSpPr>
              <p:nvPr/>
            </p:nvGrpSpPr>
            <p:grpSpPr bwMode="auto">
              <a:xfrm>
                <a:off x="1247" y="2251"/>
                <a:ext cx="317" cy="605"/>
                <a:chOff x="1247" y="2251"/>
                <a:chExt cx="317" cy="605"/>
              </a:xfrm>
            </p:grpSpPr>
            <p:sp>
              <p:nvSpPr>
                <p:cNvPr id="53267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1564" y="2251"/>
                  <a:ext cx="0" cy="58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med" len="med"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5" name="Group 9"/>
                <p:cNvGrpSpPr>
                  <a:grpSpLocks/>
                </p:cNvGrpSpPr>
                <p:nvPr/>
              </p:nvGrpSpPr>
              <p:grpSpPr bwMode="auto">
                <a:xfrm>
                  <a:off x="1247" y="2568"/>
                  <a:ext cx="313" cy="288"/>
                  <a:chOff x="327" y="1673"/>
                  <a:chExt cx="313" cy="288"/>
                </a:xfrm>
              </p:grpSpPr>
              <p:sp>
                <p:nvSpPr>
                  <p:cNvPr id="53269" name="Text Box 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" y="1673"/>
                    <a:ext cx="31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>
                        <a:latin typeface="Arial" charset="0"/>
                      </a:rPr>
                      <a:t>F</a:t>
                    </a:r>
                    <a:r>
                      <a:rPr lang="en-US" sz="1800" b="1">
                        <a:latin typeface="Arial" charset="0"/>
                      </a:rPr>
                      <a:t>2</a:t>
                    </a:r>
                    <a:endParaRPr lang="ru-RU" sz="1800" b="1">
                      <a:latin typeface="Arial" charset="0"/>
                    </a:endParaRPr>
                  </a:p>
                </p:txBody>
              </p:sp>
              <p:sp>
                <p:nvSpPr>
                  <p:cNvPr id="53270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06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6" name="Group 12"/>
              <p:cNvGrpSpPr>
                <a:grpSpLocks/>
              </p:cNvGrpSpPr>
              <p:nvPr/>
            </p:nvGrpSpPr>
            <p:grpSpPr bwMode="auto">
              <a:xfrm>
                <a:off x="2880" y="1344"/>
                <a:ext cx="358" cy="725"/>
                <a:chOff x="2835" y="1117"/>
                <a:chExt cx="358" cy="725"/>
              </a:xfrm>
            </p:grpSpPr>
            <p:sp>
              <p:nvSpPr>
                <p:cNvPr id="53263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2835" y="1253"/>
                  <a:ext cx="0" cy="589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7" name="Group 14"/>
                <p:cNvGrpSpPr>
                  <a:grpSpLocks/>
                </p:cNvGrpSpPr>
                <p:nvPr/>
              </p:nvGrpSpPr>
              <p:grpSpPr bwMode="auto">
                <a:xfrm>
                  <a:off x="2880" y="1117"/>
                  <a:ext cx="313" cy="288"/>
                  <a:chOff x="327" y="1673"/>
                  <a:chExt cx="313" cy="288"/>
                </a:xfrm>
              </p:grpSpPr>
              <p:sp>
                <p:nvSpPr>
                  <p:cNvPr id="53265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7" y="1673"/>
                    <a:ext cx="31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>
                        <a:latin typeface="Arial" charset="0"/>
                      </a:rPr>
                      <a:t>F</a:t>
                    </a:r>
                    <a:r>
                      <a:rPr lang="en-US" sz="1800" b="1">
                        <a:latin typeface="Arial" charset="0"/>
                      </a:rPr>
                      <a:t>1</a:t>
                    </a:r>
                    <a:endParaRPr lang="ru-RU" sz="1800" b="1">
                      <a:latin typeface="Arial" charset="0"/>
                    </a:endParaRPr>
                  </a:p>
                </p:txBody>
              </p:sp>
              <p:sp>
                <p:nvSpPr>
                  <p:cNvPr id="53266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85" y="1706"/>
                    <a:ext cx="13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" name="Group 17"/>
              <p:cNvGrpSpPr>
                <a:grpSpLocks/>
              </p:cNvGrpSpPr>
              <p:nvPr/>
            </p:nvGrpSpPr>
            <p:grpSpPr bwMode="auto">
              <a:xfrm>
                <a:off x="2154" y="1842"/>
                <a:ext cx="272" cy="327"/>
                <a:chOff x="2109" y="1616"/>
                <a:chExt cx="241" cy="327"/>
              </a:xfrm>
            </p:grpSpPr>
            <p:sp>
              <p:nvSpPr>
                <p:cNvPr id="5326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109" y="1616"/>
                  <a:ext cx="241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ru-RU" sz="2800" b="1">
                      <a:latin typeface="Arial" charset="0"/>
                    </a:rPr>
                    <a:t>0</a:t>
                  </a:r>
                </a:p>
              </p:txBody>
            </p:sp>
            <p:sp>
              <p:nvSpPr>
                <p:cNvPr id="53262" name="Oval 19"/>
                <p:cNvSpPr>
                  <a:spLocks noChangeArrowheads="1"/>
                </p:cNvSpPr>
                <p:nvPr/>
              </p:nvSpPr>
              <p:spPr bwMode="auto">
                <a:xfrm>
                  <a:off x="2109" y="1888"/>
                  <a:ext cx="45" cy="45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aphicFrame>
        <p:nvGraphicFramePr>
          <p:cNvPr id="81940" name="Object 20"/>
          <p:cNvGraphicFramePr>
            <a:graphicFrameLocks noChangeAspect="1"/>
          </p:cNvGraphicFramePr>
          <p:nvPr/>
        </p:nvGraphicFramePr>
        <p:xfrm>
          <a:off x="6156325" y="3213100"/>
          <a:ext cx="2185988" cy="1619250"/>
        </p:xfrm>
        <a:graphic>
          <a:graphicData uri="http://schemas.openxmlformats.org/presentationml/2006/ole">
            <p:oleObj spid="_x0000_s1026" name="Формула" r:id="rId3" imgW="685800" imgH="507960" progId="Equation.3">
              <p:embed/>
            </p:oleObj>
          </a:graphicData>
        </a:graphic>
      </p:graphicFrame>
      <p:sp>
        <p:nvSpPr>
          <p:cNvPr id="81941" name="Text Box 21"/>
          <p:cNvSpPr txBox="1">
            <a:spLocks noChangeArrowheads="1"/>
          </p:cNvSpPr>
          <p:nvPr/>
        </p:nvSpPr>
        <p:spPr bwMode="auto">
          <a:xfrm>
            <a:off x="4643438" y="5229225"/>
            <a:ext cx="3832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i="1">
                <a:latin typeface="Arial" charset="0"/>
              </a:rPr>
              <a:t>1 условия недостаточно</a:t>
            </a:r>
          </a:p>
        </p:txBody>
      </p:sp>
      <p:sp>
        <p:nvSpPr>
          <p:cNvPr id="53255" name="Oval 2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Text Box 4"/>
          <p:cNvSpPr txBox="1">
            <a:spLocks noChangeArrowheads="1"/>
          </p:cNvSpPr>
          <p:nvPr/>
        </p:nvSpPr>
        <p:spPr bwMode="auto">
          <a:xfrm>
            <a:off x="3276600" y="0"/>
            <a:ext cx="2181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Статика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-180975" y="3500438"/>
            <a:ext cx="5113338" cy="2209800"/>
            <a:chOff x="1020" y="1979"/>
            <a:chExt cx="3221" cy="1392"/>
          </a:xfrm>
        </p:grpSpPr>
        <p:sp>
          <p:nvSpPr>
            <p:cNvPr id="53253" name="AutoShape 5"/>
            <p:cNvSpPr>
              <a:spLocks noChangeArrowheads="1"/>
            </p:cNvSpPr>
            <p:nvPr/>
          </p:nvSpPr>
          <p:spPr bwMode="auto">
            <a:xfrm rot="-1177609">
              <a:off x="1020" y="1979"/>
              <a:ext cx="3221" cy="1392"/>
            </a:xfrm>
            <a:prstGeom prst="irregularSeal2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298" name="Oval 6"/>
            <p:cNvSpPr>
              <a:spLocks noChangeArrowheads="1"/>
            </p:cNvSpPr>
            <p:nvPr/>
          </p:nvSpPr>
          <p:spPr bwMode="auto">
            <a:xfrm>
              <a:off x="2517" y="270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1403350" y="4148138"/>
            <a:ext cx="2447925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V="1">
            <a:off x="1474788" y="4292600"/>
            <a:ext cx="0" cy="1655763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4279" name="Line 8"/>
          <p:cNvSpPr>
            <a:spLocks noChangeShapeType="1"/>
          </p:cNvSpPr>
          <p:nvPr/>
        </p:nvSpPr>
        <p:spPr bwMode="auto">
          <a:xfrm>
            <a:off x="3419475" y="4148138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80" name="Line 9"/>
          <p:cNvSpPr>
            <a:spLocks noChangeShapeType="1"/>
          </p:cNvSpPr>
          <p:nvPr/>
        </p:nvSpPr>
        <p:spPr bwMode="auto">
          <a:xfrm>
            <a:off x="1474788" y="5589588"/>
            <a:ext cx="0" cy="1008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81" name="Text Box 14"/>
          <p:cNvSpPr txBox="1">
            <a:spLocks noChangeArrowheads="1"/>
          </p:cNvSpPr>
          <p:nvPr/>
        </p:nvSpPr>
        <p:spPr bwMode="auto">
          <a:xfrm>
            <a:off x="2122488" y="4724400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0</a:t>
            </a:r>
            <a:endParaRPr lang="ru-RU" sz="2400" b="1">
              <a:latin typeface="Arial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898525" y="6237288"/>
            <a:ext cx="496888" cy="457200"/>
            <a:chOff x="327" y="1673"/>
            <a:chExt cx="313" cy="288"/>
          </a:xfrm>
        </p:grpSpPr>
        <p:sp>
          <p:nvSpPr>
            <p:cNvPr id="54295" name="Text Box 16"/>
            <p:cNvSpPr txBox="1">
              <a:spLocks noChangeArrowheads="1"/>
            </p:cNvSpPr>
            <p:nvPr/>
          </p:nvSpPr>
          <p:spPr bwMode="auto">
            <a:xfrm>
              <a:off x="327" y="1673"/>
              <a:ext cx="3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F</a:t>
              </a:r>
              <a:r>
                <a:rPr lang="en-US" sz="1800" b="1">
                  <a:latin typeface="Arial" charset="0"/>
                </a:rPr>
                <a:t>2</a:t>
              </a:r>
              <a:endParaRPr lang="ru-RU" sz="1800" b="1">
                <a:latin typeface="Arial" charset="0"/>
              </a:endParaRPr>
            </a:p>
          </p:txBody>
        </p:sp>
        <p:sp>
          <p:nvSpPr>
            <p:cNvPr id="54296" name="Line 17"/>
            <p:cNvSpPr>
              <a:spLocks noChangeShapeType="1"/>
            </p:cNvSpPr>
            <p:nvPr/>
          </p:nvSpPr>
          <p:spPr bwMode="auto">
            <a:xfrm>
              <a:off x="385" y="1706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4572000" y="3644900"/>
            <a:ext cx="496888" cy="457200"/>
            <a:chOff x="327" y="1673"/>
            <a:chExt cx="313" cy="288"/>
          </a:xfrm>
        </p:grpSpPr>
        <p:sp>
          <p:nvSpPr>
            <p:cNvPr id="54293" name="Text Box 19"/>
            <p:cNvSpPr txBox="1">
              <a:spLocks noChangeArrowheads="1"/>
            </p:cNvSpPr>
            <p:nvPr/>
          </p:nvSpPr>
          <p:spPr bwMode="auto">
            <a:xfrm>
              <a:off x="327" y="1673"/>
              <a:ext cx="3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F</a:t>
              </a:r>
              <a:r>
                <a:rPr lang="en-US" sz="1800" b="1">
                  <a:latin typeface="Arial" charset="0"/>
                </a:rPr>
                <a:t>1</a:t>
              </a:r>
              <a:endParaRPr lang="ru-RU" sz="1800" b="1">
                <a:latin typeface="Arial" charset="0"/>
              </a:endParaRPr>
            </a:p>
          </p:txBody>
        </p:sp>
        <p:sp>
          <p:nvSpPr>
            <p:cNvPr id="54294" name="Line 20"/>
            <p:cNvSpPr>
              <a:spLocks noChangeShapeType="1"/>
            </p:cNvSpPr>
            <p:nvPr/>
          </p:nvSpPr>
          <p:spPr bwMode="auto">
            <a:xfrm>
              <a:off x="385" y="1706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1474788" y="4724400"/>
            <a:ext cx="720725" cy="457200"/>
            <a:chOff x="929" y="2976"/>
            <a:chExt cx="454" cy="288"/>
          </a:xfrm>
        </p:grpSpPr>
        <p:sp>
          <p:nvSpPr>
            <p:cNvPr id="54291" name="Line 13"/>
            <p:cNvSpPr>
              <a:spLocks noChangeShapeType="1"/>
            </p:cNvSpPr>
            <p:nvPr/>
          </p:nvSpPr>
          <p:spPr bwMode="auto">
            <a:xfrm>
              <a:off x="929" y="2976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92" name="Text Box 21"/>
            <p:cNvSpPr txBox="1">
              <a:spLocks noChangeArrowheads="1"/>
            </p:cNvSpPr>
            <p:nvPr/>
          </p:nvSpPr>
          <p:spPr bwMode="auto">
            <a:xfrm>
              <a:off x="1020" y="2976"/>
              <a:ext cx="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d</a:t>
              </a:r>
              <a:r>
                <a:rPr lang="ru-RU" sz="1600" b="1">
                  <a:latin typeface="Arial" charset="0"/>
                </a:rPr>
                <a:t>2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2266950" y="4148138"/>
            <a:ext cx="482600" cy="530225"/>
            <a:chOff x="1428" y="2613"/>
            <a:chExt cx="304" cy="334"/>
          </a:xfrm>
        </p:grpSpPr>
        <p:sp>
          <p:nvSpPr>
            <p:cNvPr id="54289" name="Line 12"/>
            <p:cNvSpPr>
              <a:spLocks noChangeShapeType="1"/>
            </p:cNvSpPr>
            <p:nvPr/>
          </p:nvSpPr>
          <p:spPr bwMode="auto">
            <a:xfrm>
              <a:off x="1428" y="2613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90" name="Text Box 22"/>
            <p:cNvSpPr txBox="1">
              <a:spLocks noChangeArrowheads="1"/>
            </p:cNvSpPr>
            <p:nvPr/>
          </p:nvSpPr>
          <p:spPr bwMode="auto">
            <a:xfrm>
              <a:off x="1428" y="2659"/>
              <a:ext cx="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d</a:t>
              </a:r>
              <a:r>
                <a:rPr lang="en-US" sz="1600" b="1">
                  <a:latin typeface="Arial" charset="0"/>
                </a:rPr>
                <a:t>1</a:t>
              </a:r>
              <a:endParaRPr lang="ru-RU" sz="1600" b="1">
                <a:latin typeface="Arial" charset="0"/>
              </a:endParaRPr>
            </a:p>
          </p:txBody>
        </p:sp>
      </p:grpSp>
      <p:sp>
        <p:nvSpPr>
          <p:cNvPr id="54286" name="Text Box 24"/>
          <p:cNvSpPr txBox="1">
            <a:spLocks noChangeArrowheads="1"/>
          </p:cNvSpPr>
          <p:nvPr/>
        </p:nvSpPr>
        <p:spPr bwMode="auto">
          <a:xfrm>
            <a:off x="250825" y="765175"/>
            <a:ext cx="8642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Момент силы – это величина, равная произведению модуля силы на плечо силы.</a:t>
            </a:r>
          </a:p>
        </p:txBody>
      </p:sp>
      <p:graphicFrame>
        <p:nvGraphicFramePr>
          <p:cNvPr id="54274" name="Object 25"/>
          <p:cNvGraphicFramePr>
            <a:graphicFrameLocks noChangeAspect="1"/>
          </p:cNvGraphicFramePr>
          <p:nvPr/>
        </p:nvGraphicFramePr>
        <p:xfrm>
          <a:off x="3132138" y="1557338"/>
          <a:ext cx="2303462" cy="1327150"/>
        </p:xfrm>
        <a:graphic>
          <a:graphicData uri="http://schemas.openxmlformats.org/presentationml/2006/ole">
            <p:oleObj spid="_x0000_s2050" name="Формула" r:id="rId3" imgW="749160" imgH="431640" progId="Equation.3">
              <p:embed/>
            </p:oleObj>
          </a:graphicData>
        </a:graphic>
      </p:graphicFrame>
      <p:sp>
        <p:nvSpPr>
          <p:cNvPr id="54287" name="Text Box 26"/>
          <p:cNvSpPr txBox="1">
            <a:spLocks noChangeArrowheads="1"/>
          </p:cNvSpPr>
          <p:nvPr/>
        </p:nvSpPr>
        <p:spPr bwMode="auto">
          <a:xfrm>
            <a:off x="5292725" y="4149725"/>
            <a:ext cx="36718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Плечо силы (</a:t>
            </a:r>
            <a:r>
              <a:rPr lang="en-US" sz="2400" b="1">
                <a:latin typeface="Arial" charset="0"/>
              </a:rPr>
              <a:t>d) </a:t>
            </a:r>
            <a:r>
              <a:rPr lang="ru-RU" sz="2400" b="1">
                <a:latin typeface="Arial" charset="0"/>
              </a:rPr>
              <a:t>– кратчайшее расстояние от линии действия силы до оси вращения.</a:t>
            </a:r>
          </a:p>
        </p:txBody>
      </p:sp>
      <p:sp>
        <p:nvSpPr>
          <p:cNvPr id="54288" name="Oval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8" grpId="0" animBg="1"/>
      <p:bldP spid="532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3276600" y="0"/>
            <a:ext cx="2181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Статика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95288" y="3357563"/>
            <a:ext cx="5113337" cy="2209800"/>
            <a:chOff x="1020" y="1979"/>
            <a:chExt cx="3221" cy="1392"/>
          </a:xfrm>
        </p:grpSpPr>
        <p:sp>
          <p:nvSpPr>
            <p:cNvPr id="54276" name="AutoShape 4"/>
            <p:cNvSpPr>
              <a:spLocks noChangeArrowheads="1"/>
            </p:cNvSpPr>
            <p:nvPr/>
          </p:nvSpPr>
          <p:spPr bwMode="auto">
            <a:xfrm rot="-1177609">
              <a:off x="1020" y="1979"/>
              <a:ext cx="3221" cy="1392"/>
            </a:xfrm>
            <a:prstGeom prst="irregularSeal2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3690" name="Oval 5"/>
            <p:cNvSpPr>
              <a:spLocks noChangeArrowheads="1"/>
            </p:cNvSpPr>
            <p:nvPr/>
          </p:nvSpPr>
          <p:spPr bwMode="auto">
            <a:xfrm>
              <a:off x="2517" y="270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3668" name="Line 6"/>
          <p:cNvSpPr>
            <a:spLocks noChangeShapeType="1"/>
          </p:cNvSpPr>
          <p:nvPr/>
        </p:nvSpPr>
        <p:spPr bwMode="auto">
          <a:xfrm>
            <a:off x="1979613" y="4005263"/>
            <a:ext cx="2447925" cy="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669" name="Line 7"/>
          <p:cNvSpPr>
            <a:spLocks noChangeShapeType="1"/>
          </p:cNvSpPr>
          <p:nvPr/>
        </p:nvSpPr>
        <p:spPr bwMode="auto">
          <a:xfrm flipV="1">
            <a:off x="2051050" y="4149725"/>
            <a:ext cx="0" cy="1655763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3670" name="Line 8"/>
          <p:cNvSpPr>
            <a:spLocks noChangeShapeType="1"/>
          </p:cNvSpPr>
          <p:nvPr/>
        </p:nvSpPr>
        <p:spPr bwMode="auto">
          <a:xfrm>
            <a:off x="3995738" y="4005263"/>
            <a:ext cx="13684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671" name="Line 9"/>
          <p:cNvSpPr>
            <a:spLocks noChangeShapeType="1"/>
          </p:cNvSpPr>
          <p:nvPr/>
        </p:nvSpPr>
        <p:spPr bwMode="auto">
          <a:xfrm>
            <a:off x="2051050" y="5446713"/>
            <a:ext cx="0" cy="10080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672" name="Line 10"/>
          <p:cNvSpPr>
            <a:spLocks noChangeShapeType="1"/>
          </p:cNvSpPr>
          <p:nvPr/>
        </p:nvSpPr>
        <p:spPr bwMode="auto">
          <a:xfrm>
            <a:off x="2843213" y="400526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673" name="Line 11"/>
          <p:cNvSpPr>
            <a:spLocks noChangeShapeType="1"/>
          </p:cNvSpPr>
          <p:nvPr/>
        </p:nvSpPr>
        <p:spPr bwMode="auto">
          <a:xfrm>
            <a:off x="2051050" y="4581525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3674" name="Text Box 12"/>
          <p:cNvSpPr txBox="1">
            <a:spLocks noChangeArrowheads="1"/>
          </p:cNvSpPr>
          <p:nvPr/>
        </p:nvSpPr>
        <p:spPr bwMode="auto">
          <a:xfrm>
            <a:off x="2698750" y="4581525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0</a:t>
            </a:r>
            <a:endParaRPr lang="ru-RU" sz="2400" b="1">
              <a:latin typeface="Arial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74788" y="6094413"/>
            <a:ext cx="496887" cy="457200"/>
            <a:chOff x="327" y="1673"/>
            <a:chExt cx="313" cy="288"/>
          </a:xfrm>
        </p:grpSpPr>
        <p:sp>
          <p:nvSpPr>
            <p:cNvPr id="113687" name="Text Box 14"/>
            <p:cNvSpPr txBox="1">
              <a:spLocks noChangeArrowheads="1"/>
            </p:cNvSpPr>
            <p:nvPr/>
          </p:nvSpPr>
          <p:spPr bwMode="auto">
            <a:xfrm>
              <a:off x="327" y="1673"/>
              <a:ext cx="3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F</a:t>
              </a:r>
              <a:r>
                <a:rPr lang="en-US" sz="1800" b="1">
                  <a:latin typeface="Arial" charset="0"/>
                </a:rPr>
                <a:t>2</a:t>
              </a:r>
              <a:endParaRPr lang="ru-RU" sz="1800" b="1">
                <a:latin typeface="Arial" charset="0"/>
              </a:endParaRPr>
            </a:p>
          </p:txBody>
        </p:sp>
        <p:sp>
          <p:nvSpPr>
            <p:cNvPr id="113688" name="Line 15"/>
            <p:cNvSpPr>
              <a:spLocks noChangeShapeType="1"/>
            </p:cNvSpPr>
            <p:nvPr/>
          </p:nvSpPr>
          <p:spPr bwMode="auto">
            <a:xfrm>
              <a:off x="385" y="1706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148263" y="3502025"/>
            <a:ext cx="496887" cy="457200"/>
            <a:chOff x="327" y="1673"/>
            <a:chExt cx="313" cy="288"/>
          </a:xfrm>
        </p:grpSpPr>
        <p:sp>
          <p:nvSpPr>
            <p:cNvPr id="113685" name="Text Box 17"/>
            <p:cNvSpPr txBox="1">
              <a:spLocks noChangeArrowheads="1"/>
            </p:cNvSpPr>
            <p:nvPr/>
          </p:nvSpPr>
          <p:spPr bwMode="auto">
            <a:xfrm>
              <a:off x="327" y="1673"/>
              <a:ext cx="31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F</a:t>
              </a:r>
              <a:r>
                <a:rPr lang="en-US" sz="1800" b="1">
                  <a:latin typeface="Arial" charset="0"/>
                </a:rPr>
                <a:t>1</a:t>
              </a:r>
              <a:endParaRPr lang="ru-RU" sz="1800" b="1">
                <a:latin typeface="Arial" charset="0"/>
              </a:endParaRPr>
            </a:p>
          </p:txBody>
        </p:sp>
        <p:sp>
          <p:nvSpPr>
            <p:cNvPr id="113686" name="Line 18"/>
            <p:cNvSpPr>
              <a:spLocks noChangeShapeType="1"/>
            </p:cNvSpPr>
            <p:nvPr/>
          </p:nvSpPr>
          <p:spPr bwMode="auto">
            <a:xfrm>
              <a:off x="385" y="1706"/>
              <a:ext cx="1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3677" name="Text Box 19"/>
          <p:cNvSpPr txBox="1">
            <a:spLocks noChangeArrowheads="1"/>
          </p:cNvSpPr>
          <p:nvPr/>
        </p:nvSpPr>
        <p:spPr bwMode="auto">
          <a:xfrm>
            <a:off x="2195513" y="4581525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d</a:t>
            </a:r>
            <a:r>
              <a:rPr lang="ru-RU" sz="1600" b="1">
                <a:latin typeface="Arial" charset="0"/>
              </a:rPr>
              <a:t>2</a:t>
            </a:r>
          </a:p>
        </p:txBody>
      </p:sp>
      <p:sp>
        <p:nvSpPr>
          <p:cNvPr id="113678" name="Text Box 20"/>
          <p:cNvSpPr txBox="1">
            <a:spLocks noChangeArrowheads="1"/>
          </p:cNvSpPr>
          <p:nvPr/>
        </p:nvSpPr>
        <p:spPr bwMode="auto">
          <a:xfrm>
            <a:off x="2843213" y="4078288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d</a:t>
            </a:r>
            <a:r>
              <a:rPr lang="en-US" sz="1600" b="1">
                <a:latin typeface="Arial" charset="0"/>
              </a:rPr>
              <a:t>1</a:t>
            </a:r>
            <a:endParaRPr lang="ru-RU" sz="1600" b="1">
              <a:latin typeface="Arial" charset="0"/>
            </a:endParaRPr>
          </a:p>
        </p:txBody>
      </p:sp>
      <p:sp>
        <p:nvSpPr>
          <p:cNvPr id="113679" name="Text Box 21"/>
          <p:cNvSpPr txBox="1">
            <a:spLocks noChangeArrowheads="1"/>
          </p:cNvSpPr>
          <p:nvPr/>
        </p:nvSpPr>
        <p:spPr bwMode="auto">
          <a:xfrm>
            <a:off x="158750" y="857250"/>
            <a:ext cx="87344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Момент силы считается положительным, если сила вращает тело против часовой стрелки. </a:t>
            </a:r>
            <a:r>
              <a:rPr lang="ru-RU" sz="2400" b="1"/>
              <a:t>Момент силы считается отрицательным, если сила вращает тело по часовой стрелке.</a:t>
            </a:r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7092950" y="2781300"/>
            <a:ext cx="1428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М</a:t>
            </a:r>
            <a:r>
              <a:rPr lang="ru-RU" sz="2000" b="1">
                <a:latin typeface="Arial" charset="0"/>
              </a:rPr>
              <a:t>1</a:t>
            </a:r>
            <a:r>
              <a:rPr lang="en-US" b="1">
                <a:latin typeface="Arial" charset="0"/>
              </a:rPr>
              <a:t>&lt;</a:t>
            </a:r>
            <a:r>
              <a:rPr lang="ru-RU" b="1">
                <a:latin typeface="Arial" charset="0"/>
              </a:rPr>
              <a:t>0</a:t>
            </a:r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7092950" y="3933825"/>
            <a:ext cx="1428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М</a:t>
            </a:r>
            <a:r>
              <a:rPr lang="ru-RU" sz="2000" b="1">
                <a:latin typeface="Arial" charset="0"/>
              </a:rPr>
              <a:t>2</a:t>
            </a:r>
            <a:r>
              <a:rPr lang="en-US" b="1">
                <a:latin typeface="Arial" charset="0"/>
              </a:rPr>
              <a:t>&gt;0</a:t>
            </a:r>
            <a:endParaRPr lang="ru-RU" b="1">
              <a:latin typeface="Arial" charset="0"/>
            </a:endParaRPr>
          </a:p>
        </p:txBody>
      </p:sp>
      <p:sp>
        <p:nvSpPr>
          <p:cNvPr id="54296" name="Arc 24"/>
          <p:cNvSpPr>
            <a:spLocks/>
          </p:cNvSpPr>
          <p:nvPr/>
        </p:nvSpPr>
        <p:spPr bwMode="auto">
          <a:xfrm rot="1230571">
            <a:off x="5003800" y="2924175"/>
            <a:ext cx="914400" cy="9144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97" name="Arc 25"/>
          <p:cNvSpPr>
            <a:spLocks/>
          </p:cNvSpPr>
          <p:nvPr/>
        </p:nvSpPr>
        <p:spPr bwMode="auto">
          <a:xfrm rot="5677084" flipV="1">
            <a:off x="236538" y="5459412"/>
            <a:ext cx="914400" cy="8858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684" name="Oval 2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94" grpId="0"/>
      <p:bldP spid="54295" grpId="0"/>
      <p:bldP spid="54296" grpId="0" animBg="1"/>
      <p:bldP spid="542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4"/>
          <p:cNvSpPr txBox="1">
            <a:spLocks noChangeArrowheads="1"/>
          </p:cNvSpPr>
          <p:nvPr/>
        </p:nvSpPr>
        <p:spPr bwMode="auto">
          <a:xfrm>
            <a:off x="250825" y="765175"/>
            <a:ext cx="86423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Arial" charset="0"/>
              </a:rPr>
              <a:t>2 условие равновесия тела:</a:t>
            </a:r>
          </a:p>
          <a:p>
            <a:pPr lvl="1"/>
            <a:r>
              <a:rPr lang="ru-RU" sz="2400" b="1">
                <a:latin typeface="Arial" charset="0"/>
              </a:rPr>
              <a:t>Сумма моментов сил действующих на тело должна быть равна нулю.</a:t>
            </a:r>
          </a:p>
        </p:txBody>
      </p:sp>
      <p:sp>
        <p:nvSpPr>
          <p:cNvPr id="55300" name="Text Box 5"/>
          <p:cNvSpPr txBox="1">
            <a:spLocks noChangeArrowheads="1"/>
          </p:cNvSpPr>
          <p:nvPr/>
        </p:nvSpPr>
        <p:spPr bwMode="auto">
          <a:xfrm>
            <a:off x="3276600" y="0"/>
            <a:ext cx="2181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>
                <a:latin typeface="Arial" charset="0"/>
              </a:rPr>
              <a:t>Статика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0" y="2205038"/>
            <a:ext cx="5249863" cy="3194050"/>
            <a:chOff x="0" y="1389"/>
            <a:chExt cx="3307" cy="2012"/>
          </a:xfrm>
        </p:grpSpPr>
        <p:sp>
          <p:nvSpPr>
            <p:cNvPr id="55303" name="AutoShape 7"/>
            <p:cNvSpPr>
              <a:spLocks noChangeArrowheads="1"/>
            </p:cNvSpPr>
            <p:nvPr/>
          </p:nvSpPr>
          <p:spPr bwMode="auto">
            <a:xfrm rot="-1177609">
              <a:off x="0" y="1389"/>
              <a:ext cx="3221" cy="1392"/>
            </a:xfrm>
            <a:prstGeom prst="irregularSeal2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100000">
                  <a:schemeClr val="folHlink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04" name="Oval 8"/>
            <p:cNvSpPr>
              <a:spLocks noChangeArrowheads="1"/>
            </p:cNvSpPr>
            <p:nvPr/>
          </p:nvSpPr>
          <p:spPr bwMode="auto">
            <a:xfrm>
              <a:off x="1497" y="2114"/>
              <a:ext cx="45" cy="4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305" name="Line 9"/>
            <p:cNvSpPr>
              <a:spLocks noChangeShapeType="1"/>
            </p:cNvSpPr>
            <p:nvPr/>
          </p:nvSpPr>
          <p:spPr bwMode="auto">
            <a:xfrm>
              <a:off x="998" y="1797"/>
              <a:ext cx="154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6" name="Line 10"/>
            <p:cNvSpPr>
              <a:spLocks noChangeShapeType="1"/>
            </p:cNvSpPr>
            <p:nvPr/>
          </p:nvSpPr>
          <p:spPr bwMode="auto">
            <a:xfrm flipV="1">
              <a:off x="1043" y="1888"/>
              <a:ext cx="0" cy="104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7" name="Line 11"/>
            <p:cNvSpPr>
              <a:spLocks noChangeShapeType="1"/>
            </p:cNvSpPr>
            <p:nvPr/>
          </p:nvSpPr>
          <p:spPr bwMode="auto">
            <a:xfrm>
              <a:off x="2268" y="1797"/>
              <a:ext cx="86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8" name="Line 12"/>
            <p:cNvSpPr>
              <a:spLocks noChangeShapeType="1"/>
            </p:cNvSpPr>
            <p:nvPr/>
          </p:nvSpPr>
          <p:spPr bwMode="auto">
            <a:xfrm>
              <a:off x="1043" y="2705"/>
              <a:ext cx="0" cy="63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09" name="Line 13"/>
            <p:cNvSpPr>
              <a:spLocks noChangeShapeType="1"/>
            </p:cNvSpPr>
            <p:nvPr/>
          </p:nvSpPr>
          <p:spPr bwMode="auto">
            <a:xfrm>
              <a:off x="1542" y="1797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10" name="Line 14"/>
            <p:cNvSpPr>
              <a:spLocks noChangeShapeType="1"/>
            </p:cNvSpPr>
            <p:nvPr/>
          </p:nvSpPr>
          <p:spPr bwMode="auto">
            <a:xfrm>
              <a:off x="1043" y="2160"/>
              <a:ext cx="45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5311" name="Text Box 15"/>
            <p:cNvSpPr txBox="1">
              <a:spLocks noChangeArrowheads="1"/>
            </p:cNvSpPr>
            <p:nvPr/>
          </p:nvSpPr>
          <p:spPr bwMode="auto">
            <a:xfrm>
              <a:off x="1451" y="216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0</a:t>
              </a:r>
              <a:endParaRPr lang="ru-RU" sz="2400" b="1">
                <a:latin typeface="Arial" charset="0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680" y="3113"/>
              <a:ext cx="313" cy="288"/>
              <a:chOff x="327" y="1673"/>
              <a:chExt cx="313" cy="288"/>
            </a:xfrm>
          </p:grpSpPr>
          <p:sp>
            <p:nvSpPr>
              <p:cNvPr id="55318" name="Text Box 17"/>
              <p:cNvSpPr txBox="1">
                <a:spLocks noChangeArrowheads="1"/>
              </p:cNvSpPr>
              <p:nvPr/>
            </p:nvSpPr>
            <p:spPr bwMode="auto">
              <a:xfrm>
                <a:off x="327" y="1673"/>
                <a:ext cx="3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latin typeface="Arial" charset="0"/>
                  </a:rPr>
                  <a:t>F</a:t>
                </a:r>
                <a:r>
                  <a:rPr lang="en-US" sz="1800" b="1">
                    <a:latin typeface="Arial" charset="0"/>
                  </a:rPr>
                  <a:t>2</a:t>
                </a:r>
                <a:endParaRPr lang="ru-RU" sz="1800" b="1">
                  <a:latin typeface="Arial" charset="0"/>
                </a:endParaRPr>
              </a:p>
            </p:txBody>
          </p:sp>
          <p:sp>
            <p:nvSpPr>
              <p:cNvPr id="55319" name="Line 18"/>
              <p:cNvSpPr>
                <a:spLocks noChangeShapeType="1"/>
              </p:cNvSpPr>
              <p:nvPr/>
            </p:nvSpPr>
            <p:spPr bwMode="auto">
              <a:xfrm>
                <a:off x="385" y="170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2994" y="1480"/>
              <a:ext cx="313" cy="288"/>
              <a:chOff x="327" y="1673"/>
              <a:chExt cx="313" cy="288"/>
            </a:xfrm>
          </p:grpSpPr>
          <p:sp>
            <p:nvSpPr>
              <p:cNvPr id="55316" name="Text Box 20"/>
              <p:cNvSpPr txBox="1">
                <a:spLocks noChangeArrowheads="1"/>
              </p:cNvSpPr>
              <p:nvPr/>
            </p:nvSpPr>
            <p:spPr bwMode="auto">
              <a:xfrm>
                <a:off x="327" y="1673"/>
                <a:ext cx="31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>
                    <a:latin typeface="Arial" charset="0"/>
                  </a:rPr>
                  <a:t>F</a:t>
                </a:r>
                <a:r>
                  <a:rPr lang="en-US" sz="1800" b="1">
                    <a:latin typeface="Arial" charset="0"/>
                  </a:rPr>
                  <a:t>1</a:t>
                </a:r>
                <a:endParaRPr lang="ru-RU" sz="1800" b="1">
                  <a:latin typeface="Arial" charset="0"/>
                </a:endParaRPr>
              </a:p>
            </p:txBody>
          </p:sp>
          <p:sp>
            <p:nvSpPr>
              <p:cNvPr id="55317" name="Line 21"/>
              <p:cNvSpPr>
                <a:spLocks noChangeShapeType="1"/>
              </p:cNvSpPr>
              <p:nvPr/>
            </p:nvSpPr>
            <p:spPr bwMode="auto">
              <a:xfrm>
                <a:off x="385" y="1706"/>
                <a:ext cx="1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5314" name="Text Box 22"/>
            <p:cNvSpPr txBox="1">
              <a:spLocks noChangeArrowheads="1"/>
            </p:cNvSpPr>
            <p:nvPr/>
          </p:nvSpPr>
          <p:spPr bwMode="auto">
            <a:xfrm>
              <a:off x="1134" y="2160"/>
              <a:ext cx="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d</a:t>
              </a:r>
              <a:r>
                <a:rPr lang="ru-RU" sz="1600" b="1">
                  <a:latin typeface="Arial" charset="0"/>
                </a:rPr>
                <a:t>2</a:t>
              </a:r>
            </a:p>
          </p:txBody>
        </p:sp>
        <p:sp>
          <p:nvSpPr>
            <p:cNvPr id="55315" name="Text Box 23"/>
            <p:cNvSpPr txBox="1">
              <a:spLocks noChangeArrowheads="1"/>
            </p:cNvSpPr>
            <p:nvPr/>
          </p:nvSpPr>
          <p:spPr bwMode="auto">
            <a:xfrm>
              <a:off x="1542" y="1843"/>
              <a:ext cx="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d</a:t>
              </a:r>
              <a:r>
                <a:rPr lang="en-US" sz="1600" b="1">
                  <a:latin typeface="Arial" charset="0"/>
                </a:rPr>
                <a:t>1</a:t>
              </a:r>
              <a:endParaRPr lang="ru-RU" sz="1600" b="1">
                <a:latin typeface="Arial" charset="0"/>
              </a:endParaRPr>
            </a:p>
          </p:txBody>
        </p:sp>
      </p:grpSp>
      <p:graphicFrame>
        <p:nvGraphicFramePr>
          <p:cNvPr id="55298" name="Object 27"/>
          <p:cNvGraphicFramePr>
            <a:graphicFrameLocks noChangeAspect="1"/>
          </p:cNvGraphicFramePr>
          <p:nvPr/>
        </p:nvGraphicFramePr>
        <p:xfrm>
          <a:off x="4643438" y="3429000"/>
          <a:ext cx="3384550" cy="2935288"/>
        </p:xfrm>
        <a:graphic>
          <a:graphicData uri="http://schemas.openxmlformats.org/presentationml/2006/ole">
            <p:oleObj spid="_x0000_s3074" name="Формула" r:id="rId3" imgW="1054080" imgH="914400" progId="Equation.3">
              <p:embed/>
            </p:oleObj>
          </a:graphicData>
        </a:graphic>
      </p:graphicFrame>
      <p:sp>
        <p:nvSpPr>
          <p:cNvPr id="55302" name="Oval 2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388350" y="6381750"/>
            <a:ext cx="576263" cy="215900"/>
          </a:xfrm>
          <a:prstGeom prst="ellipse">
            <a:avLst/>
          </a:prstGeom>
          <a:gradFill rotWithShape="1">
            <a:gsLst>
              <a:gs pos="0">
                <a:srgbClr val="FFFFDB"/>
              </a:gs>
              <a:gs pos="100000">
                <a:srgbClr val="A9A99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128</Words>
  <Application>Microsoft Office PowerPoint</Application>
  <PresentationFormat>Экран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Формула</vt:lpstr>
      <vt:lpstr>Статика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Статика</dc:title>
  <dc:creator>Admin</dc:creator>
  <cp:lastModifiedBy>Admin</cp:lastModifiedBy>
  <cp:revision>4</cp:revision>
  <dcterms:created xsi:type="dcterms:W3CDTF">2017-06-27T11:50:30Z</dcterms:created>
  <dcterms:modified xsi:type="dcterms:W3CDTF">2017-06-27T12:28:18Z</dcterms:modified>
</cp:coreProperties>
</file>