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95" r:id="rId2"/>
    <p:sldId id="298" r:id="rId3"/>
    <p:sldId id="283" r:id="rId4"/>
    <p:sldId id="257" r:id="rId5"/>
    <p:sldId id="297" r:id="rId6"/>
    <p:sldId id="261" r:id="rId7"/>
    <p:sldId id="263" r:id="rId8"/>
    <p:sldId id="265" r:id="rId9"/>
    <p:sldId id="276" r:id="rId10"/>
    <p:sldId id="270" r:id="rId11"/>
    <p:sldId id="286" r:id="rId12"/>
    <p:sldId id="293" r:id="rId13"/>
    <p:sldId id="273" r:id="rId14"/>
    <p:sldId id="274" r:id="rId15"/>
    <p:sldId id="285" r:id="rId16"/>
    <p:sldId id="294" r:id="rId17"/>
    <p:sldId id="278" r:id="rId18"/>
    <p:sldId id="279" r:id="rId19"/>
    <p:sldId id="281" r:id="rId20"/>
    <p:sldId id="29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9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911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11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68272-4ECF-45B8-AE54-75EC58DE0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8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3EBD9-5EDE-4A38-A30F-FBDFDED23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0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F74E9-F70B-4CDB-B4F6-9E990B7A3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48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AABF8-A235-4329-93B1-A5F70BF4C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87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32833-0AFD-4653-9607-E98625FA6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83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912B9-991C-4C46-A73E-AC0BA534E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33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5EBB1-D03B-49D4-9ECD-A09F8FD1A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D8D61-DA71-44FF-A063-8D8BE0C8C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F8972-6857-4406-B134-4DD37736F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50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FF1DD-71C5-4C00-BB20-94AAC2389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84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BE817-8BA2-4056-BAB5-6E758356A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75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36336-9DA8-45A8-81EA-FAB25E364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1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1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9011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01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9012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9012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9012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9012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  <p:sp>
            <p:nvSpPr>
              <p:cNvPr id="9012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sp>
          <p:nvSpPr>
            <p:cNvPr id="901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012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12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13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13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13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9013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901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01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FE048089-75D7-4ECC-B097-100689A1F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7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F:\&#1048;&#1053;&#1058;&#1045;&#1056;&#1053;&#1045;&#1058;\&#1054;&#1090;&#1077;&#1095;&#1077;&#1089;&#1090;&#1074;&#1077;&#1085;&#1085;&#1072;&#1103;%20&#1090;&#1077;&#1093;&#1085;&#1080;&#1082;&#1072;.files\YRAL-1.jpg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file:///F:\&#1048;&#1053;&#1058;&#1045;&#1056;&#1053;&#1045;&#1058;\&#1054;&#1090;&#1077;&#1095;&#1077;&#1089;&#1090;&#1074;&#1077;&#1085;&#1085;&#1072;&#1103;%20&#1090;&#1077;&#1093;&#1085;&#1080;&#1082;&#1072;.files\YRAL-16.jpg" TargetMode="Externa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ru.wikipedia.org/wiki/%D0%98%D0%B7%D0%BE%D0%B1%D1%80%D0%B0%D0%B6%D0%B5%D0%BD%D0%B8%D0%B5:Transistor-photo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file:///F:\&#1048;&#1053;&#1058;&#1045;&#1056;&#1053;&#1045;&#1058;\&#1054;&#1090;&#1077;&#1095;&#1077;&#1089;&#1090;&#1074;&#1077;&#1085;&#1085;&#1072;&#1103;%20&#1090;&#1077;&#1093;&#1085;&#1080;&#1082;&#1072;.files\DNEPR.jpg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ru.wikipedia.org/wiki/%D0%98%D0%B7%D0%BE%D0%B1%D1%80%D0%B0%D0%B6%D0%B5%D0%BD%D0%B8%D0%B5:Photo-SMDchips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ru.wikipedia.org/wiki/%D0%98%D0%B7%D0%BE%D0%B1%D1%80%D0%B0%D0%B6%D0%B5%D0%BD%D0%B8%D0%B5:IBM_PC_5150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4.xml"/><Relationship Id="rId7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5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98%D0%B7%D0%BE%D0%B1%D1%80%D0%B0%D0%B6%D0%B5%D0%BD%D0%B8%D0%B5:RomanAbacusRecon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hyperlink" Target="http://www.peoples.ru/science/mathematics/babbage/babbige_comp.s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hyperlink" Target="http://www.peoples.ru/science/mathematics/babbage/babbige_perfocarts.s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ru.wikipedia.org/wiki/%D0%98%D0%B7%D0%BE%D0%B1%D1%80%D0%B0%D0%B6%D0%B5%D0%BD%D0%B8%D0%B5:VacuumTube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910512" cy="2736850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smtClean="0"/>
              <a:t>История развития ЭВМ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3600" b="1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0"/>
            <a:ext cx="43307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</a:rPr>
              <a:t>XX</a:t>
            </a:r>
            <a:r>
              <a:rPr lang="ru-RU" b="1" smtClean="0">
                <a:solidFill>
                  <a:srgbClr val="FF0000"/>
                </a:solidFill>
              </a:rPr>
              <a:t> век</a:t>
            </a:r>
            <a:r>
              <a:rPr lang="ru-RU" smtClean="0"/>
              <a:t>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916238" y="836613"/>
            <a:ext cx="54356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>
                <a:latin typeface="Georgia" pitchFamily="18" charset="0"/>
              </a:rPr>
              <a:t>Джон (Янош) фон НЕЙМАН   </a:t>
            </a:r>
            <a:endParaRPr lang="ru-RU" altLang="ru-RU" sz="2000" b="1">
              <a:latin typeface="Georgia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Georgia" pitchFamily="18" charset="0"/>
              </a:rPr>
              <a:t>(28</a:t>
            </a:r>
            <a:r>
              <a:rPr lang="ru-RU" altLang="ru-RU" sz="2800" b="1">
                <a:latin typeface="Georgia" pitchFamily="18" charset="0"/>
              </a:rPr>
              <a:t>.</a:t>
            </a:r>
            <a:r>
              <a:rPr lang="en-US" altLang="ru-RU" sz="2800" b="1">
                <a:latin typeface="Georgia" pitchFamily="18" charset="0"/>
              </a:rPr>
              <a:t>12</a:t>
            </a:r>
            <a:r>
              <a:rPr lang="ru-RU" altLang="ru-RU" sz="2800" b="1">
                <a:latin typeface="Georgia" pitchFamily="18" charset="0"/>
              </a:rPr>
              <a:t>.1</a:t>
            </a:r>
            <a:r>
              <a:rPr lang="en-US" altLang="ru-RU" sz="2800" b="1">
                <a:latin typeface="Georgia" pitchFamily="18" charset="0"/>
              </a:rPr>
              <a:t>903</a:t>
            </a:r>
            <a:r>
              <a:rPr lang="ru-RU" altLang="ru-RU" sz="2800" b="1">
                <a:latin typeface="Georgia" pitchFamily="18" charset="0"/>
              </a:rPr>
              <a:t> – </a:t>
            </a:r>
            <a:r>
              <a:rPr lang="en-US" altLang="ru-RU" sz="2800" b="1">
                <a:latin typeface="Georgia" pitchFamily="18" charset="0"/>
              </a:rPr>
              <a:t>8</a:t>
            </a:r>
            <a:r>
              <a:rPr lang="ru-RU" altLang="ru-RU" sz="2800" b="1">
                <a:latin typeface="Georgia" pitchFamily="18" charset="0"/>
              </a:rPr>
              <a:t>.</a:t>
            </a:r>
            <a:r>
              <a:rPr lang="en-US" altLang="ru-RU" sz="2800" b="1">
                <a:latin typeface="Georgia" pitchFamily="18" charset="0"/>
              </a:rPr>
              <a:t>02</a:t>
            </a:r>
            <a:r>
              <a:rPr lang="ru-RU" altLang="ru-RU" sz="2800" b="1">
                <a:latin typeface="Georgia" pitchFamily="18" charset="0"/>
              </a:rPr>
              <a:t>.1</a:t>
            </a:r>
            <a:r>
              <a:rPr lang="en-US" altLang="ru-RU" sz="2800" b="1">
                <a:latin typeface="Georgia" pitchFamily="18" charset="0"/>
              </a:rPr>
              <a:t>957)</a:t>
            </a:r>
            <a:endParaRPr lang="ru-RU" altLang="ru-RU" sz="2800" b="1">
              <a:latin typeface="Georgia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916238" y="2708275"/>
            <a:ext cx="601186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Первая </a:t>
            </a:r>
            <a:r>
              <a:rPr lang="ru-RU" altLang="ru-RU" sz="2800" b="1" dirty="0"/>
              <a:t>ЭВМ «ЭНИАК»</a:t>
            </a:r>
            <a:r>
              <a:rPr lang="ru-RU" altLang="ru-RU" sz="2800" dirty="0"/>
              <a:t> (цифровой интегратор и вычислитель, ламповая) была создана в США после второй мировой войны в 1946 году. В группу создателей этой ЭВМ входил один из самых выдающихся ученых XX в. Джон фон Нейман</a:t>
            </a:r>
            <a:r>
              <a:rPr lang="ru-RU" altLang="ru-RU" sz="2800" dirty="0" smtClean="0"/>
              <a:t>.</a:t>
            </a:r>
            <a:endParaRPr lang="ru-RU" altLang="ru-RU" sz="2800" dirty="0"/>
          </a:p>
        </p:txBody>
      </p:sp>
      <p:pic>
        <p:nvPicPr>
          <p:cNvPr id="14341" name="Picture 7" descr="нейм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682875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4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 «ЭНИАК»</a:t>
            </a:r>
          </a:p>
        </p:txBody>
      </p:sp>
      <p:pic>
        <p:nvPicPr>
          <p:cNvPr id="32771" name="Picture 3" descr="ЭНИАК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9275" y="1693863"/>
            <a:ext cx="4816475" cy="3122612"/>
          </a:xfrm>
          <a:noFill/>
        </p:spPr>
      </p:pic>
      <p:pic>
        <p:nvPicPr>
          <p:cNvPr id="32772" name="Picture 4" descr="ЭНИАК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636838"/>
            <a:ext cx="3400425" cy="346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0000"/>
                </a:solidFill>
                <a:cs typeface="Times New Roman" pitchFamily="18" charset="0"/>
              </a:rPr>
              <a:t>1950-е годы</a:t>
            </a:r>
            <a:r>
              <a:rPr lang="ru-RU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458200" cy="2971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dirty="0" smtClean="0"/>
              <a:t>    </a:t>
            </a:r>
            <a:r>
              <a:rPr lang="ru-RU" altLang="ru-RU" sz="2400" dirty="0" smtClean="0">
                <a:cs typeface="Times New Roman" pitchFamily="18" charset="0"/>
              </a:rPr>
              <a:t>Под руководством </a:t>
            </a:r>
            <a:r>
              <a:rPr lang="ru-RU" altLang="ru-RU" sz="2400" dirty="0" err="1" smtClean="0">
                <a:cs typeface="Times New Roman" pitchFamily="18" charset="0"/>
              </a:rPr>
              <a:t>Б.И.Рамеева</a:t>
            </a:r>
            <a:r>
              <a:rPr lang="ru-RU" altLang="ru-RU" sz="2400" dirty="0" smtClean="0">
                <a:cs typeface="Times New Roman" pitchFamily="18" charset="0"/>
              </a:rPr>
              <a:t> разработаны первые в СССР универсальные ЭВМ общего назначения </a:t>
            </a:r>
            <a:r>
              <a:rPr lang="ru-RU" altLang="ru-RU" sz="2400" dirty="0" smtClean="0">
                <a:solidFill>
                  <a:schemeClr val="accent2"/>
                </a:solidFill>
                <a:cs typeface="Times New Roman" pitchFamily="18" charset="0"/>
              </a:rPr>
              <a:t>Урал-1, Урал-2</a:t>
            </a:r>
            <a:r>
              <a:rPr lang="ru-RU" altLang="ru-RU" sz="2400" dirty="0" smtClean="0">
                <a:cs typeface="Times New Roman" pitchFamily="18" charset="0"/>
              </a:rPr>
              <a:t>, </a:t>
            </a:r>
            <a:r>
              <a:rPr lang="ru-RU" altLang="ru-RU" sz="2400" dirty="0" smtClean="0">
                <a:solidFill>
                  <a:schemeClr val="accent2"/>
                </a:solidFill>
                <a:cs typeface="Times New Roman" pitchFamily="18" charset="0"/>
              </a:rPr>
              <a:t>Урал-3, Урал-4 (ламповые).</a:t>
            </a:r>
            <a:r>
              <a:rPr lang="ru-RU" altLang="ru-RU" sz="2400" dirty="0" smtClean="0">
                <a:cs typeface="Times New Roman" pitchFamily="18" charset="0"/>
              </a:rPr>
              <a:t> А в 60-е годы создано первое в СССР семейство </a:t>
            </a:r>
            <a:r>
              <a:rPr lang="ru-RU" altLang="ru-RU" sz="2400" dirty="0" err="1" smtClean="0">
                <a:cs typeface="Times New Roman" pitchFamily="18" charset="0"/>
              </a:rPr>
              <a:t>программно</a:t>
            </a:r>
            <a:r>
              <a:rPr lang="ru-RU" altLang="ru-RU" sz="2400" dirty="0" smtClean="0">
                <a:cs typeface="Times New Roman" pitchFamily="18" charset="0"/>
              </a:rPr>
              <a:t> и конструктивно совместимых универсальных ЭВМ общего назначения </a:t>
            </a:r>
            <a:r>
              <a:rPr lang="ru-RU" altLang="ru-RU" sz="2400" dirty="0" smtClean="0">
                <a:solidFill>
                  <a:schemeClr val="accent2"/>
                </a:solidFill>
                <a:cs typeface="Times New Roman" pitchFamily="18" charset="0"/>
              </a:rPr>
              <a:t>Урал-11, Урал-14, Урал-16 (полупроводниковые).</a:t>
            </a:r>
            <a:r>
              <a:rPr lang="ru-RU" altLang="ru-RU" sz="2400" dirty="0" smtClean="0">
                <a:cs typeface="Times New Roman" pitchFamily="18" charset="0"/>
              </a:rPr>
              <a:t> </a:t>
            </a:r>
            <a:r>
              <a:rPr lang="ru-RU" altLang="ru-RU" dirty="0" smtClean="0"/>
              <a:t>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390900" y="27527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7413" name="Picture 5" descr="F:\ИНТЕРНЕТ\Отечественная техника.files\YRAL-1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45024"/>
            <a:ext cx="38100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414713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7415" name="Picture 7" descr="F:\ИНТЕРНЕТ\Отечественная техника.files\YRAL-16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697" y="3632491"/>
            <a:ext cx="3733800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763713" y="6237288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>
                <a:latin typeface="Comic Sans MS" pitchFamily="66" charset="0"/>
                <a:cs typeface="Times New Roman" pitchFamily="18" charset="0"/>
              </a:rPr>
              <a:t>Урал-1</a:t>
            </a:r>
            <a:r>
              <a:rPr lang="ru-RU" altLang="ru-RU" sz="2000" b="1">
                <a:latin typeface="Times New Roman" pitchFamily="18" charset="0"/>
              </a:rPr>
              <a:t> 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643438" y="6237288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>
                <a:latin typeface="Comic Sans MS" pitchFamily="66" charset="0"/>
                <a:cs typeface="Times New Roman" pitchFamily="18" charset="0"/>
              </a:rPr>
              <a:t>Урал-16</a:t>
            </a:r>
            <a:r>
              <a:rPr lang="ru-RU" altLang="ru-RU" sz="2000" b="1">
                <a:latin typeface="Times New Roman" pitchFamily="18" charset="0"/>
              </a:rPr>
              <a:t> </a:t>
            </a:r>
          </a:p>
        </p:txBody>
      </p:sp>
      <p:sp>
        <p:nvSpPr>
          <p:cNvPr id="17418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9" name="AutoShape 1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20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0"/>
            <a:ext cx="43307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</a:rPr>
              <a:t>XX</a:t>
            </a:r>
            <a:r>
              <a:rPr lang="ru-RU" b="1" smtClean="0">
                <a:solidFill>
                  <a:srgbClr val="FF0000"/>
                </a:solidFill>
              </a:rPr>
              <a:t> век</a:t>
            </a:r>
            <a:r>
              <a:rPr lang="ru-RU" smtClean="0"/>
              <a:t>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419475" y="908050"/>
            <a:ext cx="4427538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>
                <a:latin typeface="Georgia" pitchFamily="18" charset="0"/>
              </a:rPr>
              <a:t>Сергей Алексеевич ЛЕБЕДЕВ   </a:t>
            </a:r>
            <a:endParaRPr lang="ru-RU" altLang="ru-RU" sz="2000" b="1">
              <a:latin typeface="Georgia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Georgia" pitchFamily="18" charset="0"/>
              </a:rPr>
              <a:t>(2</a:t>
            </a:r>
            <a:r>
              <a:rPr lang="ru-RU" altLang="ru-RU" sz="2800" b="1">
                <a:latin typeface="Georgia" pitchFamily="18" charset="0"/>
              </a:rPr>
              <a:t>.</a:t>
            </a:r>
            <a:r>
              <a:rPr lang="en-US" altLang="ru-RU" sz="2800" b="1">
                <a:latin typeface="Georgia" pitchFamily="18" charset="0"/>
              </a:rPr>
              <a:t>1</a:t>
            </a:r>
            <a:r>
              <a:rPr lang="ru-RU" altLang="ru-RU" sz="2800" b="1">
                <a:latin typeface="Georgia" pitchFamily="18" charset="0"/>
              </a:rPr>
              <a:t>1.1</a:t>
            </a:r>
            <a:r>
              <a:rPr lang="en-US" altLang="ru-RU" sz="2800" b="1">
                <a:latin typeface="Georgia" pitchFamily="18" charset="0"/>
              </a:rPr>
              <a:t>90</a:t>
            </a:r>
            <a:r>
              <a:rPr lang="ru-RU" altLang="ru-RU" sz="2800" b="1">
                <a:latin typeface="Georgia" pitchFamily="18" charset="0"/>
              </a:rPr>
              <a:t>2 - 3.</a:t>
            </a:r>
            <a:r>
              <a:rPr lang="en-US" altLang="ru-RU" sz="2800" b="1">
                <a:latin typeface="Georgia" pitchFamily="18" charset="0"/>
              </a:rPr>
              <a:t>0</a:t>
            </a:r>
            <a:r>
              <a:rPr lang="ru-RU" altLang="ru-RU" sz="2800" b="1">
                <a:latin typeface="Georgia" pitchFamily="18" charset="0"/>
              </a:rPr>
              <a:t>7.1</a:t>
            </a:r>
            <a:r>
              <a:rPr lang="en-US" altLang="ru-RU" sz="2800" b="1">
                <a:latin typeface="Georgia" pitchFamily="18" charset="0"/>
              </a:rPr>
              <a:t>97</a:t>
            </a:r>
            <a:r>
              <a:rPr lang="ru-RU" altLang="ru-RU" sz="2800" b="1">
                <a:latin typeface="Georgia" pitchFamily="18" charset="0"/>
              </a:rPr>
              <a:t>4</a:t>
            </a:r>
            <a:r>
              <a:rPr lang="en-US" altLang="ru-RU" sz="2800" b="1">
                <a:latin typeface="Georgia" pitchFamily="18" charset="0"/>
              </a:rPr>
              <a:t>)</a:t>
            </a:r>
            <a:endParaRPr lang="ru-RU" altLang="ru-RU" sz="2800" b="1">
              <a:latin typeface="Georgia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203575" y="2708275"/>
            <a:ext cx="547211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dirty="0" smtClean="0"/>
              <a:t>Под </a:t>
            </a:r>
            <a:r>
              <a:rPr lang="ru-RU" altLang="ru-RU" sz="2800" dirty="0"/>
              <a:t>руководством </a:t>
            </a:r>
            <a:r>
              <a:rPr lang="ru-RU" altLang="ru-RU" sz="2800" dirty="0"/>
              <a:t>С. А. </a:t>
            </a:r>
            <a:r>
              <a:rPr lang="ru-RU" altLang="ru-RU" sz="2800" dirty="0" smtClean="0"/>
              <a:t>Лебедева </a:t>
            </a:r>
            <a:r>
              <a:rPr lang="ru-RU" altLang="ru-RU" sz="2800" dirty="0" smtClean="0"/>
              <a:t>были </a:t>
            </a:r>
            <a:r>
              <a:rPr lang="ru-RU" altLang="ru-RU" sz="2800" dirty="0"/>
              <a:t>созданы: в 1951 году </a:t>
            </a:r>
            <a:r>
              <a:rPr lang="ru-RU" altLang="ru-RU" sz="2800" b="1" dirty="0" smtClean="0"/>
              <a:t>МЭСМ</a:t>
            </a:r>
            <a:r>
              <a:rPr lang="ru-RU" altLang="ru-RU" sz="2800" dirty="0" smtClean="0"/>
              <a:t> </a:t>
            </a:r>
            <a:r>
              <a:rPr lang="ru-RU" altLang="ru-RU" sz="2800" dirty="0"/>
              <a:t>(малая электронно-счетная машина) и 1953 году </a:t>
            </a:r>
            <a:r>
              <a:rPr lang="ru-RU" altLang="ru-RU" sz="2800" b="1" dirty="0" smtClean="0"/>
              <a:t>БЭСМ</a:t>
            </a:r>
            <a:r>
              <a:rPr lang="ru-RU" altLang="ru-RU" sz="2800" dirty="0" smtClean="0"/>
              <a:t> </a:t>
            </a:r>
            <a:r>
              <a:rPr lang="ru-RU" altLang="ru-RU" sz="2800" dirty="0"/>
              <a:t>(большая электронно-счетная машина). </a:t>
            </a:r>
          </a:p>
        </p:txBody>
      </p:sp>
      <p:pic>
        <p:nvPicPr>
          <p:cNvPr id="18437" name="Picture 9" descr="лебед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95275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9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0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827088" y="260350"/>
            <a:ext cx="74882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</a:rPr>
              <a:t>МЭСМ (Малая Электронная Счетная Машина)</a:t>
            </a:r>
          </a:p>
        </p:txBody>
      </p:sp>
      <p:pic>
        <p:nvPicPr>
          <p:cNvPr id="20483" name="Picture 3" descr="ME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66800"/>
            <a:ext cx="8135937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6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9838" y="1700213"/>
            <a:ext cx="5219700" cy="535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Элементная база – активные и пассивные элементы.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Быстродействие </a:t>
            </a:r>
            <a:r>
              <a:rPr lang="ru-RU" altLang="ru-RU" sz="2800" dirty="0" smtClean="0"/>
              <a:t>– сотни тысяч – 1 млн. оп./с.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Эксплуатация – упростилась.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Появились </a:t>
            </a:r>
            <a:r>
              <a:rPr lang="ru-RU" altLang="ru-RU" sz="2800" dirty="0" smtClean="0"/>
              <a:t>алгоритмические языки</a:t>
            </a:r>
            <a:r>
              <a:rPr lang="ru-RU" altLang="ru-RU" sz="2800" dirty="0" smtClean="0"/>
              <a:t>.</a:t>
            </a:r>
            <a:endParaRPr lang="ru-RU" altLang="ru-RU" sz="2800" dirty="0" smtClean="0"/>
          </a:p>
        </p:txBody>
      </p:sp>
      <p:pic>
        <p:nvPicPr>
          <p:cNvPr id="31749" name="Picture 5" descr="Транзисторы, в качестве миниатюрной и более эффективной замены электровакуумным лампам, совершили революцию в вычислительной технике.">
            <a:hlinkClick r:id="rId2" tooltip="&quot;Транзисторы, в качестве миниатюрной и более эффективной замены электровакуумным лампам, совершили революцию в вычислительной технике.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58"/>
          <a:stretch>
            <a:fillRect/>
          </a:stretch>
        </p:blipFill>
        <p:spPr bwMode="auto">
          <a:xfrm>
            <a:off x="250825" y="4437063"/>
            <a:ext cx="3241675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rc_006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3240088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484438" y="836613"/>
            <a:ext cx="39957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1959 - 1967 года</a:t>
            </a:r>
            <a:endParaRPr lang="ru-R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2051050" y="260350"/>
            <a:ext cx="50403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Times New Roman" pitchFamily="18" charset="0"/>
              </a:rPr>
              <a:t>ЭВМ второго поколения</a:t>
            </a:r>
          </a:p>
        </p:txBody>
      </p:sp>
      <p:sp>
        <p:nvSpPr>
          <p:cNvPr id="21511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2" name="AutoShape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2674938" cy="6858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0000"/>
                </a:solidFill>
                <a:cs typeface="Times New Roman" pitchFamily="18" charset="0"/>
              </a:rPr>
              <a:t>1960 год</a:t>
            </a:r>
            <a:r>
              <a:rPr lang="ru-RU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4968875" cy="4648200"/>
          </a:xfrm>
        </p:spPr>
        <p:txBody>
          <a:bodyPr/>
          <a:lstStyle/>
          <a:p>
            <a:pPr eaLnBrk="1" hangingPunct="1"/>
            <a:r>
              <a:rPr lang="ru-RU" altLang="ru-RU" sz="4000" dirty="0" smtClean="0">
                <a:cs typeface="Times New Roman" pitchFamily="18" charset="0"/>
              </a:rPr>
              <a:t>Создание первой в СССР полупроводниковой управляющей машины широкого назначения </a:t>
            </a:r>
            <a:r>
              <a:rPr lang="ru-RU" altLang="ru-RU" sz="4000" b="1" i="1" dirty="0" smtClean="0">
                <a:solidFill>
                  <a:schemeClr val="accent2"/>
                </a:solidFill>
                <a:cs typeface="Times New Roman" pitchFamily="18" charset="0"/>
              </a:rPr>
              <a:t>Днепр</a:t>
            </a:r>
            <a:r>
              <a:rPr lang="ru-RU" altLang="ru-RU" sz="4000" dirty="0" smtClean="0">
                <a:cs typeface="Times New Roman" pitchFamily="18" charset="0"/>
              </a:rPr>
              <a:t> </a:t>
            </a:r>
            <a:br>
              <a:rPr lang="ru-RU" altLang="ru-RU" sz="4000" dirty="0" smtClean="0">
                <a:cs typeface="Times New Roman" pitchFamily="18" charset="0"/>
              </a:rPr>
            </a:br>
            <a:endParaRPr lang="ru-RU" altLang="ru-RU" sz="4000" dirty="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400425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22533" name="Picture 5" descr="F:\ИНТЕРНЕТ\Отечественная техника.files\DNEPR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088" y="4425652"/>
            <a:ext cx="367347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4751388" y="908050"/>
            <a:ext cx="4392612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3200" dirty="0">
                <a:cs typeface="Times New Roman" pitchFamily="18" charset="0"/>
              </a:rPr>
              <a:t>Разработка первых в СССР машин для инженерных расчетов </a:t>
            </a:r>
            <a:r>
              <a:rPr lang="ru-RU" altLang="ru-RU" sz="3200" b="1" i="1" dirty="0" smtClean="0">
                <a:cs typeface="Times New Roman" pitchFamily="18" charset="0"/>
              </a:rPr>
              <a:t>Мир</a:t>
            </a:r>
            <a:r>
              <a:rPr lang="ru-RU" altLang="ru-RU" sz="3200" dirty="0" smtClean="0">
                <a:cs typeface="Times New Roman" pitchFamily="18" charset="0"/>
              </a:rPr>
              <a:t> </a:t>
            </a:r>
            <a:r>
              <a:rPr lang="ru-RU" altLang="ru-RU" sz="3200" dirty="0">
                <a:cs typeface="Times New Roman" pitchFamily="18" charset="0"/>
              </a:rPr>
              <a:t>- предшественников будущих персональных </a:t>
            </a:r>
            <a:r>
              <a:rPr lang="ru-RU" altLang="ru-RU" sz="3200" dirty="0" smtClean="0">
                <a:cs typeface="Times New Roman" pitchFamily="18" charset="0"/>
              </a:rPr>
              <a:t>ЭВМ.</a:t>
            </a:r>
            <a:r>
              <a:rPr lang="ru-RU" altLang="ru-RU" sz="3200" dirty="0" smtClean="0"/>
              <a:t> </a:t>
            </a:r>
            <a:endParaRPr lang="ru-RU" altLang="ru-RU" sz="3200" dirty="0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4572000" y="115888"/>
            <a:ext cx="4246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1959-1965 года</a:t>
            </a:r>
            <a:r>
              <a:rPr lang="ru-RU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</a:p>
        </p:txBody>
      </p:sp>
      <p:sp>
        <p:nvSpPr>
          <p:cNvPr id="22536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7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8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763713" y="188913"/>
            <a:ext cx="50403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Times New Roman" pitchFamily="18" charset="0"/>
              </a:rPr>
              <a:t>ЭВМ третьего поколения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339975" y="476250"/>
            <a:ext cx="38877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1968 - 1973 года</a:t>
            </a:r>
            <a:endParaRPr lang="ru-R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pic>
        <p:nvPicPr>
          <p:cNvPr id="24581" name="Picture 5" descr="et_p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895"/>
          <a:stretch>
            <a:fillRect/>
          </a:stretch>
        </p:blipFill>
        <p:spPr bwMode="auto">
          <a:xfrm>
            <a:off x="323850" y="1484313"/>
            <a:ext cx="189230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7" descr="et_p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95"/>
          <a:stretch>
            <a:fillRect/>
          </a:stretch>
        </p:blipFill>
        <p:spPr bwMode="auto">
          <a:xfrm>
            <a:off x="2195513" y="1484313"/>
            <a:ext cx="1941512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rc_006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381635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572000" y="1268413"/>
            <a:ext cx="43973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3200" dirty="0"/>
              <a:t>Элементная база – интегральные схемы, большие интегральные схемы (ИС, БИС).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3200" dirty="0" smtClean="0"/>
              <a:t>Быстродействие </a:t>
            </a:r>
            <a:r>
              <a:rPr lang="ru-RU" altLang="ru-RU" sz="3200" dirty="0"/>
              <a:t>– сотни тысяч – миллионы оп./с.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3200" dirty="0" smtClean="0"/>
              <a:t>Появились </a:t>
            </a:r>
            <a:r>
              <a:rPr lang="ru-RU" altLang="ru-RU" sz="3200" dirty="0"/>
              <a:t>дисплеи, магнитные диски.</a:t>
            </a:r>
          </a:p>
        </p:txBody>
      </p:sp>
      <p:sp>
        <p:nvSpPr>
          <p:cNvPr id="23560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561" name="AutoShape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562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124075" y="188913"/>
            <a:ext cx="50403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Times New Roman" pitchFamily="18" charset="0"/>
              </a:rPr>
              <a:t>ЭВМ четвертого поколения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95288" y="476250"/>
            <a:ext cx="82184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с 1974 года до наших дней</a:t>
            </a:r>
            <a:endParaRPr lang="ru-R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pic>
        <p:nvPicPr>
          <p:cNvPr id="25604" name="Picture 4" descr="Интегральные микросхемы содержат многие сотни млнтранзисторов.">
            <a:hlinkClick r:id="rId2" tooltip="&quot;Интегральные микросхемы содержат многие сотни млнтранзисторов.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2"/>
          <a:stretch>
            <a:fillRect/>
          </a:stretch>
        </p:blipFill>
        <p:spPr bwMode="auto">
          <a:xfrm>
            <a:off x="179388" y="1484313"/>
            <a:ext cx="35274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924300" y="1341438"/>
            <a:ext cx="48593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2800" dirty="0"/>
              <a:t>Элементная база – сверхбольшие интегральные схемы (СБИС).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2800" dirty="0"/>
              <a:t>Создание многопроцессорных вычислительных систем.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2800" dirty="0"/>
              <a:t>Создание дешевых и компактных </a:t>
            </a:r>
            <a:r>
              <a:rPr lang="ru-RU" altLang="ru-RU" sz="2800" dirty="0" err="1"/>
              <a:t>микроЭВМ</a:t>
            </a:r>
            <a:r>
              <a:rPr lang="ru-RU" altLang="ru-RU" sz="2800" dirty="0"/>
              <a:t> и персональных ЭВМ и на их базе вычислительных сетей.</a:t>
            </a:r>
          </a:p>
        </p:txBody>
      </p:sp>
      <p:sp>
        <p:nvSpPr>
          <p:cNvPr id="24584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85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586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9750" y="4581525"/>
            <a:ext cx="8135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pic>
        <p:nvPicPr>
          <p:cNvPr id="25603" name="Picture 3" descr="IBM 5150">
            <a:hlinkClick r:id="rId2" tooltip="IBM 5150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5256213" cy="379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435600" y="2138363"/>
            <a:ext cx="35655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latin typeface="Times New Roman" pitchFamily="18" charset="0"/>
              </a:rPr>
              <a:t>В 1981 г.</a:t>
            </a:r>
            <a:r>
              <a:rPr lang="ru-RU" altLang="ru-RU" sz="2400">
                <a:latin typeface="Times New Roman" pitchFamily="18" charset="0"/>
              </a:rPr>
              <a:t> IBM Corporation (International Business Machines)(США) представила первую модель персонального компьютера — IBM 5150, положившую начало эпохи современных компьютеров.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Первые персональные компьютеры</a:t>
            </a:r>
          </a:p>
        </p:txBody>
      </p:sp>
      <p:sp>
        <p:nvSpPr>
          <p:cNvPr id="2560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60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608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Содержание: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altLang="ru-RU" sz="2400" b="1" dirty="0" smtClean="0">
                <a:hlinkClick r:id="rId2" action="ppaction://hlinksldjump"/>
              </a:rPr>
              <a:t>Что такое ЭВМ?</a:t>
            </a: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altLang="ru-RU" sz="2400" b="1" dirty="0" smtClean="0">
                <a:hlinkClick r:id="rId3" action="ppaction://hlinksldjump"/>
              </a:rPr>
              <a:t>V</a:t>
            </a:r>
            <a:r>
              <a:rPr lang="ru-RU" altLang="ru-RU" sz="2400" b="1" dirty="0" smtClean="0">
                <a:hlinkClick r:id="rId3" action="ppaction://hlinksldjump"/>
              </a:rPr>
              <a:t> – </a:t>
            </a:r>
            <a:r>
              <a:rPr lang="en-US" altLang="ru-RU" sz="2400" b="1" dirty="0" smtClean="0">
                <a:hlinkClick r:id="rId3" action="ppaction://hlinksldjump"/>
              </a:rPr>
              <a:t>VI </a:t>
            </a:r>
            <a:r>
              <a:rPr lang="ru-RU" altLang="ru-RU" sz="2400" b="1" dirty="0" smtClean="0">
                <a:hlinkClick r:id="rId3" action="ppaction://hlinksldjump"/>
              </a:rPr>
              <a:t>век до нашей эры по </a:t>
            </a:r>
            <a:r>
              <a:rPr lang="en-US" altLang="ru-RU" sz="2400" b="1" dirty="0" smtClean="0">
                <a:hlinkClick r:id="rId3" action="ppaction://hlinksldjump"/>
              </a:rPr>
              <a:t>XX</a:t>
            </a:r>
            <a:r>
              <a:rPr lang="ru-RU" altLang="ru-RU" sz="2400" b="1" dirty="0" smtClean="0">
                <a:hlinkClick r:id="rId3" action="ppaction://hlinksldjump"/>
              </a:rPr>
              <a:t> век</a:t>
            </a:r>
            <a:r>
              <a:rPr lang="ru-RU" altLang="ru-RU" sz="2400" dirty="0" smtClean="0">
                <a:hlinkClick r:id="rId3" action="ppaction://hlinksldjump"/>
              </a:rPr>
              <a:t> </a:t>
            </a:r>
            <a:endParaRPr lang="ru-RU" altLang="ru-RU" sz="24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400" b="1" dirty="0" smtClean="0">
                <a:hlinkClick r:id="rId4" action="ppaction://hlinksldjump"/>
              </a:rPr>
              <a:t>ЭВМ первого поколения</a:t>
            </a: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400" b="1" dirty="0" smtClean="0">
                <a:hlinkClick r:id="rId5" action="ppaction://hlinksldjump"/>
              </a:rPr>
              <a:t>ЭВМ второго поколения</a:t>
            </a: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400" b="1" dirty="0" smtClean="0">
                <a:hlinkClick r:id="rId6" action="ppaction://hlinksldjump"/>
              </a:rPr>
              <a:t>ЭВМ третьего поколения</a:t>
            </a: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400" b="1" dirty="0" smtClean="0">
                <a:hlinkClick r:id="rId7" action="ppaction://hlinksldjump"/>
              </a:rPr>
              <a:t>ЭВМ четвертого поколения</a:t>
            </a: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400" b="1" dirty="0" smtClean="0">
                <a:hlinkClick r:id="rId8" action="ppaction://hlinksldjump"/>
              </a:rPr>
              <a:t>Тест на знание истории развития ЭВМ</a:t>
            </a:r>
            <a:endParaRPr lang="ru-RU" altLang="ru-RU" sz="2400" b="1" dirty="0" smtClean="0"/>
          </a:p>
          <a:p>
            <a:pPr marL="0" indent="0" eaLnBrk="1" hangingPunct="1">
              <a:buNone/>
            </a:pP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endParaRPr lang="ru-RU" altLang="ru-RU" sz="2400" b="1" dirty="0" smtClean="0"/>
          </a:p>
          <a:p>
            <a:pPr marL="609600" indent="-609600" eaLnBrk="1" hangingPunct="1">
              <a:buFontTx/>
              <a:buAutoNum type="arabicPeriod"/>
            </a:pPr>
            <a:endParaRPr lang="ru-RU" altLang="ru-RU" sz="2400" b="1" dirty="0" smtClean="0"/>
          </a:p>
        </p:txBody>
      </p:sp>
      <p:sp>
        <p:nvSpPr>
          <p:cNvPr id="410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576263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1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4750" y="6237288"/>
            <a:ext cx="576263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smtClean="0"/>
              <a:t>Тест на знание истории развития ЭВМ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1.</a:t>
            </a:r>
            <a:r>
              <a:rPr lang="en-US" altLang="ru-RU" sz="2000" smtClean="0"/>
              <a:t>     </a:t>
            </a:r>
            <a:r>
              <a:rPr lang="ru-RU" altLang="ru-RU" sz="2000" smtClean="0"/>
              <a:t>Первая ламповая ЭВМ называлась: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        а) Урал - 11;</a:t>
            </a:r>
            <a:r>
              <a:rPr lang="en-US" altLang="ru-RU" sz="2000" smtClean="0"/>
              <a:t>       </a:t>
            </a:r>
            <a:r>
              <a:rPr lang="ru-RU" altLang="ru-RU" sz="2000" smtClean="0"/>
              <a:t>б) ЭНИАК;       в) Днепр.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2.     Кто из перечисленных ученых не связан с историей создания вычислительных машин: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         а) Чарльз Беббидж;       б) Исаак Ньютон;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         в) Блез Паскаль.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3.     Первые ЭВМ были созданы в </a:t>
            </a:r>
            <a:r>
              <a:rPr lang="en-US" altLang="ru-RU" sz="2000" smtClean="0"/>
              <a:t>XX </a:t>
            </a:r>
            <a:r>
              <a:rPr lang="ru-RU" altLang="ru-RU" sz="2000" smtClean="0"/>
              <a:t>веке...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          а) в 40-е годы;       б) в 60-е годы;       в)в 70-е годы.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4.     Основной элементной базой ЭВМ четвертого поколения являются: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          а) электромеханические схемы; </a:t>
            </a:r>
            <a:r>
              <a:rPr lang="en-US" altLang="ru-RU" sz="2000" smtClean="0"/>
              <a:t>      </a:t>
            </a:r>
            <a:r>
              <a:rPr lang="ru-RU" altLang="ru-RU" sz="2000" smtClean="0"/>
              <a:t>б) СБИС</a:t>
            </a:r>
            <a:r>
              <a:rPr lang="en-US" altLang="ru-RU" sz="2000" smtClean="0"/>
              <a:t>.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         в) электровакуумные лампы;</a:t>
            </a:r>
            <a:endParaRPr lang="en-US" alt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/>
          </a:p>
        </p:txBody>
      </p:sp>
      <p:pic>
        <p:nvPicPr>
          <p:cNvPr id="27652" name="Picture 4" descr="comp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581525"/>
            <a:ext cx="24288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655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-468313" y="549275"/>
            <a:ext cx="8610601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Computer (</a:t>
            </a:r>
            <a:r>
              <a:rPr lang="ru-RU" b="1" smtClean="0"/>
              <a:t>английское слово) – вычислять</a:t>
            </a:r>
          </a:p>
          <a:p>
            <a:pPr eaLnBrk="1" hangingPunct="1">
              <a:defRPr/>
            </a:pPr>
            <a:endParaRPr lang="ru-RU" b="1" smtClean="0"/>
          </a:p>
        </p:txBody>
      </p:sp>
      <p:pic>
        <p:nvPicPr>
          <p:cNvPr id="6147" name="Picture 3" descr="BS0058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125538"/>
            <a:ext cx="31242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0" y="3573463"/>
            <a:ext cx="8424863" cy="198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4000" b="1">
                <a:solidFill>
                  <a:schemeClr val="tx2"/>
                </a:solidFill>
              </a:rPr>
              <a:t>Компьютер </a:t>
            </a:r>
            <a:r>
              <a:rPr kumimoji="1" lang="ru-RU" altLang="ru-RU" sz="2800" b="1">
                <a:solidFill>
                  <a:schemeClr val="tx2"/>
                </a:solidFill>
              </a:rPr>
              <a:t>– это устройство взаимосвязанных технических устройств, выполняющих автоматизированную обработку информации. </a:t>
            </a:r>
          </a:p>
        </p:txBody>
      </p:sp>
      <p:sp>
        <p:nvSpPr>
          <p:cNvPr id="614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  <p:bldP spid="297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еконструкция римского абака">
            <a:hlinkClick r:id="rId2" tooltip="&quot;Реконструкция римского абака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57563"/>
            <a:ext cx="2808287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195513" y="620713"/>
            <a:ext cx="5092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FF0000"/>
                </a:solidFill>
              </a:rPr>
              <a:t>V</a:t>
            </a:r>
            <a:r>
              <a:rPr lang="ru-RU" altLang="ru-RU" sz="3200" b="1">
                <a:solidFill>
                  <a:srgbClr val="FF0000"/>
                </a:solidFill>
              </a:rPr>
              <a:t> – </a:t>
            </a:r>
            <a:r>
              <a:rPr lang="en-US" altLang="ru-RU" sz="3200" b="1">
                <a:solidFill>
                  <a:srgbClr val="FF0000"/>
                </a:solidFill>
              </a:rPr>
              <a:t>VI </a:t>
            </a:r>
            <a:r>
              <a:rPr lang="ru-RU" altLang="ru-RU" sz="3200" b="1">
                <a:solidFill>
                  <a:srgbClr val="FF0000"/>
                </a:solidFill>
              </a:rPr>
              <a:t>век до нашей эры</a:t>
            </a:r>
            <a:r>
              <a:rPr lang="ru-RU" altLang="ru-RU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2205038"/>
            <a:ext cx="424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/>
              <a:t>Древнегреческий абак</a:t>
            </a:r>
            <a:endParaRPr lang="ru-RU" altLang="ru-RU" sz="2400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635375" y="2060575"/>
            <a:ext cx="532765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dirty="0"/>
          </a:p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Одним из первых устройств (V—VI вв. до н. э.), облегчающих вычисления, можно считать специальную доску для вычислений, названную «абак». </a:t>
            </a:r>
          </a:p>
          <a:p>
            <a:pPr eaLnBrk="1" hangingPunct="1">
              <a:spcBef>
                <a:spcPct val="50000"/>
              </a:spcBef>
            </a:pPr>
            <a:endParaRPr lang="ru-RU" altLang="ru-RU" dirty="0"/>
          </a:p>
          <a:p>
            <a:pPr eaLnBrk="1" hangingPunct="1">
              <a:spcBef>
                <a:spcPct val="50000"/>
              </a:spcBef>
            </a:pPr>
            <a:endParaRPr lang="ru-RU" altLang="ru-RU" dirty="0"/>
          </a:p>
        </p:txBody>
      </p:sp>
      <p:sp>
        <p:nvSpPr>
          <p:cNvPr id="7174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5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6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635375" y="1773238"/>
            <a:ext cx="4824413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В Древней Руси при счёте применялось устройство, похожее на абак, называемое «русский </a:t>
            </a:r>
            <a:r>
              <a:rPr lang="ru-RU" altLang="ru-RU" sz="2400" dirty="0" err="1"/>
              <a:t>шот</a:t>
            </a:r>
            <a:r>
              <a:rPr lang="ru-RU" altLang="ru-RU" sz="2400" dirty="0"/>
              <a:t>». В XVII веке этот прибор уже обрёл вид привычных русских счёт.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2400" dirty="0"/>
              <a:t>Основная заслуга изобретателей абака – создание позиционной системы представления чисел.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2771775" y="404813"/>
            <a:ext cx="3959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FF0000"/>
                </a:solidFill>
              </a:rPr>
              <a:t>XV </a:t>
            </a:r>
            <a:r>
              <a:rPr lang="ru-RU" altLang="ru-RU" sz="3200" b="1">
                <a:solidFill>
                  <a:srgbClr val="FF0000"/>
                </a:solidFill>
              </a:rPr>
              <a:t>век нашей эры </a:t>
            </a:r>
          </a:p>
        </p:txBody>
      </p:sp>
      <p:pic>
        <p:nvPicPr>
          <p:cNvPr id="8196" name="Picture 6" descr="сче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565400"/>
            <a:ext cx="2808288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323850" y="1628775"/>
            <a:ext cx="26273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 i="1"/>
              <a:t>Русский абак</a:t>
            </a:r>
            <a:r>
              <a:rPr lang="ru-RU" altLang="ru-RU" sz="2800"/>
              <a:t> </a:t>
            </a:r>
          </a:p>
        </p:txBody>
      </p:sp>
      <p:sp>
        <p:nvSpPr>
          <p:cNvPr id="8198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00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0"/>
            <a:ext cx="2963863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</a:rPr>
              <a:t>XVII</a:t>
            </a:r>
            <a:r>
              <a:rPr lang="ru-RU" b="1" smtClean="0">
                <a:solidFill>
                  <a:srgbClr val="FF0000"/>
                </a:solidFill>
              </a:rPr>
              <a:t> век</a:t>
            </a:r>
            <a:r>
              <a:rPr lang="ru-RU" smtClean="0"/>
              <a:t>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276600" y="692150"/>
            <a:ext cx="5651500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>
                <a:latin typeface="Georgia" pitchFamily="18" charset="0"/>
              </a:rPr>
              <a:t>Блез ПАСКАЛЬ </a:t>
            </a:r>
            <a:endParaRPr lang="en-US" altLang="ru-RU" sz="2800" b="1"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ru-RU" sz="2000" b="1">
                <a:latin typeface="Georgia" pitchFamily="18" charset="0"/>
              </a:rPr>
              <a:t>Blasé Paskal</a:t>
            </a:r>
            <a:endParaRPr lang="ru-RU" altLang="ru-RU" sz="2000" b="1">
              <a:latin typeface="Georgia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Georgia" pitchFamily="18" charset="0"/>
              </a:rPr>
              <a:t>(</a:t>
            </a:r>
            <a:r>
              <a:rPr lang="ru-RU" altLang="ru-RU" sz="2800" b="1">
                <a:latin typeface="Georgia" pitchFamily="18" charset="0"/>
              </a:rPr>
              <a:t>19.06.1623 –  	19.08.1662</a:t>
            </a:r>
            <a:r>
              <a:rPr lang="en-US" altLang="ru-RU" sz="2800" b="1">
                <a:latin typeface="Georgia" pitchFamily="18" charset="0"/>
              </a:rPr>
              <a:t>)</a:t>
            </a:r>
            <a:endParaRPr lang="ru-RU" altLang="ru-RU" sz="2800" b="1">
              <a:latin typeface="Georgia" pitchFamily="18" charset="0"/>
            </a:endParaRPr>
          </a:p>
        </p:txBody>
      </p:sp>
      <p:pic>
        <p:nvPicPr>
          <p:cNvPr id="7173" name="Picture 5" descr="машина Паска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" t="18605" b="32501"/>
          <a:stretch>
            <a:fillRect/>
          </a:stretch>
        </p:blipFill>
        <p:spPr bwMode="auto">
          <a:xfrm>
            <a:off x="179388" y="3933825"/>
            <a:ext cx="31686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-323850" y="6308725"/>
            <a:ext cx="5040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i="1">
                <a:latin typeface="Times New Roman" pitchFamily="18" charset="0"/>
              </a:rPr>
              <a:t>Арифметическая машина Паскаля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995738" y="2924175"/>
            <a:ext cx="496887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В начале XVII </a:t>
            </a:r>
            <a:r>
              <a:rPr lang="ru-RU" altLang="ru-RU" sz="2800" dirty="0" smtClean="0"/>
              <a:t>столетия </a:t>
            </a:r>
            <a:r>
              <a:rPr lang="ru-RU" altLang="ru-RU" sz="2800" dirty="0"/>
              <a:t>французский математик и физик </a:t>
            </a:r>
            <a:r>
              <a:rPr lang="ru-RU" altLang="ru-RU" sz="2800" dirty="0" err="1"/>
              <a:t>Блез</a:t>
            </a:r>
            <a:r>
              <a:rPr lang="ru-RU" altLang="ru-RU" sz="2800" dirty="0"/>
              <a:t> Паскаль создал «суммирующую» машину, названной </a:t>
            </a:r>
            <a:r>
              <a:rPr lang="ru-RU" altLang="ru-RU" sz="2800" dirty="0" err="1"/>
              <a:t>Паскалиной</a:t>
            </a:r>
            <a:r>
              <a:rPr lang="ru-RU" altLang="ru-RU" sz="2800" dirty="0"/>
              <a:t>, которая кроме сложения выполняла и вычитание.</a:t>
            </a:r>
          </a:p>
        </p:txBody>
      </p:sp>
      <p:pic>
        <p:nvPicPr>
          <p:cNvPr id="9223" name="Picture 10" descr="паскал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3017837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AutoShape 1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5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6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7175" y="0"/>
            <a:ext cx="3311525" cy="863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</a:rPr>
              <a:t>XVII</a:t>
            </a:r>
            <a:r>
              <a:rPr lang="ru-RU" b="1" smtClean="0">
                <a:solidFill>
                  <a:srgbClr val="FF0000"/>
                </a:solidFill>
              </a:rPr>
              <a:t> век</a:t>
            </a:r>
            <a:r>
              <a:rPr lang="ru-RU" smtClean="0"/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348038" y="692150"/>
            <a:ext cx="605155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 dirty="0">
                <a:latin typeface="Georgia" pitchFamily="18" charset="0"/>
              </a:rPr>
              <a:t>Готфрид Вильгельм ЛЕЙБНИЦ  </a:t>
            </a:r>
            <a:endParaRPr lang="en-US" altLang="ru-RU" sz="2800" b="1" dirty="0"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ru-RU" sz="2000" b="1" dirty="0">
                <a:latin typeface="Georgia" pitchFamily="18" charset="0"/>
              </a:rPr>
              <a:t>Gottfried Wilhelm Leibnitz</a:t>
            </a:r>
            <a:endParaRPr lang="ru-RU" altLang="ru-RU" sz="2000" b="1" dirty="0">
              <a:latin typeface="Georgia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2800" b="1" dirty="0">
                <a:latin typeface="Georgia" pitchFamily="18" charset="0"/>
              </a:rPr>
              <a:t>    </a:t>
            </a:r>
            <a:r>
              <a:rPr lang="en-US" altLang="ru-RU" sz="2800" b="1" dirty="0">
                <a:latin typeface="Georgia" pitchFamily="18" charset="0"/>
              </a:rPr>
              <a:t>(</a:t>
            </a:r>
            <a:r>
              <a:rPr lang="ru-RU" altLang="ru-RU" sz="2800" b="1" dirty="0">
                <a:latin typeface="Georgia" pitchFamily="18" charset="0"/>
              </a:rPr>
              <a:t>1.0</a:t>
            </a:r>
            <a:r>
              <a:rPr lang="en-US" altLang="ru-RU" sz="2800" b="1" dirty="0">
                <a:latin typeface="Georgia" pitchFamily="18" charset="0"/>
              </a:rPr>
              <a:t>7</a:t>
            </a:r>
            <a:r>
              <a:rPr lang="ru-RU" altLang="ru-RU" sz="2800" b="1" dirty="0">
                <a:latin typeface="Georgia" pitchFamily="18" charset="0"/>
              </a:rPr>
              <a:t>.16</a:t>
            </a:r>
            <a:r>
              <a:rPr lang="en-US" altLang="ru-RU" sz="2800" b="1" dirty="0">
                <a:latin typeface="Georgia" pitchFamily="18" charset="0"/>
              </a:rPr>
              <a:t>46</a:t>
            </a:r>
            <a:r>
              <a:rPr lang="ru-RU" altLang="ru-RU" sz="2800" b="1" dirty="0">
                <a:latin typeface="Georgia" pitchFamily="18" charset="0"/>
              </a:rPr>
              <a:t> – 	1</a:t>
            </a:r>
            <a:r>
              <a:rPr lang="en-US" altLang="ru-RU" sz="2800" b="1" dirty="0">
                <a:latin typeface="Georgia" pitchFamily="18" charset="0"/>
              </a:rPr>
              <a:t>4</a:t>
            </a:r>
            <a:r>
              <a:rPr lang="ru-RU" altLang="ru-RU" sz="2800" b="1" dirty="0">
                <a:latin typeface="Georgia" pitchFamily="18" charset="0"/>
              </a:rPr>
              <a:t>.</a:t>
            </a:r>
            <a:r>
              <a:rPr lang="en-US" altLang="ru-RU" sz="2800" b="1" dirty="0">
                <a:latin typeface="Georgia" pitchFamily="18" charset="0"/>
              </a:rPr>
              <a:t>11</a:t>
            </a:r>
            <a:r>
              <a:rPr lang="ru-RU" altLang="ru-RU" sz="2800" b="1" dirty="0">
                <a:latin typeface="Georgia" pitchFamily="18" charset="0"/>
              </a:rPr>
              <a:t>.1</a:t>
            </a:r>
            <a:r>
              <a:rPr lang="en-US" altLang="ru-RU" sz="2800" b="1" dirty="0">
                <a:latin typeface="Georgia" pitchFamily="18" charset="0"/>
              </a:rPr>
              <a:t>716)</a:t>
            </a:r>
            <a:endParaRPr lang="ru-RU" altLang="ru-RU" sz="2800" b="1" dirty="0">
              <a:latin typeface="Georgia" pitchFamily="18" charset="0"/>
            </a:endParaRPr>
          </a:p>
        </p:txBody>
      </p:sp>
      <p:pic>
        <p:nvPicPr>
          <p:cNvPr id="9221" name="Picture 5" descr="арифмомет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4704" y="4149080"/>
            <a:ext cx="5508625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0" y="6491288"/>
            <a:ext cx="5256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i="1">
                <a:latin typeface="Times New Roman" pitchFamily="18" charset="0"/>
              </a:rPr>
              <a:t>Механический арифмометр Лейбница (1673г.)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348038" y="2636912"/>
            <a:ext cx="684058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Первую арифметическую машину, выполняющую все четыре арифметических действия, создал в 1673 году немецкий математик Лейбниц – </a:t>
            </a:r>
            <a:r>
              <a:rPr lang="ru-RU" altLang="ru-RU" sz="2800" b="1" dirty="0"/>
              <a:t>механический арифмометр</a:t>
            </a:r>
            <a:r>
              <a:rPr lang="ru-RU" altLang="ru-RU" sz="2800" dirty="0"/>
              <a:t>. </a:t>
            </a:r>
          </a:p>
        </p:txBody>
      </p:sp>
      <p:pic>
        <p:nvPicPr>
          <p:cNvPr id="10247" name="Picture 9" descr="лейбни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314166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9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50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738" y="0"/>
            <a:ext cx="3467100" cy="77787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0000"/>
                </a:solidFill>
              </a:rPr>
              <a:t>XIX</a:t>
            </a:r>
            <a:r>
              <a:rPr lang="ru-RU" b="1" smtClean="0">
                <a:solidFill>
                  <a:srgbClr val="FF0000"/>
                </a:solidFill>
              </a:rPr>
              <a:t> век</a:t>
            </a:r>
            <a:r>
              <a:rPr lang="ru-RU" smtClean="0"/>
              <a:t> 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132138" y="620713"/>
            <a:ext cx="583565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>
                <a:latin typeface="Georgia" pitchFamily="18" charset="0"/>
              </a:rPr>
              <a:t>Чарльз БЭББИДЖ   </a:t>
            </a:r>
            <a:endParaRPr lang="ru-RU" altLang="ru-RU" sz="2000" b="1">
              <a:latin typeface="Georgia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2800" b="1">
                <a:latin typeface="Georgia" pitchFamily="18" charset="0"/>
              </a:rPr>
              <a:t>(26</a:t>
            </a:r>
            <a:r>
              <a:rPr lang="ru-RU" altLang="ru-RU" sz="2800" b="1">
                <a:latin typeface="Georgia" pitchFamily="18" charset="0"/>
              </a:rPr>
              <a:t>.</a:t>
            </a:r>
            <a:r>
              <a:rPr lang="en-US" altLang="ru-RU" sz="2800" b="1">
                <a:latin typeface="Georgia" pitchFamily="18" charset="0"/>
              </a:rPr>
              <a:t>12</a:t>
            </a:r>
            <a:r>
              <a:rPr lang="ru-RU" altLang="ru-RU" sz="2800" b="1">
                <a:latin typeface="Georgia" pitchFamily="18" charset="0"/>
              </a:rPr>
              <a:t>.1</a:t>
            </a:r>
            <a:r>
              <a:rPr lang="en-US" altLang="ru-RU" sz="2800" b="1">
                <a:latin typeface="Georgia" pitchFamily="18" charset="0"/>
              </a:rPr>
              <a:t>791</a:t>
            </a:r>
            <a:r>
              <a:rPr lang="ru-RU" altLang="ru-RU" sz="2800" b="1">
                <a:latin typeface="Georgia" pitchFamily="18" charset="0"/>
              </a:rPr>
              <a:t> –    	1</a:t>
            </a:r>
            <a:r>
              <a:rPr lang="en-US" altLang="ru-RU" sz="2800" b="1">
                <a:latin typeface="Georgia" pitchFamily="18" charset="0"/>
              </a:rPr>
              <a:t>8</a:t>
            </a:r>
            <a:r>
              <a:rPr lang="ru-RU" altLang="ru-RU" sz="2800" b="1">
                <a:latin typeface="Georgia" pitchFamily="18" charset="0"/>
              </a:rPr>
              <a:t>.</a:t>
            </a:r>
            <a:r>
              <a:rPr lang="en-US" altLang="ru-RU" sz="2800" b="1">
                <a:latin typeface="Georgia" pitchFamily="18" charset="0"/>
              </a:rPr>
              <a:t>10</a:t>
            </a:r>
            <a:r>
              <a:rPr lang="ru-RU" altLang="ru-RU" sz="2800" b="1">
                <a:latin typeface="Georgia" pitchFamily="18" charset="0"/>
              </a:rPr>
              <a:t>.1</a:t>
            </a:r>
            <a:r>
              <a:rPr lang="en-US" altLang="ru-RU" sz="2800" b="1">
                <a:latin typeface="Georgia" pitchFamily="18" charset="0"/>
              </a:rPr>
              <a:t>871)</a:t>
            </a:r>
            <a:endParaRPr lang="ru-RU" altLang="ru-RU" sz="2800" b="1">
              <a:latin typeface="Georgia" pitchFamily="18" charset="0"/>
            </a:endParaRPr>
          </a:p>
        </p:txBody>
      </p:sp>
      <p:pic>
        <p:nvPicPr>
          <p:cNvPr id="11269" name="Picture 5" descr="babbige_comp_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7" r="8937"/>
          <a:stretch>
            <a:fillRect/>
          </a:stretch>
        </p:blipFill>
        <p:spPr bwMode="auto">
          <a:xfrm>
            <a:off x="250825" y="3573463"/>
            <a:ext cx="251777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babbige_perfocarts_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311775"/>
            <a:ext cx="15462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484438" y="5373688"/>
            <a:ext cx="26638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 i="1">
                <a:latin typeface="Times New Roman" pitchFamily="18" charset="0"/>
              </a:rPr>
              <a:t>Картонные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2400" b="1" i="1">
                <a:latin typeface="Times New Roman" pitchFamily="18" charset="0"/>
              </a:rPr>
              <a:t>перфокарты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0" y="6461125"/>
            <a:ext cx="4608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 b="1" i="1">
                <a:latin typeface="Times New Roman" pitchFamily="18" charset="0"/>
              </a:rPr>
              <a:t>Аналитическая машина Бэббиджа 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563938" y="1844675"/>
            <a:ext cx="522128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В 1812 году английский математик и экономист Чарльз Бэббидж начал работу над созданием «разностной» </a:t>
            </a:r>
            <a:r>
              <a:rPr lang="ru-RU" altLang="ru-RU" sz="2400" dirty="0" smtClean="0"/>
              <a:t>машины. </a:t>
            </a:r>
            <a:endParaRPr lang="ru-RU" altLang="ru-RU" sz="2400" dirty="0"/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/>
              <a:t>Для программного управления использовались перфокарты – картонные карточки с пробитыми в них отверстиями (перфорацией). </a:t>
            </a:r>
          </a:p>
        </p:txBody>
      </p:sp>
      <p:pic>
        <p:nvPicPr>
          <p:cNvPr id="2" name="Picture 11" descr="бэббидж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520950" cy="338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5" name="AutoShape 1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908175" y="0"/>
            <a:ext cx="50403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latin typeface="Times New Roman" pitchFamily="18" charset="0"/>
              </a:rPr>
              <a:t>ЭВМ первого поколения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195513" y="260350"/>
            <a:ext cx="45354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1948 - 1958 года</a:t>
            </a:r>
            <a:endParaRPr lang="ru-R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pic>
        <p:nvPicPr>
          <p:cNvPr id="22532" name="Picture 4" descr="180px-VacuumTube1">
            <a:hlinkClick r:id="rId2" tooltip="VacuumTube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513"/>
            <a:ext cx="204311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5" descr="rc_005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724400"/>
            <a:ext cx="3529012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843213" y="981075"/>
            <a:ext cx="65532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4000" dirty="0"/>
              <a:t>Элементная база – электронно-вакуумные лампы.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altLang="ru-RU" sz="4000" dirty="0" smtClean="0"/>
              <a:t>Быстродействие </a:t>
            </a:r>
            <a:r>
              <a:rPr lang="ru-RU" altLang="ru-RU" sz="4000" dirty="0"/>
              <a:t>– 10 – 100 тыс. оп./с.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ru-RU" altLang="ru-RU" sz="4000" dirty="0"/>
          </a:p>
        </p:txBody>
      </p:sp>
      <p:sp>
        <p:nvSpPr>
          <p:cNvPr id="1331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2950" y="6237288"/>
            <a:ext cx="504825" cy="360362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0" name="AutoShape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6237288"/>
            <a:ext cx="431800" cy="3603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21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360362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build="p"/>
    </p:bldLst>
  </p:timing>
</p:sld>
</file>

<file path=ppt/theme/theme1.xml><?xml version="1.0" encoding="utf-8"?>
<a:theme xmlns:a="http://schemas.openxmlformats.org/drawingml/2006/main" name="Тема 14 (1) История развития ЭВМ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14 (1) История развития ЭВМ</Template>
  <TotalTime>34</TotalTime>
  <Words>633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14 (1) История развития ЭВМ</vt:lpstr>
      <vt:lpstr>История развития ЭВМ </vt:lpstr>
      <vt:lpstr>Содержание:</vt:lpstr>
      <vt:lpstr>Презентация PowerPoint</vt:lpstr>
      <vt:lpstr>Презентация PowerPoint</vt:lpstr>
      <vt:lpstr>Презентация PowerPoint</vt:lpstr>
      <vt:lpstr>XVII век </vt:lpstr>
      <vt:lpstr>XVII век </vt:lpstr>
      <vt:lpstr>XIX век </vt:lpstr>
      <vt:lpstr>Презентация PowerPoint</vt:lpstr>
      <vt:lpstr>XX век </vt:lpstr>
      <vt:lpstr> «ЭНИАК»</vt:lpstr>
      <vt:lpstr>1950-е годы </vt:lpstr>
      <vt:lpstr>XX век </vt:lpstr>
      <vt:lpstr>Презентация PowerPoint</vt:lpstr>
      <vt:lpstr>Презентация PowerPoint</vt:lpstr>
      <vt:lpstr>1960 год </vt:lpstr>
      <vt:lpstr>Презентация PowerPoint</vt:lpstr>
      <vt:lpstr>Презентация PowerPoint</vt:lpstr>
      <vt:lpstr>Презентация PowerPoint</vt:lpstr>
      <vt:lpstr>Тест на знание истории развития ЭВМ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ЭВМ</dc:title>
  <dc:creator>Дом</dc:creator>
  <cp:lastModifiedBy>Дом</cp:lastModifiedBy>
  <cp:revision>4</cp:revision>
  <dcterms:created xsi:type="dcterms:W3CDTF">2017-10-23T16:17:44Z</dcterms:created>
  <dcterms:modified xsi:type="dcterms:W3CDTF">2017-10-23T16:52:07Z</dcterms:modified>
</cp:coreProperties>
</file>