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6" r:id="rId2"/>
    <p:sldId id="258" r:id="rId3"/>
    <p:sldId id="259" r:id="rId4"/>
    <p:sldId id="262" r:id="rId5"/>
    <p:sldId id="304" r:id="rId6"/>
    <p:sldId id="263" r:id="rId7"/>
    <p:sldId id="261" r:id="rId8"/>
    <p:sldId id="303" r:id="rId9"/>
    <p:sldId id="305" r:id="rId10"/>
    <p:sldId id="260" r:id="rId11"/>
    <p:sldId id="308" r:id="rId12"/>
    <p:sldId id="280" r:id="rId13"/>
    <p:sldId id="309" r:id="rId14"/>
    <p:sldId id="266" r:id="rId15"/>
    <p:sldId id="310" r:id="rId16"/>
    <p:sldId id="311" r:id="rId17"/>
    <p:sldId id="312" r:id="rId18"/>
    <p:sldId id="286" r:id="rId19"/>
    <p:sldId id="283" r:id="rId20"/>
    <p:sldId id="288" r:id="rId21"/>
    <p:sldId id="264" r:id="rId22"/>
    <p:sldId id="285" r:id="rId23"/>
    <p:sldId id="270" r:id="rId24"/>
    <p:sldId id="306" r:id="rId25"/>
    <p:sldId id="307" r:id="rId26"/>
    <p:sldId id="272" r:id="rId27"/>
    <p:sldId id="273" r:id="rId28"/>
    <p:sldId id="299" r:id="rId29"/>
    <p:sldId id="290" r:id="rId30"/>
    <p:sldId id="289" r:id="rId31"/>
    <p:sldId id="291" r:id="rId32"/>
    <p:sldId id="292" r:id="rId33"/>
    <p:sldId id="268" r:id="rId34"/>
    <p:sldId id="294" r:id="rId35"/>
    <p:sldId id="293" r:id="rId36"/>
    <p:sldId id="295" r:id="rId37"/>
    <p:sldId id="300" r:id="rId38"/>
    <p:sldId id="269" r:id="rId39"/>
    <p:sldId id="302" r:id="rId40"/>
    <p:sldId id="296" r:id="rId41"/>
    <p:sldId id="297" r:id="rId42"/>
    <p:sldId id="298" r:id="rId43"/>
    <p:sldId id="276" r:id="rId44"/>
    <p:sldId id="277" r:id="rId45"/>
    <p:sldId id="313" r:id="rId46"/>
    <p:sldId id="301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E"/>
    <a:srgbClr val="FF0000"/>
    <a:srgbClr val="72B2F2"/>
    <a:srgbClr val="B5B5FF"/>
    <a:srgbClr val="23238D"/>
    <a:srgbClr val="7171FF"/>
    <a:srgbClr val="8989FF"/>
    <a:srgbClr val="A1A1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255" autoAdjust="0"/>
    <p:restoredTop sz="94660"/>
  </p:normalViewPr>
  <p:slideViewPr>
    <p:cSldViewPr>
      <p:cViewPr>
        <p:scale>
          <a:sx n="75" d="100"/>
          <a:sy n="75" d="100"/>
        </p:scale>
        <p:origin x="-1170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2.wmf"/><Relationship Id="rId1" Type="http://schemas.openxmlformats.org/officeDocument/2006/relationships/image" Target="../media/image35.wmf"/><Relationship Id="rId4" Type="http://schemas.openxmlformats.org/officeDocument/2006/relationships/image" Target="../media/image3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16.wmf"/><Relationship Id="rId1" Type="http://schemas.openxmlformats.org/officeDocument/2006/relationships/image" Target="../media/image4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5" Type="http://schemas.openxmlformats.org/officeDocument/2006/relationships/image" Target="../media/image2.wmf"/><Relationship Id="rId4" Type="http://schemas.openxmlformats.org/officeDocument/2006/relationships/image" Target="../media/image45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5" Type="http://schemas.openxmlformats.org/officeDocument/2006/relationships/image" Target="../media/image66.wmf"/><Relationship Id="rId4" Type="http://schemas.openxmlformats.org/officeDocument/2006/relationships/image" Target="../media/image74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3" Type="http://schemas.openxmlformats.org/officeDocument/2006/relationships/image" Target="../media/image77.wmf"/><Relationship Id="rId7" Type="http://schemas.openxmlformats.org/officeDocument/2006/relationships/image" Target="../media/image81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6" Type="http://schemas.openxmlformats.org/officeDocument/2006/relationships/image" Target="../media/image80.wmf"/><Relationship Id="rId5" Type="http://schemas.openxmlformats.org/officeDocument/2006/relationships/image" Target="../media/image79.wmf"/><Relationship Id="rId4" Type="http://schemas.openxmlformats.org/officeDocument/2006/relationships/image" Target="../media/image78.wmf"/><Relationship Id="rId9" Type="http://schemas.openxmlformats.org/officeDocument/2006/relationships/image" Target="../media/image83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3" Type="http://schemas.openxmlformats.org/officeDocument/2006/relationships/image" Target="../media/image89.wmf"/><Relationship Id="rId7" Type="http://schemas.openxmlformats.org/officeDocument/2006/relationships/image" Target="../media/image93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6" Type="http://schemas.openxmlformats.org/officeDocument/2006/relationships/image" Target="../media/image92.wmf"/><Relationship Id="rId11" Type="http://schemas.openxmlformats.org/officeDocument/2006/relationships/image" Target="../media/image97.wmf"/><Relationship Id="rId5" Type="http://schemas.openxmlformats.org/officeDocument/2006/relationships/image" Target="../media/image91.wmf"/><Relationship Id="rId10" Type="http://schemas.openxmlformats.org/officeDocument/2006/relationships/image" Target="../media/image96.wmf"/><Relationship Id="rId4" Type="http://schemas.openxmlformats.org/officeDocument/2006/relationships/image" Target="../media/image90.wmf"/><Relationship Id="rId9" Type="http://schemas.openxmlformats.org/officeDocument/2006/relationships/image" Target="../media/image95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9.wmf"/><Relationship Id="rId2" Type="http://schemas.openxmlformats.org/officeDocument/2006/relationships/image" Target="../media/image61.wmf"/><Relationship Id="rId1" Type="http://schemas.openxmlformats.org/officeDocument/2006/relationships/image" Target="../media/image98.wmf"/><Relationship Id="rId5" Type="http://schemas.openxmlformats.org/officeDocument/2006/relationships/image" Target="../media/image66.wmf"/><Relationship Id="rId4" Type="http://schemas.openxmlformats.org/officeDocument/2006/relationships/image" Target="../media/image10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67EA71A-DEBB-4C4A-8C16-4B1724EB1BF2}" type="datetimeFigureOut">
              <a:rPr lang="ru-RU"/>
              <a:pPr>
                <a:defRPr/>
              </a:pPr>
              <a:t>28.06.2017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087B6CA-06ED-407B-BFA6-8B0520556F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F79350C-2563-45DC-BB92-26A0FAE2793E}" type="datetimeFigureOut">
              <a:rPr lang="ru-RU"/>
              <a:pPr>
                <a:defRPr/>
              </a:pPr>
              <a:t>28.06.2017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C34D5A-E6B7-4B54-AA3D-5507FF81C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D3D2EFF-7B00-4809-A6AC-DCC49A69E2E7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12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0250115-9FCB-4464-BD9D-D6A632B46D40}" type="slidenum">
              <a:rPr lang="ru-RU" smtClean="0"/>
              <a:pPr/>
              <a:t>18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4D97812-7E56-4DE7-B953-7EF0FFD1A3D1}" type="slidenum">
              <a:rPr lang="ru-RU" smtClean="0"/>
              <a:pPr/>
              <a:t>19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63EBA0F-CAFD-46C5-871F-D39B2BFA7B26}" type="slidenum">
              <a:rPr lang="ru-RU" smtClean="0"/>
              <a:pPr/>
              <a:t>22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542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2526869-C964-4116-867A-01A8342794F6}" type="slidenum">
              <a:rPr lang="ru-RU" smtClean="0"/>
              <a:pPr/>
              <a:t>26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553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A2CF79-2C35-4A17-9D1B-3D52D312D583}" type="slidenum">
              <a:rPr lang="ru-RU" smtClean="0"/>
              <a:pPr/>
              <a:t>30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D78C2-DCFF-4071-9C41-188AD01DC5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12215-F157-45AE-ABCC-267BC980FF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A6D55-DE9C-4ADF-B7BE-8E015EBB33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8D55E-C0E2-422D-9E78-D6A465658A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ABDEB-57D4-411F-A4B1-F61585A5FC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64445-E92B-4656-8898-C1F7FBC475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D4189-230B-445B-9807-9BEFCD151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0ABA0-C597-4ADE-9E30-B707B70465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25177-5125-47AC-8F2D-893F68E7E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2197A-C88D-4838-A277-DA9B57731B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888CB-82C4-410A-AB57-253471F7DD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hlink"/>
            </a:gs>
            <a:gs pos="100000">
              <a:schemeClr val="hlink">
                <a:gamma/>
                <a:tint val="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200E3BC-BE33-44E7-B563-B9E9C225BE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slide" Target="slide2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png"/><Relationship Id="rId5" Type="http://schemas.openxmlformats.org/officeDocument/2006/relationships/oleObject" Target="../embeddings/oleObject18.bin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slide" Target="slide2.xml"/><Relationship Id="rId4" Type="http://schemas.openxmlformats.org/officeDocument/2006/relationships/oleObject" Target="../embeddings/oleObject2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notesSlide" Target="../notesSlides/notesSlide4.xml"/><Relationship Id="rId7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7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Relationship Id="rId9" Type="http://schemas.openxmlformats.org/officeDocument/2006/relationships/slide" Target="slide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7.bin"/><Relationship Id="rId5" Type="http://schemas.openxmlformats.org/officeDocument/2006/relationships/slide" Target="slide2.xml"/><Relationship Id="rId4" Type="http://schemas.openxmlformats.org/officeDocument/2006/relationships/oleObject" Target="../embeddings/oleObject36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48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7" Type="http://schemas.openxmlformats.org/officeDocument/2006/relationships/image" Target="../media/image6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51.bin"/><Relationship Id="rId5" Type="http://schemas.openxmlformats.org/officeDocument/2006/relationships/oleObject" Target="../embeddings/oleObject50.bin"/><Relationship Id="rId4" Type="http://schemas.openxmlformats.org/officeDocument/2006/relationships/slide" Target="slide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52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54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jpeg"/><Relationship Id="rId2" Type="http://schemas.openxmlformats.org/officeDocument/2006/relationships/image" Target="../media/image67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3" Type="http://schemas.openxmlformats.org/officeDocument/2006/relationships/oleObject" Target="../embeddings/oleObject55.bin"/><Relationship Id="rId7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60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64.bin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3.bin"/><Relationship Id="rId10" Type="http://schemas.openxmlformats.org/officeDocument/2006/relationships/oleObject" Target="../embeddings/oleObject68.bin"/><Relationship Id="rId4" Type="http://schemas.openxmlformats.org/officeDocument/2006/relationships/oleObject" Target="../embeddings/oleObject62.bin"/><Relationship Id="rId9" Type="http://schemas.openxmlformats.org/officeDocument/2006/relationships/oleObject" Target="../embeddings/oleObject67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13" Type="http://schemas.openxmlformats.org/officeDocument/2006/relationships/oleObject" Target="../embeddings/oleObject79.bin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3.bin"/><Relationship Id="rId12" Type="http://schemas.openxmlformats.org/officeDocument/2006/relationships/oleObject" Target="../embeddings/oleObject7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72.bin"/><Relationship Id="rId11" Type="http://schemas.openxmlformats.org/officeDocument/2006/relationships/oleObject" Target="../embeddings/oleObject77.bin"/><Relationship Id="rId5" Type="http://schemas.openxmlformats.org/officeDocument/2006/relationships/slide" Target="slide2.xml"/><Relationship Id="rId10" Type="http://schemas.openxmlformats.org/officeDocument/2006/relationships/oleObject" Target="../embeddings/oleObject76.bin"/><Relationship Id="rId4" Type="http://schemas.openxmlformats.org/officeDocument/2006/relationships/oleObject" Target="../embeddings/oleObject71.bin"/><Relationship Id="rId9" Type="http://schemas.openxmlformats.org/officeDocument/2006/relationships/oleObject" Target="../embeddings/oleObject75.bin"/><Relationship Id="rId14" Type="http://schemas.openxmlformats.org/officeDocument/2006/relationships/oleObject" Target="../embeddings/oleObject80.bin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1.bin"/><Relationship Id="rId7" Type="http://schemas.openxmlformats.org/officeDocument/2006/relationships/oleObject" Target="../embeddings/oleObject8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84.bin"/><Relationship Id="rId5" Type="http://schemas.openxmlformats.org/officeDocument/2006/relationships/oleObject" Target="../embeddings/oleObject83.bin"/><Relationship Id="rId4" Type="http://schemas.openxmlformats.org/officeDocument/2006/relationships/oleObject" Target="../embeddings/oleObject82.bin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slide" Target="slide2.x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134350" cy="1143000"/>
          </a:xfrm>
        </p:spPr>
        <p:txBody>
          <a:bodyPr/>
          <a:lstStyle/>
          <a:p>
            <a:pPr eaLnBrk="1" hangingPunct="1"/>
            <a:r>
              <a:rPr lang="ru-RU" sz="9600" b="1" smtClean="0">
                <a:solidFill>
                  <a:srgbClr val="00006E"/>
                </a:solidFill>
                <a:latin typeface="Arial" charset="0"/>
              </a:rPr>
              <a:t>Законы постоянного тока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142875" y="785813"/>
            <a:ext cx="86423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200" b="1">
                <a:solidFill>
                  <a:srgbClr val="00006E"/>
                </a:solidFill>
              </a:rPr>
              <a:t>или разность потенциалов, энергетическая характеристика поля, следовательно характеризует работу, производимую эл. полем(кулоновскими силами) по перемещению заряда.</a:t>
            </a:r>
          </a:p>
          <a:p>
            <a:pPr marL="342900" indent="-342900">
              <a:spcBef>
                <a:spcPct val="20000"/>
              </a:spcBef>
            </a:pPr>
            <a:r>
              <a:rPr lang="ru-RU" sz="3200" b="1">
                <a:solidFill>
                  <a:srgbClr val="FF0066"/>
                </a:solidFill>
              </a:rPr>
              <a:t>Напряжение</a:t>
            </a:r>
            <a:r>
              <a:rPr lang="ru-RU" sz="3200" b="1"/>
              <a:t> </a:t>
            </a:r>
            <a:r>
              <a:rPr lang="ru-RU" sz="3200"/>
              <a:t>- </a:t>
            </a:r>
            <a:r>
              <a:rPr lang="ru-RU" sz="3200" b="1"/>
              <a:t>физическая величина равная отношению работы поля по перемещению электрического заряда к значению этого заряда.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555875" y="0"/>
            <a:ext cx="3384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solidFill>
                  <a:srgbClr val="00006E"/>
                </a:solidFill>
              </a:rPr>
              <a:t>Напряжение </a:t>
            </a:r>
          </a:p>
        </p:txBody>
      </p:sp>
      <p:sp>
        <p:nvSpPr>
          <p:cNvPr id="5126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101013" y="6381750"/>
            <a:ext cx="912812" cy="331788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A1A1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5122" name="Object 7"/>
          <p:cNvGraphicFramePr>
            <a:graphicFrameLocks noChangeAspect="1"/>
          </p:cNvGraphicFramePr>
          <p:nvPr/>
        </p:nvGraphicFramePr>
        <p:xfrm>
          <a:off x="2143125" y="5000625"/>
          <a:ext cx="1422400" cy="1139825"/>
        </p:xfrm>
        <a:graphic>
          <a:graphicData uri="http://schemas.openxmlformats.org/presentationml/2006/ole">
            <p:oleObj spid="_x0000_s5122" name="Формула" r:id="rId4" imgW="520560" imgH="419040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3929063" y="5143500"/>
          <a:ext cx="2741612" cy="552450"/>
        </p:xfrm>
        <a:graphic>
          <a:graphicData uri="http://schemas.openxmlformats.org/presentationml/2006/ole">
            <p:oleObj spid="_x0000_s5123" name="Формула" r:id="rId5" imgW="10029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Прямоугольник 1"/>
          <p:cNvSpPr>
            <a:spLocks noChangeArrowheads="1"/>
          </p:cNvSpPr>
          <p:nvPr/>
        </p:nvSpPr>
        <p:spPr bwMode="auto">
          <a:xfrm>
            <a:off x="285750" y="714375"/>
            <a:ext cx="86614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006E"/>
                </a:solidFill>
              </a:rPr>
              <a:t>Чем больше </a:t>
            </a:r>
            <a:r>
              <a:rPr lang="en-US" b="1">
                <a:solidFill>
                  <a:srgbClr val="00006E"/>
                </a:solidFill>
              </a:rPr>
              <a:t>U</a:t>
            </a:r>
            <a:r>
              <a:rPr lang="ru-RU" b="1">
                <a:solidFill>
                  <a:srgbClr val="00006E"/>
                </a:solidFill>
              </a:rPr>
              <a:t>, тем больше </a:t>
            </a:r>
            <a:r>
              <a:rPr lang="en-US" b="1">
                <a:solidFill>
                  <a:srgbClr val="00006E"/>
                </a:solidFill>
              </a:rPr>
              <a:t>q (</a:t>
            </a:r>
            <a:r>
              <a:rPr lang="ru-RU" b="1">
                <a:solidFill>
                  <a:srgbClr val="00006E"/>
                </a:solidFill>
              </a:rPr>
              <a:t>быстрее движутся электроны, следоват. их больше проходит через поперечное сечение проводника за тот же промежуток времени след. они переносят больший суммарный заряд </a:t>
            </a:r>
            <a:r>
              <a:rPr lang="en-US" b="1">
                <a:solidFill>
                  <a:srgbClr val="00006E"/>
                </a:solidFill>
              </a:rPr>
              <a:t>q</a:t>
            </a:r>
            <a:r>
              <a:rPr lang="ru-RU" b="1">
                <a:solidFill>
                  <a:srgbClr val="00006E"/>
                </a:solidFill>
              </a:rPr>
              <a:t>  через поперечное сечение проводника), а след-но больше работа.</a:t>
            </a:r>
            <a:endParaRPr lang="ru-RU"/>
          </a:p>
        </p:txBody>
      </p:sp>
      <p:sp>
        <p:nvSpPr>
          <p:cNvPr id="6148" name="Прямоугольник 2"/>
          <p:cNvSpPr>
            <a:spLocks noChangeArrowheads="1"/>
          </p:cNvSpPr>
          <p:nvPr/>
        </p:nvSpPr>
        <p:spPr bwMode="auto">
          <a:xfrm>
            <a:off x="9185275" y="4471988"/>
            <a:ext cx="6635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6E"/>
                </a:solidFill>
              </a:rPr>
              <a:t>∆</a:t>
            </a:r>
            <a:r>
              <a:rPr lang="en-US" sz="3200" b="1">
                <a:solidFill>
                  <a:srgbClr val="00006E"/>
                </a:solidFill>
              </a:rPr>
              <a:t>q</a:t>
            </a:r>
            <a:endParaRPr lang="ru-RU"/>
          </a:p>
        </p:txBody>
      </p:sp>
      <p:graphicFrame>
        <p:nvGraphicFramePr>
          <p:cNvPr id="6146" name="Object 7"/>
          <p:cNvGraphicFramePr>
            <a:graphicFrameLocks noChangeAspect="1"/>
          </p:cNvGraphicFramePr>
          <p:nvPr/>
        </p:nvGraphicFramePr>
        <p:xfrm>
          <a:off x="1928813" y="142875"/>
          <a:ext cx="1562100" cy="552450"/>
        </p:xfrm>
        <a:graphic>
          <a:graphicData uri="http://schemas.openxmlformats.org/presentationml/2006/ole">
            <p:oleObj spid="_x0000_s6146" name="Формула" r:id="rId3" imgW="571320" imgH="203040" progId="Equation.3">
              <p:embed/>
            </p:oleObj>
          </a:graphicData>
        </a:graphic>
      </p:graphicFrame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571500" y="3071813"/>
            <a:ext cx="78581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C00000"/>
                </a:solidFill>
              </a:rPr>
              <a:t>Именно от </a:t>
            </a:r>
            <a:r>
              <a:rPr lang="en-US" sz="2800">
                <a:solidFill>
                  <a:srgbClr val="C00000"/>
                </a:solidFill>
              </a:rPr>
              <a:t>U </a:t>
            </a:r>
            <a:r>
              <a:rPr lang="ru-RU" sz="2800">
                <a:solidFill>
                  <a:srgbClr val="C00000"/>
                </a:solidFill>
              </a:rPr>
              <a:t>зависит скорость электронов, а следовательно только </a:t>
            </a:r>
            <a:r>
              <a:rPr lang="en-US" sz="2800">
                <a:solidFill>
                  <a:srgbClr val="C00000"/>
                </a:solidFill>
              </a:rPr>
              <a:t>U</a:t>
            </a:r>
            <a:r>
              <a:rPr lang="ru-RU" sz="2800">
                <a:solidFill>
                  <a:srgbClr val="C00000"/>
                </a:solidFill>
              </a:rPr>
              <a:t> характеризует работу выполняемую полем при наличии тока в проводнике.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1619250" y="0"/>
            <a:ext cx="64087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Измерение напряжения</a:t>
            </a:r>
          </a:p>
        </p:txBody>
      </p:sp>
      <p:grpSp>
        <p:nvGrpSpPr>
          <p:cNvPr id="7172" name="Group 12"/>
          <p:cNvGrpSpPr>
            <a:grpSpLocks/>
          </p:cNvGrpSpPr>
          <p:nvPr/>
        </p:nvGrpSpPr>
        <p:grpSpPr bwMode="auto">
          <a:xfrm>
            <a:off x="250825" y="836613"/>
            <a:ext cx="4178300" cy="647700"/>
            <a:chOff x="158" y="754"/>
            <a:chExt cx="2632" cy="408"/>
          </a:xfrm>
        </p:grpSpPr>
        <p:sp>
          <p:nvSpPr>
            <p:cNvPr id="7185" name="Text Box 4"/>
            <p:cNvSpPr txBox="1">
              <a:spLocks noChangeArrowheads="1"/>
            </p:cNvSpPr>
            <p:nvPr/>
          </p:nvSpPr>
          <p:spPr bwMode="auto">
            <a:xfrm>
              <a:off x="158" y="799"/>
              <a:ext cx="114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b="1"/>
                <a:t>вольтметр</a:t>
              </a:r>
            </a:p>
          </p:txBody>
        </p:sp>
        <p:grpSp>
          <p:nvGrpSpPr>
            <p:cNvPr id="7186" name="Group 7"/>
            <p:cNvGrpSpPr>
              <a:grpSpLocks/>
            </p:cNvGrpSpPr>
            <p:nvPr/>
          </p:nvGrpSpPr>
          <p:grpSpPr bwMode="auto">
            <a:xfrm>
              <a:off x="1429" y="754"/>
              <a:ext cx="1361" cy="408"/>
              <a:chOff x="3107" y="1253"/>
              <a:chExt cx="1859" cy="499"/>
            </a:xfrm>
          </p:grpSpPr>
          <p:sp>
            <p:nvSpPr>
              <p:cNvPr id="7187" name="Oval 8"/>
              <p:cNvSpPr>
                <a:spLocks noChangeArrowheads="1"/>
              </p:cNvSpPr>
              <p:nvPr/>
            </p:nvSpPr>
            <p:spPr bwMode="auto">
              <a:xfrm>
                <a:off x="3692" y="1253"/>
                <a:ext cx="551" cy="499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3200" b="1">
                    <a:latin typeface="Arial" charset="0"/>
                  </a:rPr>
                  <a:t>V</a:t>
                </a:r>
                <a:endParaRPr lang="ru-RU" sz="3200" b="1">
                  <a:latin typeface="Arial" charset="0"/>
                </a:endParaRPr>
              </a:p>
            </p:txBody>
          </p:sp>
          <p:sp>
            <p:nvSpPr>
              <p:cNvPr id="7188" name="Line 9"/>
              <p:cNvSpPr>
                <a:spLocks noChangeShapeType="1"/>
              </p:cNvSpPr>
              <p:nvPr/>
            </p:nvSpPr>
            <p:spPr bwMode="auto">
              <a:xfrm flipH="1">
                <a:off x="3107" y="1502"/>
                <a:ext cx="58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9" name="Line 10"/>
              <p:cNvSpPr>
                <a:spLocks noChangeShapeType="1"/>
              </p:cNvSpPr>
              <p:nvPr/>
            </p:nvSpPr>
            <p:spPr bwMode="auto">
              <a:xfrm>
                <a:off x="4243" y="1502"/>
                <a:ext cx="72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7173" name="Group 24"/>
          <p:cNvGrpSpPr>
            <a:grpSpLocks/>
          </p:cNvGrpSpPr>
          <p:nvPr/>
        </p:nvGrpSpPr>
        <p:grpSpPr bwMode="auto">
          <a:xfrm>
            <a:off x="1831975" y="2212975"/>
            <a:ext cx="2952750" cy="1223963"/>
            <a:chOff x="0" y="1344"/>
            <a:chExt cx="2109" cy="952"/>
          </a:xfrm>
        </p:grpSpPr>
        <p:sp>
          <p:nvSpPr>
            <p:cNvPr id="7175" name="Rectangle 14"/>
            <p:cNvSpPr>
              <a:spLocks noChangeArrowheads="1"/>
            </p:cNvSpPr>
            <p:nvPr/>
          </p:nvSpPr>
          <p:spPr bwMode="auto">
            <a:xfrm>
              <a:off x="748" y="1344"/>
              <a:ext cx="498" cy="31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600" b="1">
                  <a:latin typeface="Arial" charset="0"/>
                </a:rPr>
                <a:t>R</a:t>
              </a:r>
              <a:endParaRPr lang="ru-RU" sz="3600" b="1">
                <a:latin typeface="Arial" charset="0"/>
              </a:endParaRPr>
            </a:p>
          </p:txBody>
        </p:sp>
        <p:sp>
          <p:nvSpPr>
            <p:cNvPr id="7176" name="Line 15"/>
            <p:cNvSpPr>
              <a:spLocks noChangeShapeType="1"/>
            </p:cNvSpPr>
            <p:nvPr/>
          </p:nvSpPr>
          <p:spPr bwMode="auto">
            <a:xfrm>
              <a:off x="0" y="1525"/>
              <a:ext cx="74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7" name="Line 16"/>
            <p:cNvSpPr>
              <a:spLocks noChangeShapeType="1"/>
            </p:cNvSpPr>
            <p:nvPr/>
          </p:nvSpPr>
          <p:spPr bwMode="auto">
            <a:xfrm>
              <a:off x="1246" y="1525"/>
              <a:ext cx="8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8" name="Oval 17"/>
            <p:cNvSpPr>
              <a:spLocks noChangeArrowheads="1"/>
            </p:cNvSpPr>
            <p:nvPr/>
          </p:nvSpPr>
          <p:spPr bwMode="auto">
            <a:xfrm>
              <a:off x="930" y="1888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600" b="1">
                  <a:latin typeface="Arial" charset="0"/>
                </a:rPr>
                <a:t>V</a:t>
              </a:r>
              <a:endParaRPr lang="ru-RU" sz="3600" b="1">
                <a:latin typeface="Arial" charset="0"/>
              </a:endParaRPr>
            </a:p>
          </p:txBody>
        </p:sp>
        <p:sp>
          <p:nvSpPr>
            <p:cNvPr id="7179" name="Line 18"/>
            <p:cNvSpPr>
              <a:spLocks noChangeShapeType="1"/>
            </p:cNvSpPr>
            <p:nvPr/>
          </p:nvSpPr>
          <p:spPr bwMode="auto">
            <a:xfrm>
              <a:off x="1338" y="2115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0" name="Line 19"/>
            <p:cNvSpPr>
              <a:spLocks noChangeShapeType="1"/>
            </p:cNvSpPr>
            <p:nvPr/>
          </p:nvSpPr>
          <p:spPr bwMode="auto">
            <a:xfrm flipV="1">
              <a:off x="1701" y="1525"/>
              <a:ext cx="0" cy="5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1" name="Line 20"/>
            <p:cNvSpPr>
              <a:spLocks noChangeShapeType="1"/>
            </p:cNvSpPr>
            <p:nvPr/>
          </p:nvSpPr>
          <p:spPr bwMode="auto">
            <a:xfrm flipH="1">
              <a:off x="385" y="2115"/>
              <a:ext cx="54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2" name="Line 21"/>
            <p:cNvSpPr>
              <a:spLocks noChangeShapeType="1"/>
            </p:cNvSpPr>
            <p:nvPr/>
          </p:nvSpPr>
          <p:spPr bwMode="auto">
            <a:xfrm flipV="1">
              <a:off x="385" y="1525"/>
              <a:ext cx="0" cy="5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3" name="Oval 22"/>
            <p:cNvSpPr>
              <a:spLocks noChangeArrowheads="1"/>
            </p:cNvSpPr>
            <p:nvPr/>
          </p:nvSpPr>
          <p:spPr bwMode="auto">
            <a:xfrm>
              <a:off x="1655" y="1480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4" name="Oval 23"/>
            <p:cNvSpPr>
              <a:spLocks noChangeArrowheads="1"/>
            </p:cNvSpPr>
            <p:nvPr/>
          </p:nvSpPr>
          <p:spPr bwMode="auto">
            <a:xfrm>
              <a:off x="340" y="1480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5072063" y="2428875"/>
          <a:ext cx="1497012" cy="627063"/>
        </p:xfrm>
        <a:graphic>
          <a:graphicData uri="http://schemas.openxmlformats.org/presentationml/2006/ole">
            <p:oleObj spid="_x0000_s7170" name="Формула" r:id="rId3" imgW="545760" imgH="228600" progId="Equation.3">
              <p:embed/>
            </p:oleObj>
          </a:graphicData>
        </a:graphic>
      </p:graphicFrame>
      <p:sp>
        <p:nvSpPr>
          <p:cNvPr id="7174" name="AutoShape 6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101013" y="6381750"/>
            <a:ext cx="912812" cy="331788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A1A1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1"/>
          <p:cNvSpPr txBox="1">
            <a:spLocks noChangeArrowheads="1"/>
          </p:cNvSpPr>
          <p:nvPr/>
        </p:nvSpPr>
        <p:spPr bwMode="auto">
          <a:xfrm>
            <a:off x="357188" y="500063"/>
            <a:ext cx="8215312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На своем пути электроны встречают различные препятствия ( узлы кристаллической решетки, узкие проходы), которые им приходится преодолевать, т.е. </a:t>
            </a:r>
            <a:r>
              <a:rPr lang="ru-RU">
                <a:solidFill>
                  <a:srgbClr val="C00000"/>
                </a:solidFill>
              </a:rPr>
              <a:t>сопротивления</a:t>
            </a:r>
            <a:r>
              <a:rPr lang="ru-RU"/>
              <a:t>! </a:t>
            </a:r>
          </a:p>
          <a:p>
            <a:r>
              <a:rPr lang="ru-RU"/>
              <a:t>Сопротивление может быть настолько большим, что напряжение не может заставить электроны преодолеть его(например воздух т.е. разрыв цепи) и тогда тока не будет, о чем мы узнаем по отсутствию действия тока.</a:t>
            </a:r>
          </a:p>
        </p:txBody>
      </p:sp>
      <p:sp>
        <p:nvSpPr>
          <p:cNvPr id="35843" name="Прямоугольник 2"/>
          <p:cNvSpPr>
            <a:spLocks noChangeArrowheads="1"/>
          </p:cNvSpPr>
          <p:nvPr/>
        </p:nvSpPr>
        <p:spPr bwMode="auto">
          <a:xfrm>
            <a:off x="1071563" y="3643313"/>
            <a:ext cx="76025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U</a:t>
            </a:r>
            <a:r>
              <a:rPr lang="ru-RU" sz="3200">
                <a:solidFill>
                  <a:srgbClr val="C00000"/>
                </a:solidFill>
              </a:rPr>
              <a:t> – есть, но </a:t>
            </a:r>
            <a:r>
              <a:rPr lang="en-US" sz="3200">
                <a:solidFill>
                  <a:srgbClr val="C00000"/>
                </a:solidFill>
              </a:rPr>
              <a:t>I</a:t>
            </a:r>
            <a:r>
              <a:rPr lang="ru-RU" sz="3200">
                <a:solidFill>
                  <a:srgbClr val="C00000"/>
                </a:solidFill>
              </a:rPr>
              <a:t> – нет =</a:t>
            </a:r>
            <a:r>
              <a:rPr lang="en-US" sz="3200">
                <a:solidFill>
                  <a:srgbClr val="C00000"/>
                </a:solidFill>
              </a:rPr>
              <a:t>&gt; </a:t>
            </a:r>
            <a:r>
              <a:rPr lang="ru-RU" sz="3200">
                <a:solidFill>
                  <a:srgbClr val="C00000"/>
                </a:solidFill>
              </a:rPr>
              <a:t>нет и действия тока</a:t>
            </a:r>
            <a:endParaRPr lang="ru-RU" sz="3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utoShape 3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101013" y="6381750"/>
            <a:ext cx="912812" cy="331788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A1A1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6" name="Text Box 14"/>
          <p:cNvSpPr txBox="1">
            <a:spLocks noChangeArrowheads="1"/>
          </p:cNvSpPr>
          <p:nvPr/>
        </p:nvSpPr>
        <p:spPr bwMode="auto">
          <a:xfrm>
            <a:off x="214313" y="142875"/>
            <a:ext cx="8715375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>
                <a:solidFill>
                  <a:srgbClr val="00006E"/>
                </a:solidFill>
              </a:rPr>
              <a:t>Сопротивление</a:t>
            </a:r>
          </a:p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FF0000"/>
                </a:solidFill>
              </a:rPr>
              <a:t>(способность препятствовать электрическому току)</a:t>
            </a:r>
          </a:p>
        </p:txBody>
      </p:sp>
      <p:pic>
        <p:nvPicPr>
          <p:cNvPr id="8197" name="Рисунок 86" descr="E:\Rabota\МоиДокуменеты\FIZIKA\Электродинамика\Электростатика\РисункиКЛекциям\ЭлСат46.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4572000"/>
            <a:ext cx="408940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 descr="E:\Rabota\МоиДокуменеты\FIZIKA\Электродинамика\Электростатика\РисункиКЛекциям\ЭлСат76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8" y="357188"/>
            <a:ext cx="2286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194" name="Object 19"/>
          <p:cNvGraphicFramePr>
            <a:graphicFrameLocks noChangeAspect="1"/>
          </p:cNvGraphicFramePr>
          <p:nvPr/>
        </p:nvGraphicFramePr>
        <p:xfrm>
          <a:off x="571500" y="1714500"/>
          <a:ext cx="2301875" cy="1143000"/>
        </p:xfrm>
        <a:graphic>
          <a:graphicData uri="http://schemas.openxmlformats.org/presentationml/2006/ole">
            <p:oleObj spid="_x0000_s8194" name="Формула" r:id="rId6" imgW="406080" imgH="203040" progId="Equation.3">
              <p:embed/>
            </p:oleObj>
          </a:graphicData>
        </a:graphic>
      </p:graphicFrame>
      <p:sp>
        <p:nvSpPr>
          <p:cNvPr id="8199" name="TextBox 7"/>
          <p:cNvSpPr txBox="1">
            <a:spLocks noChangeArrowheads="1"/>
          </p:cNvSpPr>
          <p:nvPr/>
        </p:nvSpPr>
        <p:spPr bwMode="auto">
          <a:xfrm>
            <a:off x="4286250" y="2428875"/>
            <a:ext cx="44291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Все проводники обладают сопротивлением.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3"/>
          <p:cNvSpPr>
            <a:spLocks noChangeArrowheads="1"/>
          </p:cNvSpPr>
          <p:nvPr/>
        </p:nvSpPr>
        <p:spPr bwMode="auto">
          <a:xfrm>
            <a:off x="285750" y="357188"/>
            <a:ext cx="8642350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200" b="1"/>
              <a:t>Сопротивление металлов зависит от: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3200" b="1"/>
              <a:t>Вида металла (различные кристаллические решетки)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3200" b="1"/>
              <a:t>Длины проводника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3200" b="1"/>
              <a:t>Площади поперечного сечения проводника</a:t>
            </a:r>
          </a:p>
        </p:txBody>
      </p:sp>
      <p:sp>
        <p:nvSpPr>
          <p:cNvPr id="9223" name="AutoShap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101013" y="6381750"/>
            <a:ext cx="912812" cy="331788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A1A1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6" name="Rectangle 22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>
                <a:cs typeface="Times New Roman" pitchFamily="18" charset="0"/>
              </a:rPr>
              <a:t> </a:t>
            </a:r>
            <a:endParaRPr lang="ru-RU"/>
          </a:p>
        </p:txBody>
      </p:sp>
      <p:sp>
        <p:nvSpPr>
          <p:cNvPr id="9227" name="Rectangle 23"/>
          <p:cNvSpPr>
            <a:spLocks noChangeArrowheads="1"/>
          </p:cNvSpPr>
          <p:nvPr/>
        </p:nvSpPr>
        <p:spPr bwMode="auto">
          <a:xfrm>
            <a:off x="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600"/>
              <a:t> </a:t>
            </a:r>
            <a:endParaRPr lang="ru-RU"/>
          </a:p>
        </p:txBody>
      </p:sp>
      <p:graphicFrame>
        <p:nvGraphicFramePr>
          <p:cNvPr id="9218" name="Object 5"/>
          <p:cNvGraphicFramePr>
            <a:graphicFrameLocks noChangeAspect="1"/>
          </p:cNvGraphicFramePr>
          <p:nvPr/>
        </p:nvGraphicFramePr>
        <p:xfrm>
          <a:off x="428625" y="3214688"/>
          <a:ext cx="1873250" cy="1350962"/>
        </p:xfrm>
        <a:graphic>
          <a:graphicData uri="http://schemas.openxmlformats.org/presentationml/2006/ole">
            <p:oleObj spid="_x0000_s9218" name="Формула" r:id="rId4" imgW="545760" imgH="393480" progId="Equation.3">
              <p:embed/>
            </p:oleObj>
          </a:graphicData>
        </a:graphic>
      </p:graphicFrame>
      <p:graphicFrame>
        <p:nvGraphicFramePr>
          <p:cNvPr id="9219" name="Object 6"/>
          <p:cNvGraphicFramePr>
            <a:graphicFrameLocks noChangeAspect="1"/>
          </p:cNvGraphicFramePr>
          <p:nvPr/>
        </p:nvGraphicFramePr>
        <p:xfrm>
          <a:off x="571500" y="4786313"/>
          <a:ext cx="1728788" cy="1308100"/>
        </p:xfrm>
        <a:graphic>
          <a:graphicData uri="http://schemas.openxmlformats.org/presentationml/2006/ole">
            <p:oleObj spid="_x0000_s9219" name="Формула" r:id="rId5" imgW="520560" imgH="393480" progId="Equation.3">
              <p:embed/>
            </p:oleObj>
          </a:graphicData>
        </a:graphic>
      </p:graphicFrame>
      <p:graphicFrame>
        <p:nvGraphicFramePr>
          <p:cNvPr id="9220" name="Object 7"/>
          <p:cNvGraphicFramePr>
            <a:graphicFrameLocks noChangeAspect="1"/>
          </p:cNvGraphicFramePr>
          <p:nvPr/>
        </p:nvGraphicFramePr>
        <p:xfrm>
          <a:off x="2928938" y="4929188"/>
          <a:ext cx="4478337" cy="1190625"/>
        </p:xfrm>
        <a:graphic>
          <a:graphicData uri="http://schemas.openxmlformats.org/presentationml/2006/ole">
            <p:oleObj spid="_x0000_s9220" name="Формула" r:id="rId6" imgW="1815840" imgH="482400" progId="Equation.3">
              <p:embed/>
            </p:oleObj>
          </a:graphicData>
        </a:graphic>
      </p:graphicFrame>
      <p:grpSp>
        <p:nvGrpSpPr>
          <p:cNvPr id="9228" name="Group 10"/>
          <p:cNvGrpSpPr>
            <a:grpSpLocks/>
          </p:cNvGrpSpPr>
          <p:nvPr/>
        </p:nvGrpSpPr>
        <p:grpSpPr bwMode="auto">
          <a:xfrm>
            <a:off x="3643313" y="3643313"/>
            <a:ext cx="4597400" cy="576262"/>
            <a:chOff x="473" y="1344"/>
            <a:chExt cx="2896" cy="363"/>
          </a:xfrm>
        </p:grpSpPr>
        <p:graphicFrame>
          <p:nvGraphicFramePr>
            <p:cNvPr id="9221" name="Object 8"/>
            <p:cNvGraphicFramePr>
              <a:graphicFrameLocks noChangeAspect="1"/>
            </p:cNvGraphicFramePr>
            <p:nvPr/>
          </p:nvGraphicFramePr>
          <p:xfrm>
            <a:off x="473" y="1389"/>
            <a:ext cx="293" cy="318"/>
          </p:xfrm>
          <a:graphic>
            <a:graphicData uri="http://schemas.openxmlformats.org/presentationml/2006/ole">
              <p:oleObj spid="_x0000_s9221" name="Формула" r:id="rId7" imgW="152280" imgH="164880" progId="Equation.3">
                <p:embed/>
              </p:oleObj>
            </a:graphicData>
          </a:graphic>
        </p:graphicFrame>
        <p:sp>
          <p:nvSpPr>
            <p:cNvPr id="9230" name="Text Box 9"/>
            <p:cNvSpPr txBox="1">
              <a:spLocks noChangeArrowheads="1"/>
            </p:cNvSpPr>
            <p:nvPr/>
          </p:nvSpPr>
          <p:spPr bwMode="auto">
            <a:xfrm>
              <a:off x="703" y="1344"/>
              <a:ext cx="26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- </a:t>
              </a:r>
              <a:r>
                <a:rPr lang="ru-RU" b="1"/>
                <a:t>удельное сопротивление</a:t>
              </a:r>
            </a:p>
          </p:txBody>
        </p:sp>
      </p:grpSp>
      <p:pic>
        <p:nvPicPr>
          <p:cNvPr id="9229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53275" y="6570663"/>
            <a:ext cx="20764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63" y="2071688"/>
            <a:ext cx="477520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TextBox 2"/>
          <p:cNvSpPr txBox="1">
            <a:spLocks noChangeArrowheads="1"/>
          </p:cNvSpPr>
          <p:nvPr/>
        </p:nvSpPr>
        <p:spPr bwMode="auto">
          <a:xfrm>
            <a:off x="1285875" y="214313"/>
            <a:ext cx="535781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Переменное сопротивление- реостат (ручка громкости радио)</a:t>
            </a:r>
          </a:p>
        </p:txBody>
      </p:sp>
      <p:sp>
        <p:nvSpPr>
          <p:cNvPr id="36868" name="TextBox 3"/>
          <p:cNvSpPr txBox="1">
            <a:spLocks noChangeArrowheads="1"/>
          </p:cNvSpPr>
          <p:nvPr/>
        </p:nvSpPr>
        <p:spPr bwMode="auto">
          <a:xfrm>
            <a:off x="928688" y="1285875"/>
            <a:ext cx="342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В схеме цепи рисуют: </a:t>
            </a:r>
          </a:p>
        </p:txBody>
      </p:sp>
      <p:pic>
        <p:nvPicPr>
          <p:cNvPr id="36869" name="Picture 2" descr="E:\Rabota\МоиДокуменеты\FIZIKA\Электродинамика\Электростатика\РисункиКЛекциям\ЭлСат50..png"/>
          <p:cNvPicPr>
            <a:picLocks noChangeAspect="1" noChangeArrowheads="1"/>
          </p:cNvPicPr>
          <p:nvPr/>
        </p:nvPicPr>
        <p:blipFill>
          <a:blip r:embed="rId3"/>
          <a:srcRect l="64607"/>
          <a:stretch>
            <a:fillRect/>
          </a:stretch>
        </p:blipFill>
        <p:spPr bwMode="auto">
          <a:xfrm>
            <a:off x="785813" y="3786188"/>
            <a:ext cx="1928812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0" name="Picture 2" descr="E:\Rabota\МоиДокуменеты\FIZIKA\Электродинамика\Электростатика\РисункиКЛекциям\ЭлСат50..png"/>
          <p:cNvPicPr>
            <a:picLocks noChangeAspect="1" noChangeArrowheads="1"/>
          </p:cNvPicPr>
          <p:nvPr/>
        </p:nvPicPr>
        <p:blipFill>
          <a:blip r:embed="rId4"/>
          <a:srcRect l="28197" t="67416" b="30415"/>
          <a:stretch>
            <a:fillRect/>
          </a:stretch>
        </p:blipFill>
        <p:spPr bwMode="auto">
          <a:xfrm>
            <a:off x="642938" y="2428875"/>
            <a:ext cx="2357437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1" name="Picture 2" descr="E:\Rabota\МоиДокуменеты\FIZIKA\Электродинамика\Электростатика\РисункиКЛекциям\ЭлСат50..png"/>
          <p:cNvPicPr>
            <a:picLocks noChangeAspect="1" noChangeArrowheads="1"/>
          </p:cNvPicPr>
          <p:nvPr/>
        </p:nvPicPr>
        <p:blipFill>
          <a:blip r:embed="rId4"/>
          <a:srcRect l="28197" t="81506"/>
          <a:stretch>
            <a:fillRect/>
          </a:stretch>
        </p:blipFill>
        <p:spPr bwMode="auto">
          <a:xfrm>
            <a:off x="642938" y="2500313"/>
            <a:ext cx="235743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Box 1"/>
          <p:cNvSpPr txBox="1">
            <a:spLocks noChangeArrowheads="1"/>
          </p:cNvSpPr>
          <p:nvPr/>
        </p:nvSpPr>
        <p:spPr bwMode="auto">
          <a:xfrm>
            <a:off x="571500" y="1071563"/>
            <a:ext cx="77152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/>
              <a:t>Сила тока, напряжение и сопротивление связаны между собой и имеют </a:t>
            </a:r>
            <a:r>
              <a:rPr lang="ru-RU" sz="3200" b="1">
                <a:solidFill>
                  <a:srgbClr val="C00000"/>
                </a:solidFill>
              </a:rPr>
              <a:t>вольтамперную характеристику(ВАХ)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400" b="1">
                <a:solidFill>
                  <a:srgbClr val="00006E"/>
                </a:solidFill>
              </a:rPr>
              <a:t>Вольтамперная характеристика (ВАХ) сопротивления</a:t>
            </a:r>
            <a:r>
              <a:rPr lang="ru-RU" b="1">
                <a:solidFill>
                  <a:srgbClr val="00006E"/>
                </a:solidFill>
              </a:rPr>
              <a:t>(показывает зависимость силы тока от напряжения)</a:t>
            </a:r>
          </a:p>
        </p:txBody>
      </p:sp>
      <p:pic>
        <p:nvPicPr>
          <p:cNvPr id="3891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1785938"/>
            <a:ext cx="3449637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3" y="1785938"/>
            <a:ext cx="3195637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428625" y="4643438"/>
            <a:ext cx="4071938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/>
            <a:r>
              <a:rPr lang="ru-RU" b="1">
                <a:cs typeface="Times New Roman" pitchFamily="18" charset="0"/>
              </a:rPr>
              <a:t>ВЫВОД: При </a:t>
            </a:r>
            <a:r>
              <a:rPr lang="ru-RU" b="1">
                <a:solidFill>
                  <a:srgbClr val="FF0000"/>
                </a:solidFill>
                <a:cs typeface="Times New Roman" pitchFamily="18" charset="0"/>
              </a:rPr>
              <a:t>постоянном сопротивлении</a:t>
            </a:r>
            <a:r>
              <a:rPr lang="ru-RU" b="1">
                <a:cs typeface="Times New Roman" pitchFamily="18" charset="0"/>
              </a:rPr>
              <a:t>, сила тока прямопропорциональна напряжению. </a:t>
            </a:r>
            <a:endParaRPr lang="ru-RU"/>
          </a:p>
        </p:txBody>
      </p:sp>
      <p:sp>
        <p:nvSpPr>
          <p:cNvPr id="38918" name="Rectangle 4"/>
          <p:cNvSpPr>
            <a:spLocks noChangeArrowheads="1"/>
          </p:cNvSpPr>
          <p:nvPr/>
        </p:nvSpPr>
        <p:spPr bwMode="auto">
          <a:xfrm>
            <a:off x="4714875" y="4643438"/>
            <a:ext cx="4071938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/>
            <a:r>
              <a:rPr lang="ru-RU" b="1">
                <a:cs typeface="Times New Roman" pitchFamily="18" charset="0"/>
              </a:rPr>
              <a:t>ВЫВОД: При </a:t>
            </a:r>
            <a:r>
              <a:rPr lang="ru-RU" b="1">
                <a:solidFill>
                  <a:srgbClr val="FF0000"/>
                </a:solidFill>
                <a:cs typeface="Times New Roman" pitchFamily="18" charset="0"/>
              </a:rPr>
              <a:t>постоянном напряжении</a:t>
            </a:r>
            <a:r>
              <a:rPr lang="ru-RU" b="1">
                <a:cs typeface="Times New Roman" pitchFamily="18" charset="0"/>
              </a:rPr>
              <a:t>, сила тока обратнопропорциональна сопротивлению.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400" b="1">
                <a:solidFill>
                  <a:srgbClr val="00006E"/>
                </a:solidFill>
              </a:rPr>
              <a:t>Вольтамперная характеристика (ВАХ) сопротивления</a:t>
            </a:r>
          </a:p>
        </p:txBody>
      </p:sp>
      <p:sp>
        <p:nvSpPr>
          <p:cNvPr id="10245" name="Line 3"/>
          <p:cNvSpPr>
            <a:spLocks noChangeShapeType="1"/>
          </p:cNvSpPr>
          <p:nvPr/>
        </p:nvSpPr>
        <p:spPr bwMode="auto">
          <a:xfrm flipV="1">
            <a:off x="1019175" y="2955925"/>
            <a:ext cx="0" cy="1862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46" name="Line 4"/>
          <p:cNvSpPr>
            <a:spLocks noChangeShapeType="1"/>
          </p:cNvSpPr>
          <p:nvPr/>
        </p:nvSpPr>
        <p:spPr bwMode="auto">
          <a:xfrm>
            <a:off x="1019175" y="4818063"/>
            <a:ext cx="25130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47" name="Line 5"/>
          <p:cNvSpPr>
            <a:spLocks noChangeShapeType="1"/>
          </p:cNvSpPr>
          <p:nvPr/>
        </p:nvSpPr>
        <p:spPr bwMode="auto">
          <a:xfrm flipV="1">
            <a:off x="1019175" y="3044825"/>
            <a:ext cx="1674813" cy="17732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8" name="Line 6"/>
          <p:cNvSpPr>
            <a:spLocks noChangeShapeType="1"/>
          </p:cNvSpPr>
          <p:nvPr/>
        </p:nvSpPr>
        <p:spPr bwMode="auto">
          <a:xfrm flipV="1">
            <a:off x="1000125" y="3857625"/>
            <a:ext cx="2449513" cy="976313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9" name="Text Box 7"/>
          <p:cNvSpPr txBox="1">
            <a:spLocks noChangeArrowheads="1"/>
          </p:cNvSpPr>
          <p:nvPr/>
        </p:nvSpPr>
        <p:spPr bwMode="auto">
          <a:xfrm>
            <a:off x="568325" y="2827338"/>
            <a:ext cx="3825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/>
              <a:t>I</a:t>
            </a:r>
            <a:endParaRPr lang="ru-RU" sz="4000" b="1"/>
          </a:p>
        </p:txBody>
      </p:sp>
      <p:sp>
        <p:nvSpPr>
          <p:cNvPr id="10250" name="Text Box 8"/>
          <p:cNvSpPr txBox="1">
            <a:spLocks noChangeArrowheads="1"/>
          </p:cNvSpPr>
          <p:nvPr/>
        </p:nvSpPr>
        <p:spPr bwMode="auto">
          <a:xfrm>
            <a:off x="3338513" y="4868863"/>
            <a:ext cx="550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/>
              <a:t>U</a:t>
            </a:r>
            <a:endParaRPr lang="ru-RU" sz="4000" b="1"/>
          </a:p>
        </p:txBody>
      </p:sp>
      <p:sp>
        <p:nvSpPr>
          <p:cNvPr id="10251" name="Text Box 9"/>
          <p:cNvSpPr txBox="1">
            <a:spLocks noChangeArrowheads="1"/>
          </p:cNvSpPr>
          <p:nvPr/>
        </p:nvSpPr>
        <p:spPr bwMode="auto">
          <a:xfrm>
            <a:off x="2693988" y="3000375"/>
            <a:ext cx="6715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R</a:t>
            </a:r>
            <a:r>
              <a:rPr lang="en-US" sz="3600" b="1" baseline="-25000"/>
              <a:t>1</a:t>
            </a:r>
            <a:endParaRPr lang="ru-RU" sz="3600" b="1" baseline="-25000"/>
          </a:p>
        </p:txBody>
      </p:sp>
      <p:sp>
        <p:nvSpPr>
          <p:cNvPr id="10252" name="Text Box 10"/>
          <p:cNvSpPr txBox="1">
            <a:spLocks noChangeArrowheads="1"/>
          </p:cNvSpPr>
          <p:nvPr/>
        </p:nvSpPr>
        <p:spPr bwMode="auto">
          <a:xfrm>
            <a:off x="3338513" y="3841750"/>
            <a:ext cx="6715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R</a:t>
            </a:r>
            <a:r>
              <a:rPr lang="en-US" sz="3600" b="1" baseline="-25000"/>
              <a:t>2</a:t>
            </a:r>
            <a:endParaRPr lang="ru-RU" sz="3600" b="1" baseline="-25000"/>
          </a:p>
        </p:txBody>
      </p:sp>
      <p:sp>
        <p:nvSpPr>
          <p:cNvPr id="10253" name="Text Box 21"/>
          <p:cNvSpPr txBox="1">
            <a:spLocks noChangeArrowheads="1"/>
          </p:cNvSpPr>
          <p:nvPr/>
        </p:nvSpPr>
        <p:spPr bwMode="auto">
          <a:xfrm>
            <a:off x="4384675" y="5784850"/>
            <a:ext cx="234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 </a:t>
            </a:r>
            <a:endParaRPr lang="ru-RU" sz="4400" b="1"/>
          </a:p>
        </p:txBody>
      </p:sp>
      <p:sp>
        <p:nvSpPr>
          <p:cNvPr id="10254" name="Text Box 25"/>
          <p:cNvSpPr txBox="1">
            <a:spLocks noChangeArrowheads="1"/>
          </p:cNvSpPr>
          <p:nvPr/>
        </p:nvSpPr>
        <p:spPr bwMode="auto">
          <a:xfrm>
            <a:off x="568325" y="4649788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/>
              <a:t>0</a:t>
            </a:r>
            <a:endParaRPr lang="ru-RU" sz="3200" b="1"/>
          </a:p>
        </p:txBody>
      </p:sp>
      <p:sp>
        <p:nvSpPr>
          <p:cNvPr id="10255" name="AutoShape 3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101013" y="6381750"/>
            <a:ext cx="912812" cy="331788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A1A1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0242" name="Object 1"/>
          <p:cNvGraphicFramePr>
            <a:graphicFrameLocks noChangeAspect="1"/>
          </p:cNvGraphicFramePr>
          <p:nvPr/>
        </p:nvGraphicFramePr>
        <p:xfrm>
          <a:off x="1214438" y="5286375"/>
          <a:ext cx="1366837" cy="1284288"/>
        </p:xfrm>
        <a:graphic>
          <a:graphicData uri="http://schemas.openxmlformats.org/presentationml/2006/ole">
            <p:oleObj spid="_x0000_s10242" name="Формула" r:id="rId5" imgW="419040" imgH="393480" progId="Equation.3">
              <p:embed/>
            </p:oleObj>
          </a:graphicData>
        </a:graphic>
      </p:graphicFrame>
      <p:pic>
        <p:nvPicPr>
          <p:cNvPr id="10256" name="Picture 2" descr="E:\Rabota\МоиДокуменеты\FIZIKA\Электродинамика\Электростатика\РисункиКЛекциям\ЭлСат75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57750" y="2571750"/>
            <a:ext cx="33464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43" name="Object 5"/>
          <p:cNvGraphicFramePr>
            <a:graphicFrameLocks noChangeAspect="1"/>
          </p:cNvGraphicFramePr>
          <p:nvPr/>
        </p:nvGraphicFramePr>
        <p:xfrm>
          <a:off x="5715000" y="6143625"/>
          <a:ext cx="1209675" cy="577850"/>
        </p:xfrm>
        <a:graphic>
          <a:graphicData uri="http://schemas.openxmlformats.org/presentationml/2006/ole">
            <p:oleObj spid="_x0000_s10243" name="Формула" r:id="rId7" imgW="368280" imgH="177480" progId="Equation.3">
              <p:embed/>
            </p:oleObj>
          </a:graphicData>
        </a:graphic>
      </p:graphicFrame>
      <p:sp>
        <p:nvSpPr>
          <p:cNvPr id="1025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58" name="Rectangle 7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>
                <a:cs typeface="Times New Roman" pitchFamily="18" charset="0"/>
              </a:rPr>
              <a:t> </a:t>
            </a:r>
            <a:endParaRPr lang="ru-RU"/>
          </a:p>
        </p:txBody>
      </p:sp>
      <p:sp>
        <p:nvSpPr>
          <p:cNvPr id="10259" name="Rectangle 8"/>
          <p:cNvSpPr>
            <a:spLocks noChangeArrowheads="1"/>
          </p:cNvSpPr>
          <p:nvPr/>
        </p:nvSpPr>
        <p:spPr bwMode="auto">
          <a:xfrm>
            <a:off x="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600"/>
              <a:t> </a:t>
            </a:r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 flipH="1" flipV="1">
            <a:off x="1064418" y="4037807"/>
            <a:ext cx="2214563" cy="0"/>
          </a:xfrm>
          <a:prstGeom prst="line">
            <a:avLst/>
          </a:prstGeom>
          <a:ln w="28575">
            <a:solidFill>
              <a:schemeClr val="tx2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0800000">
            <a:off x="957263" y="3573463"/>
            <a:ext cx="1214437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0800000">
            <a:off x="957263" y="4359275"/>
            <a:ext cx="1214437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3" name="Прямоугольник 26"/>
          <p:cNvSpPr>
            <a:spLocks noChangeArrowheads="1"/>
          </p:cNvSpPr>
          <p:nvPr/>
        </p:nvSpPr>
        <p:spPr bwMode="auto">
          <a:xfrm>
            <a:off x="571500" y="1714500"/>
            <a:ext cx="33575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Наибольшим сопротивлением обладает резистор</a:t>
            </a:r>
            <a:r>
              <a:rPr lang="en-US"/>
              <a:t>…</a:t>
            </a:r>
            <a:endParaRPr lang="ru-RU"/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357188" y="3286125"/>
            <a:ext cx="5175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I</a:t>
            </a:r>
            <a:r>
              <a:rPr lang="en-US" sz="3600" b="1" baseline="-25000"/>
              <a:t>1</a:t>
            </a:r>
            <a:endParaRPr lang="ru-RU" sz="3600" b="1" baseline="-25000"/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428625" y="4000500"/>
            <a:ext cx="5175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I</a:t>
            </a:r>
            <a:r>
              <a:rPr lang="en-US" sz="3600" b="1" baseline="-25000"/>
              <a:t>2</a:t>
            </a:r>
            <a:endParaRPr lang="ru-RU" sz="3600" b="1" baseline="-25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250825" y="1628775"/>
            <a:ext cx="871378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0066"/>
                </a:solidFill>
              </a:rPr>
              <a:t>Электрический ток</a:t>
            </a:r>
            <a:r>
              <a:rPr lang="ru-RU" sz="3200" b="1">
                <a:solidFill>
                  <a:schemeClr val="tx2"/>
                </a:solidFill>
              </a:rPr>
              <a:t> – это направленное (упорядоченное) движение заряженных частиц (свободных зарядов).</a:t>
            </a:r>
          </a:p>
        </p:txBody>
      </p:sp>
      <p:sp>
        <p:nvSpPr>
          <p:cNvPr id="31747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101013" y="6381750"/>
            <a:ext cx="912812" cy="331788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A1A1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174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25" y="3643313"/>
            <a:ext cx="520858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400" b="1">
                <a:solidFill>
                  <a:srgbClr val="00006E"/>
                </a:solidFill>
              </a:rPr>
              <a:t>Закон Ома для участка цепи</a:t>
            </a:r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323850" y="1989138"/>
            <a:ext cx="6624638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200" b="1"/>
              <a:t>1827 год – Георг Ом (нем.)</a:t>
            </a:r>
          </a:p>
          <a:p>
            <a:pPr marL="342900" indent="-342900">
              <a:spcBef>
                <a:spcPct val="20000"/>
              </a:spcBef>
            </a:pPr>
            <a:endParaRPr lang="en-US" sz="800" b="1"/>
          </a:p>
          <a:p>
            <a:pPr marL="342900" indent="-342900">
              <a:spcBef>
                <a:spcPct val="20000"/>
              </a:spcBef>
            </a:pPr>
            <a:r>
              <a:rPr lang="ru-RU" sz="2800" b="1"/>
              <a:t>Сила тока на участке цепи прямо пропорциональна напряжению на концах этого участка и обратно пропорционально его сопротивлению.</a:t>
            </a:r>
          </a:p>
        </p:txBody>
      </p:sp>
      <p:pic>
        <p:nvPicPr>
          <p:cNvPr id="11269" name="Picture 14" descr="oh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9925" y="1989138"/>
            <a:ext cx="1651000" cy="2184400"/>
          </a:xfrm>
          <a:prstGeom prst="rect">
            <a:avLst/>
          </a:prstGeom>
          <a:noFill/>
          <a:ln w="57150" cmpd="thinThick">
            <a:solidFill>
              <a:srgbClr val="00006E"/>
            </a:solidFill>
            <a:miter lim="800000"/>
            <a:headEnd/>
            <a:tailEnd/>
          </a:ln>
        </p:spPr>
      </p:pic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4500563" y="4868863"/>
          <a:ext cx="1366837" cy="1284287"/>
        </p:xfrm>
        <a:graphic>
          <a:graphicData uri="http://schemas.openxmlformats.org/presentationml/2006/ole">
            <p:oleObj spid="_x0000_s11266" name="Формула" r:id="rId4" imgW="419040" imgH="393480" progId="Equation.3">
              <p:embed/>
            </p:oleObj>
          </a:graphicData>
        </a:graphic>
      </p:graphicFrame>
      <p:sp>
        <p:nvSpPr>
          <p:cNvPr id="11270" name="AutoShape 1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101013" y="6381750"/>
            <a:ext cx="912812" cy="331788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A1A1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14"/>
          <p:cNvSpPr txBox="1">
            <a:spLocks noChangeArrowheads="1"/>
          </p:cNvSpPr>
          <p:nvPr/>
        </p:nvSpPr>
        <p:spPr bwMode="auto">
          <a:xfrm>
            <a:off x="214313" y="142875"/>
            <a:ext cx="8715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>
                <a:solidFill>
                  <a:srgbClr val="00006E"/>
                </a:solidFill>
              </a:rPr>
              <a:t>Сопротивление</a:t>
            </a:r>
            <a:endParaRPr lang="ru-RU" sz="2800" b="1">
              <a:solidFill>
                <a:srgbClr val="FF0000"/>
              </a:solidFill>
            </a:endParaRPr>
          </a:p>
        </p:txBody>
      </p:sp>
      <p:sp>
        <p:nvSpPr>
          <p:cNvPr id="12293" name="AutoShap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101013" y="6381750"/>
            <a:ext cx="912812" cy="331788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A1A1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4" name="Прямоугольник 6"/>
          <p:cNvSpPr>
            <a:spLocks noChangeArrowheads="1"/>
          </p:cNvSpPr>
          <p:nvPr/>
        </p:nvSpPr>
        <p:spPr bwMode="auto">
          <a:xfrm>
            <a:off x="214313" y="857250"/>
            <a:ext cx="87868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R </a:t>
            </a:r>
            <a:r>
              <a:rPr lang="ru-RU" b="1"/>
              <a:t>является коэффициентом пропорциональности на участке цепи между напряжением и током, но не зависит ни от того ни от другого</a:t>
            </a:r>
          </a:p>
        </p:txBody>
      </p:sp>
      <p:sp>
        <p:nvSpPr>
          <p:cNvPr id="12295" name="Rectangle 16"/>
          <p:cNvSpPr>
            <a:spLocks noChangeArrowheads="1"/>
          </p:cNvSpPr>
          <p:nvPr/>
        </p:nvSpPr>
        <p:spPr bwMode="auto">
          <a:xfrm>
            <a:off x="0" y="1928813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/>
            <a:r>
              <a:rPr lang="ru-RU" b="1">
                <a:cs typeface="Times New Roman" pitchFamily="18" charset="0"/>
              </a:rPr>
              <a:t>это значит: при одном и том же сопротивлении, во сколько раз увеличится напряжение, во столько раз увеличится и сила тока.</a:t>
            </a:r>
            <a:endParaRPr lang="ru-RU"/>
          </a:p>
        </p:txBody>
      </p:sp>
      <p:sp>
        <p:nvSpPr>
          <p:cNvPr id="1229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90" name="Object 17"/>
          <p:cNvGraphicFramePr>
            <a:graphicFrameLocks noChangeAspect="1"/>
          </p:cNvGraphicFramePr>
          <p:nvPr/>
        </p:nvGraphicFramePr>
        <p:xfrm>
          <a:off x="214313" y="3071813"/>
          <a:ext cx="3200400" cy="785812"/>
        </p:xfrm>
        <a:graphic>
          <a:graphicData uri="http://schemas.openxmlformats.org/presentationml/2006/ole">
            <p:oleObj spid="_x0000_s12290" name="Формула" r:id="rId4" imgW="1587500" imgH="393700" progId="Equation.3">
              <p:embed/>
            </p:oleObj>
          </a:graphicData>
        </a:graphic>
      </p:graphicFrame>
      <p:graphicFrame>
        <p:nvGraphicFramePr>
          <p:cNvPr id="12291" name="Object 19"/>
          <p:cNvGraphicFramePr>
            <a:graphicFrameLocks noChangeAspect="1"/>
          </p:cNvGraphicFramePr>
          <p:nvPr/>
        </p:nvGraphicFramePr>
        <p:xfrm>
          <a:off x="4071938" y="3000375"/>
          <a:ext cx="2111375" cy="857250"/>
        </p:xfrm>
        <a:graphic>
          <a:graphicData uri="http://schemas.openxmlformats.org/presentationml/2006/ole">
            <p:oleObj spid="_x0000_s12291" name="Формула" r:id="rId5" imgW="965200" imgH="393700" progId="Equation.3">
              <p:embed/>
            </p:oleObj>
          </a:graphicData>
        </a:graphic>
      </p:graphicFrame>
      <p:sp>
        <p:nvSpPr>
          <p:cNvPr id="12297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8" name="Rectangle 22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>
                <a:cs typeface="Times New Roman" pitchFamily="18" charset="0"/>
              </a:rPr>
              <a:t> </a:t>
            </a:r>
            <a:endParaRPr lang="ru-RU"/>
          </a:p>
        </p:txBody>
      </p:sp>
      <p:sp>
        <p:nvSpPr>
          <p:cNvPr id="12299" name="Rectangle 23"/>
          <p:cNvSpPr>
            <a:spLocks noChangeArrowheads="1"/>
          </p:cNvSpPr>
          <p:nvPr/>
        </p:nvSpPr>
        <p:spPr bwMode="auto">
          <a:xfrm>
            <a:off x="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600"/>
              <a:t>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7" name="Group 2"/>
          <p:cNvGrpSpPr>
            <a:grpSpLocks/>
          </p:cNvGrpSpPr>
          <p:nvPr/>
        </p:nvGrpSpPr>
        <p:grpSpPr bwMode="auto">
          <a:xfrm>
            <a:off x="468313" y="1773238"/>
            <a:ext cx="6767512" cy="579437"/>
            <a:chOff x="340" y="1570"/>
            <a:chExt cx="4763" cy="429"/>
          </a:xfrm>
        </p:grpSpPr>
        <p:sp>
          <p:nvSpPr>
            <p:cNvPr id="13321" name="Rectangle 3"/>
            <p:cNvSpPr>
              <a:spLocks noChangeArrowheads="1"/>
            </p:cNvSpPr>
            <p:nvPr/>
          </p:nvSpPr>
          <p:spPr bwMode="auto">
            <a:xfrm>
              <a:off x="748" y="1570"/>
              <a:ext cx="771" cy="3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2" name="Rectangle 4"/>
            <p:cNvSpPr>
              <a:spLocks noChangeArrowheads="1"/>
            </p:cNvSpPr>
            <p:nvPr/>
          </p:nvSpPr>
          <p:spPr bwMode="auto">
            <a:xfrm>
              <a:off x="2290" y="1570"/>
              <a:ext cx="771" cy="3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3" name="Line 5"/>
            <p:cNvSpPr>
              <a:spLocks noChangeShapeType="1"/>
            </p:cNvSpPr>
            <p:nvPr/>
          </p:nvSpPr>
          <p:spPr bwMode="auto">
            <a:xfrm>
              <a:off x="340" y="1752"/>
              <a:ext cx="4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4" name="Line 6"/>
            <p:cNvSpPr>
              <a:spLocks noChangeShapeType="1"/>
            </p:cNvSpPr>
            <p:nvPr/>
          </p:nvSpPr>
          <p:spPr bwMode="auto">
            <a:xfrm>
              <a:off x="1519" y="1752"/>
              <a:ext cx="77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5" name="Line 7"/>
            <p:cNvSpPr>
              <a:spLocks noChangeShapeType="1"/>
            </p:cNvSpPr>
            <p:nvPr/>
          </p:nvSpPr>
          <p:spPr bwMode="auto">
            <a:xfrm>
              <a:off x="3061" y="1752"/>
              <a:ext cx="6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6" name="Rectangle 8"/>
            <p:cNvSpPr>
              <a:spLocks noChangeArrowheads="1"/>
            </p:cNvSpPr>
            <p:nvPr/>
          </p:nvSpPr>
          <p:spPr bwMode="auto">
            <a:xfrm>
              <a:off x="3742" y="1570"/>
              <a:ext cx="771" cy="3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7" name="Line 9"/>
            <p:cNvSpPr>
              <a:spLocks noChangeShapeType="1"/>
            </p:cNvSpPr>
            <p:nvPr/>
          </p:nvSpPr>
          <p:spPr bwMode="auto">
            <a:xfrm>
              <a:off x="4513" y="1752"/>
              <a:ext cx="5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8" name="Rectangle 10"/>
            <p:cNvSpPr>
              <a:spLocks noChangeArrowheads="1"/>
            </p:cNvSpPr>
            <p:nvPr/>
          </p:nvSpPr>
          <p:spPr bwMode="auto">
            <a:xfrm>
              <a:off x="2562" y="1570"/>
              <a:ext cx="273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/>
                <a:t>2</a:t>
              </a:r>
              <a:endParaRPr lang="ru-RU" sz="3200" b="1"/>
            </a:p>
          </p:txBody>
        </p:sp>
        <p:sp>
          <p:nvSpPr>
            <p:cNvPr id="13329" name="Rectangle 11"/>
            <p:cNvSpPr>
              <a:spLocks noChangeArrowheads="1"/>
            </p:cNvSpPr>
            <p:nvPr/>
          </p:nvSpPr>
          <p:spPr bwMode="auto">
            <a:xfrm flipH="1">
              <a:off x="975" y="1570"/>
              <a:ext cx="319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/>
                <a:t>1</a:t>
              </a:r>
              <a:endParaRPr lang="ru-RU" sz="3200" b="1"/>
            </a:p>
          </p:txBody>
        </p:sp>
        <p:sp>
          <p:nvSpPr>
            <p:cNvPr id="13330" name="Rectangle 12"/>
            <p:cNvSpPr>
              <a:spLocks noChangeArrowheads="1"/>
            </p:cNvSpPr>
            <p:nvPr/>
          </p:nvSpPr>
          <p:spPr bwMode="auto">
            <a:xfrm>
              <a:off x="4014" y="1570"/>
              <a:ext cx="272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/>
                <a:t>3</a:t>
              </a:r>
              <a:endParaRPr lang="ru-RU" sz="3200" b="1"/>
            </a:p>
          </p:txBody>
        </p:sp>
      </p:grp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323850" y="2781300"/>
          <a:ext cx="4824413" cy="2370138"/>
        </p:xfrm>
        <a:graphic>
          <a:graphicData uri="http://schemas.openxmlformats.org/presentationml/2006/ole">
            <p:oleObj spid="_x0000_s13314" name="Формула" r:id="rId4" imgW="1473120" imgH="723600" progId="Equation.3">
              <p:embed/>
            </p:oleObj>
          </a:graphicData>
        </a:graphic>
      </p:graphicFrame>
      <p:sp>
        <p:nvSpPr>
          <p:cNvPr id="13318" name="Text Box 29"/>
          <p:cNvSpPr txBox="1">
            <a:spLocks noChangeArrowheads="1"/>
          </p:cNvSpPr>
          <p:nvPr/>
        </p:nvSpPr>
        <p:spPr bwMode="auto">
          <a:xfrm>
            <a:off x="179388" y="0"/>
            <a:ext cx="87852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00006E"/>
                </a:solidFill>
              </a:rPr>
              <a:t>Последовательное соединение проводников</a:t>
            </a:r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5364163" y="2636838"/>
          <a:ext cx="2268537" cy="1114425"/>
        </p:xfrm>
        <a:graphic>
          <a:graphicData uri="http://schemas.openxmlformats.org/presentationml/2006/ole">
            <p:oleObj spid="_x0000_s13315" name="Формула" r:id="rId5" imgW="799920" imgH="393480" progId="Equation.3">
              <p:embed/>
            </p:oleObj>
          </a:graphicData>
        </a:graphic>
      </p:graphicFrame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5351463" y="3727450"/>
          <a:ext cx="2316162" cy="679450"/>
        </p:xfrm>
        <a:graphic>
          <a:graphicData uri="http://schemas.openxmlformats.org/presentationml/2006/ole">
            <p:oleObj spid="_x0000_s13316" name="Формула" r:id="rId6" imgW="736560" imgH="215640" progId="Equation.3">
              <p:embed/>
            </p:oleObj>
          </a:graphicData>
        </a:graphic>
      </p:graphicFrame>
      <p:sp>
        <p:nvSpPr>
          <p:cNvPr id="13319" name="AutoShape 34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8101013" y="6381750"/>
            <a:ext cx="912812" cy="331788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A1A1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3320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143000" y="5286375"/>
            <a:ext cx="666432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250825" y="3573463"/>
          <a:ext cx="4608513" cy="2841625"/>
        </p:xfrm>
        <a:graphic>
          <a:graphicData uri="http://schemas.openxmlformats.org/presentationml/2006/ole">
            <p:oleObj spid="_x0000_s14338" name="Формула" r:id="rId3" imgW="1523880" imgH="939600" progId="Equation.3">
              <p:embed/>
            </p:oleObj>
          </a:graphicData>
        </a:graphic>
      </p:graphicFrame>
      <p:grpSp>
        <p:nvGrpSpPr>
          <p:cNvPr id="14342" name="Group 6"/>
          <p:cNvGrpSpPr>
            <a:grpSpLocks/>
          </p:cNvGrpSpPr>
          <p:nvPr/>
        </p:nvGrpSpPr>
        <p:grpSpPr bwMode="auto">
          <a:xfrm>
            <a:off x="179388" y="1341438"/>
            <a:ext cx="2952750" cy="1939925"/>
            <a:chOff x="204" y="1480"/>
            <a:chExt cx="1996" cy="1551"/>
          </a:xfrm>
        </p:grpSpPr>
        <p:sp>
          <p:nvSpPr>
            <p:cNvPr id="14346" name="Rectangle 7"/>
            <p:cNvSpPr>
              <a:spLocks noChangeArrowheads="1"/>
            </p:cNvSpPr>
            <p:nvPr/>
          </p:nvSpPr>
          <p:spPr bwMode="auto">
            <a:xfrm>
              <a:off x="884" y="1480"/>
              <a:ext cx="681" cy="40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47" name="Rectangle 8"/>
            <p:cNvSpPr>
              <a:spLocks noChangeArrowheads="1"/>
            </p:cNvSpPr>
            <p:nvPr/>
          </p:nvSpPr>
          <p:spPr bwMode="auto">
            <a:xfrm>
              <a:off x="884" y="2024"/>
              <a:ext cx="681" cy="40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48" name="Rectangle 9"/>
            <p:cNvSpPr>
              <a:spLocks noChangeArrowheads="1"/>
            </p:cNvSpPr>
            <p:nvPr/>
          </p:nvSpPr>
          <p:spPr bwMode="auto">
            <a:xfrm>
              <a:off x="884" y="2568"/>
              <a:ext cx="681" cy="40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49" name="Line 10"/>
            <p:cNvSpPr>
              <a:spLocks noChangeShapeType="1"/>
            </p:cNvSpPr>
            <p:nvPr/>
          </p:nvSpPr>
          <p:spPr bwMode="auto">
            <a:xfrm>
              <a:off x="521" y="1661"/>
              <a:ext cx="0" cy="10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0" name="Line 11"/>
            <p:cNvSpPr>
              <a:spLocks noChangeShapeType="1"/>
            </p:cNvSpPr>
            <p:nvPr/>
          </p:nvSpPr>
          <p:spPr bwMode="auto">
            <a:xfrm>
              <a:off x="521" y="1661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1" name="Line 12"/>
            <p:cNvSpPr>
              <a:spLocks noChangeShapeType="1"/>
            </p:cNvSpPr>
            <p:nvPr/>
          </p:nvSpPr>
          <p:spPr bwMode="auto">
            <a:xfrm>
              <a:off x="204" y="2251"/>
              <a:ext cx="6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2" name="Line 13"/>
            <p:cNvSpPr>
              <a:spLocks noChangeShapeType="1"/>
            </p:cNvSpPr>
            <p:nvPr/>
          </p:nvSpPr>
          <p:spPr bwMode="auto">
            <a:xfrm>
              <a:off x="521" y="2750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3" name="Line 14"/>
            <p:cNvSpPr>
              <a:spLocks noChangeShapeType="1"/>
            </p:cNvSpPr>
            <p:nvPr/>
          </p:nvSpPr>
          <p:spPr bwMode="auto">
            <a:xfrm>
              <a:off x="1882" y="1661"/>
              <a:ext cx="0" cy="10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4" name="Line 15"/>
            <p:cNvSpPr>
              <a:spLocks noChangeShapeType="1"/>
            </p:cNvSpPr>
            <p:nvPr/>
          </p:nvSpPr>
          <p:spPr bwMode="auto">
            <a:xfrm flipH="1">
              <a:off x="1565" y="1661"/>
              <a:ext cx="31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5" name="Line 16"/>
            <p:cNvSpPr>
              <a:spLocks noChangeShapeType="1"/>
            </p:cNvSpPr>
            <p:nvPr/>
          </p:nvSpPr>
          <p:spPr bwMode="auto">
            <a:xfrm flipH="1">
              <a:off x="1565" y="2750"/>
              <a:ext cx="31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6" name="Line 17"/>
            <p:cNvSpPr>
              <a:spLocks noChangeShapeType="1"/>
            </p:cNvSpPr>
            <p:nvPr/>
          </p:nvSpPr>
          <p:spPr bwMode="auto">
            <a:xfrm>
              <a:off x="1565" y="2251"/>
              <a:ext cx="63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7" name="Text Box 18"/>
            <p:cNvSpPr txBox="1">
              <a:spLocks noChangeArrowheads="1"/>
            </p:cNvSpPr>
            <p:nvPr/>
          </p:nvSpPr>
          <p:spPr bwMode="auto">
            <a:xfrm>
              <a:off x="1111" y="1524"/>
              <a:ext cx="262" cy="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/>
                <a:t>1</a:t>
              </a:r>
            </a:p>
          </p:txBody>
        </p:sp>
        <p:sp>
          <p:nvSpPr>
            <p:cNvPr id="14358" name="Text Box 19"/>
            <p:cNvSpPr txBox="1">
              <a:spLocks noChangeArrowheads="1"/>
            </p:cNvSpPr>
            <p:nvPr/>
          </p:nvSpPr>
          <p:spPr bwMode="auto">
            <a:xfrm>
              <a:off x="1111" y="2025"/>
              <a:ext cx="262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/>
                <a:t>2</a:t>
              </a:r>
            </a:p>
          </p:txBody>
        </p:sp>
        <p:sp>
          <p:nvSpPr>
            <p:cNvPr id="14359" name="Text Box 20"/>
            <p:cNvSpPr txBox="1">
              <a:spLocks noChangeArrowheads="1"/>
            </p:cNvSpPr>
            <p:nvPr/>
          </p:nvSpPr>
          <p:spPr bwMode="auto">
            <a:xfrm>
              <a:off x="1111" y="2567"/>
              <a:ext cx="262" cy="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/>
                <a:t>3</a:t>
              </a:r>
            </a:p>
          </p:txBody>
        </p:sp>
      </p:grpSp>
      <p:sp>
        <p:nvSpPr>
          <p:cNvPr id="14343" name="Text Box 21"/>
          <p:cNvSpPr txBox="1">
            <a:spLocks noChangeArrowheads="1"/>
          </p:cNvSpPr>
          <p:nvPr/>
        </p:nvSpPr>
        <p:spPr bwMode="auto">
          <a:xfrm>
            <a:off x="611188" y="0"/>
            <a:ext cx="8280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00006E"/>
                </a:solidFill>
              </a:rPr>
              <a:t>Параллельное соединение проводников</a:t>
            </a:r>
          </a:p>
        </p:txBody>
      </p:sp>
      <p:graphicFrame>
        <p:nvGraphicFramePr>
          <p:cNvPr id="14339" name="Object 22"/>
          <p:cNvGraphicFramePr>
            <a:graphicFrameLocks noChangeAspect="1"/>
          </p:cNvGraphicFramePr>
          <p:nvPr/>
        </p:nvGraphicFramePr>
        <p:xfrm>
          <a:off x="5292725" y="3429000"/>
          <a:ext cx="2268538" cy="1114425"/>
        </p:xfrm>
        <a:graphic>
          <a:graphicData uri="http://schemas.openxmlformats.org/presentationml/2006/ole">
            <p:oleObj spid="_x0000_s14339" name="Формула" r:id="rId4" imgW="799920" imgH="393480" progId="Equation.3">
              <p:embed/>
            </p:oleObj>
          </a:graphicData>
        </a:graphic>
      </p:graphicFrame>
      <p:graphicFrame>
        <p:nvGraphicFramePr>
          <p:cNvPr id="14340" name="Object 23"/>
          <p:cNvGraphicFramePr>
            <a:graphicFrameLocks noChangeAspect="1"/>
          </p:cNvGraphicFramePr>
          <p:nvPr/>
        </p:nvGraphicFramePr>
        <p:xfrm>
          <a:off x="5292725" y="4508500"/>
          <a:ext cx="2303463" cy="676275"/>
        </p:xfrm>
        <a:graphic>
          <a:graphicData uri="http://schemas.openxmlformats.org/presentationml/2006/ole">
            <p:oleObj spid="_x0000_s14340" name="Формула" r:id="rId5" imgW="736560" imgH="215640" progId="Equation.3">
              <p:embed/>
            </p:oleObj>
          </a:graphicData>
        </a:graphic>
      </p:graphicFrame>
      <p:graphicFrame>
        <p:nvGraphicFramePr>
          <p:cNvPr id="14341" name="Object 24"/>
          <p:cNvGraphicFramePr>
            <a:graphicFrameLocks noChangeAspect="1"/>
          </p:cNvGraphicFramePr>
          <p:nvPr/>
        </p:nvGraphicFramePr>
        <p:xfrm>
          <a:off x="5148263" y="5300663"/>
          <a:ext cx="3995737" cy="1081087"/>
        </p:xfrm>
        <a:graphic>
          <a:graphicData uri="http://schemas.openxmlformats.org/presentationml/2006/ole">
            <p:oleObj spid="_x0000_s14341" name="Формула" r:id="rId6" imgW="1549080" imgH="419040" progId="Equation.3">
              <p:embed/>
            </p:oleObj>
          </a:graphicData>
        </a:graphic>
      </p:graphicFrame>
      <p:sp>
        <p:nvSpPr>
          <p:cNvPr id="14344" name="AutoShape 25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8101013" y="6381750"/>
            <a:ext cx="912812" cy="331788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A1A1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5" name="TextBox 22"/>
          <p:cNvSpPr txBox="1">
            <a:spLocks noChangeArrowheads="1"/>
          </p:cNvSpPr>
          <p:nvPr/>
        </p:nvSpPr>
        <p:spPr bwMode="auto">
          <a:xfrm>
            <a:off x="785813" y="6357938"/>
            <a:ext cx="4857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R</a:t>
            </a:r>
            <a:r>
              <a:rPr lang="ru-RU" i="1" baseline="-25000"/>
              <a:t>общ.</a:t>
            </a:r>
            <a:r>
              <a:rPr lang="ru-RU"/>
              <a:t> меньше меньшего из</a:t>
            </a:r>
            <a:r>
              <a:rPr lang="en-US"/>
              <a:t> R</a:t>
            </a:r>
            <a:r>
              <a:rPr lang="ru-RU" baseline="-25000"/>
              <a:t>1,2,3…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1"/>
          <p:cNvSpPr txBox="1">
            <a:spLocks noChangeArrowheads="1"/>
          </p:cNvSpPr>
          <p:nvPr/>
        </p:nvSpPr>
        <p:spPr bwMode="auto">
          <a:xfrm>
            <a:off x="1619250" y="0"/>
            <a:ext cx="5832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Измерение силы тока</a:t>
            </a:r>
          </a:p>
        </p:txBody>
      </p:sp>
      <p:sp>
        <p:nvSpPr>
          <p:cNvPr id="39939" name="AutoShape 3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01013" y="6381750"/>
            <a:ext cx="912812" cy="331788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A1A1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40" name="Прямоугольник 30"/>
          <p:cNvSpPr>
            <a:spLocks noChangeArrowheads="1"/>
          </p:cNvSpPr>
          <p:nvPr/>
        </p:nvSpPr>
        <p:spPr bwMode="auto">
          <a:xfrm>
            <a:off x="928688" y="4357688"/>
            <a:ext cx="757237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Амперметр присоединяют последовательно разрывая цепь,  и не имеет значения  с какой стороны слева или справа от исследуемого элемента его подключать.</a:t>
            </a:r>
          </a:p>
        </p:txBody>
      </p:sp>
      <p:pic>
        <p:nvPicPr>
          <p:cNvPr id="39941" name="Picture 6" descr="E:\Rabota\МоиДокуменеты\FIZIKA\Электродинамика\Электростатика\РисункиКЛекциям\ЭлСат47.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1000125"/>
            <a:ext cx="2743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2" name="Picture 7" descr="E:\Rabota\МоиДокуменеты\FIZIKA\Электродинамика\Электростатика\РисункиКЛекциям\ЭлСат46.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9063" y="1000125"/>
            <a:ext cx="35909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3" name="Picture 8" descr="E:\Rabota\МоиДокуменеты\FIZIKA\Электродинамика\Электростатика\РисункиКЛекциям\ЭлСат48.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" y="2714625"/>
            <a:ext cx="27432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4" name="Picture 9" descr="E:\Rabota\МоиДокуменеты\FIZIKA\Электродинамика\Электростатика\РисункиКЛекциям\ЭлСат49.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14813" y="2786063"/>
            <a:ext cx="35909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5" name="TextBox 36"/>
          <p:cNvSpPr txBox="1">
            <a:spLocks noChangeArrowheads="1"/>
          </p:cNvSpPr>
          <p:nvPr/>
        </p:nvSpPr>
        <p:spPr bwMode="auto">
          <a:xfrm>
            <a:off x="1000125" y="571500"/>
            <a:ext cx="500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1.</a:t>
            </a:r>
          </a:p>
        </p:txBody>
      </p:sp>
      <p:sp>
        <p:nvSpPr>
          <p:cNvPr id="39946" name="TextBox 37"/>
          <p:cNvSpPr txBox="1">
            <a:spLocks noChangeArrowheads="1"/>
          </p:cNvSpPr>
          <p:nvPr/>
        </p:nvSpPr>
        <p:spPr bwMode="auto">
          <a:xfrm>
            <a:off x="4500563" y="642938"/>
            <a:ext cx="5000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2.</a:t>
            </a:r>
          </a:p>
        </p:txBody>
      </p:sp>
      <p:sp>
        <p:nvSpPr>
          <p:cNvPr id="39947" name="TextBox 38"/>
          <p:cNvSpPr txBox="1">
            <a:spLocks noChangeArrowheads="1"/>
          </p:cNvSpPr>
          <p:nvPr/>
        </p:nvSpPr>
        <p:spPr bwMode="auto">
          <a:xfrm>
            <a:off x="1000125" y="2286000"/>
            <a:ext cx="500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3.</a:t>
            </a:r>
          </a:p>
        </p:txBody>
      </p:sp>
      <p:sp>
        <p:nvSpPr>
          <p:cNvPr id="39948" name="TextBox 39"/>
          <p:cNvSpPr txBox="1">
            <a:spLocks noChangeArrowheads="1"/>
          </p:cNvSpPr>
          <p:nvPr/>
        </p:nvSpPr>
        <p:spPr bwMode="auto">
          <a:xfrm>
            <a:off x="4786313" y="2357438"/>
            <a:ext cx="5000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Прямоугольник 1"/>
          <p:cNvSpPr>
            <a:spLocks noChangeArrowheads="1"/>
          </p:cNvSpPr>
          <p:nvPr/>
        </p:nvSpPr>
        <p:spPr bwMode="auto">
          <a:xfrm>
            <a:off x="500063" y="4786313"/>
            <a:ext cx="76438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Вольтметр подключают параллельно участку на котором хотят измерить падение напряжения.</a:t>
            </a:r>
          </a:p>
        </p:txBody>
      </p:sp>
      <p:pic>
        <p:nvPicPr>
          <p:cNvPr id="40963" name="Picture 6" descr="E:\Rabota\МоиДокуменеты\FIZIKA\Электродинамика\Электростатика\РисункиКЛекциям\ЭлСат47.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1285875"/>
            <a:ext cx="2743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4" name="Picture 7" descr="E:\Rabota\МоиДокуменеты\FIZIKA\Электродинамика\Электростатика\РисункиКЛекциям\ЭлСат46.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63" y="1285875"/>
            <a:ext cx="35909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5" name="Picture 8" descr="E:\Rabota\МоиДокуменеты\FIZIKA\Электродинамика\Электростатика\РисункиКЛекциям\ЭлСат48.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" y="3000375"/>
            <a:ext cx="27432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6" name="Picture 9" descr="E:\Rabota\МоиДокуменеты\FIZIKA\Электродинамика\Электростатика\РисункиКЛекциям\ЭлСат49.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14813" y="3071813"/>
            <a:ext cx="35909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7" name="TextBox 8"/>
          <p:cNvSpPr txBox="1">
            <a:spLocks noChangeArrowheads="1"/>
          </p:cNvSpPr>
          <p:nvPr/>
        </p:nvSpPr>
        <p:spPr bwMode="auto">
          <a:xfrm>
            <a:off x="1000125" y="571500"/>
            <a:ext cx="500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1.</a:t>
            </a:r>
          </a:p>
        </p:txBody>
      </p:sp>
      <p:sp>
        <p:nvSpPr>
          <p:cNvPr id="40968" name="TextBox 9"/>
          <p:cNvSpPr txBox="1">
            <a:spLocks noChangeArrowheads="1"/>
          </p:cNvSpPr>
          <p:nvPr/>
        </p:nvSpPr>
        <p:spPr bwMode="auto">
          <a:xfrm>
            <a:off x="4500563" y="928688"/>
            <a:ext cx="5000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2.</a:t>
            </a:r>
          </a:p>
        </p:txBody>
      </p:sp>
      <p:sp>
        <p:nvSpPr>
          <p:cNvPr id="40969" name="TextBox 10"/>
          <p:cNvSpPr txBox="1">
            <a:spLocks noChangeArrowheads="1"/>
          </p:cNvSpPr>
          <p:nvPr/>
        </p:nvSpPr>
        <p:spPr bwMode="auto">
          <a:xfrm>
            <a:off x="1000125" y="2571750"/>
            <a:ext cx="500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3.</a:t>
            </a:r>
          </a:p>
        </p:txBody>
      </p:sp>
      <p:sp>
        <p:nvSpPr>
          <p:cNvPr id="40970" name="TextBox 11"/>
          <p:cNvSpPr txBox="1">
            <a:spLocks noChangeArrowheads="1"/>
          </p:cNvSpPr>
          <p:nvPr/>
        </p:nvSpPr>
        <p:spPr bwMode="auto">
          <a:xfrm>
            <a:off x="4786313" y="2643188"/>
            <a:ext cx="5000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4.</a:t>
            </a:r>
          </a:p>
        </p:txBody>
      </p:sp>
      <p:sp>
        <p:nvSpPr>
          <p:cNvPr id="40971" name="Text Box 5"/>
          <p:cNvSpPr txBox="1">
            <a:spLocks noChangeArrowheads="1"/>
          </p:cNvSpPr>
          <p:nvPr/>
        </p:nvSpPr>
        <p:spPr bwMode="auto">
          <a:xfrm>
            <a:off x="1619250" y="0"/>
            <a:ext cx="64087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Измерение напряжения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Скругленный прямоугольник 36"/>
          <p:cNvSpPr/>
          <p:nvPr/>
        </p:nvSpPr>
        <p:spPr>
          <a:xfrm>
            <a:off x="3571875" y="2643188"/>
            <a:ext cx="2786063" cy="257175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5362" name="Object 5"/>
          <p:cNvGraphicFramePr>
            <a:graphicFrameLocks noChangeAspect="1"/>
          </p:cNvGraphicFramePr>
          <p:nvPr/>
        </p:nvGraphicFramePr>
        <p:xfrm>
          <a:off x="411163" y="5445125"/>
          <a:ext cx="2274887" cy="771525"/>
        </p:xfrm>
        <a:graphic>
          <a:graphicData uri="http://schemas.openxmlformats.org/presentationml/2006/ole">
            <p:oleObj spid="_x0000_s15362" name="Формула" r:id="rId4" imgW="672840" imgH="228600" progId="Equation.3">
              <p:embed/>
            </p:oleObj>
          </a:graphicData>
        </a:graphic>
      </p:graphicFrame>
      <p:graphicFrame>
        <p:nvGraphicFramePr>
          <p:cNvPr id="15363" name="Object 6"/>
          <p:cNvGraphicFramePr>
            <a:graphicFrameLocks noChangeAspect="1"/>
          </p:cNvGraphicFramePr>
          <p:nvPr/>
        </p:nvGraphicFramePr>
        <p:xfrm>
          <a:off x="6443663" y="2133600"/>
          <a:ext cx="2146300" cy="1279525"/>
        </p:xfrm>
        <a:graphic>
          <a:graphicData uri="http://schemas.openxmlformats.org/presentationml/2006/ole">
            <p:oleObj spid="_x0000_s15363" name="Формула" r:id="rId5" imgW="660240" imgH="393480" progId="Equation.3">
              <p:embed/>
            </p:oleObj>
          </a:graphicData>
        </a:graphic>
      </p:graphicFrame>
      <p:graphicFrame>
        <p:nvGraphicFramePr>
          <p:cNvPr id="15364" name="Object 7"/>
          <p:cNvGraphicFramePr>
            <a:graphicFrameLocks noChangeAspect="1"/>
          </p:cNvGraphicFramePr>
          <p:nvPr/>
        </p:nvGraphicFramePr>
        <p:xfrm>
          <a:off x="3546475" y="928688"/>
          <a:ext cx="2559050" cy="4249737"/>
        </p:xfrm>
        <a:graphic>
          <a:graphicData uri="http://schemas.openxmlformats.org/presentationml/2006/ole">
            <p:oleObj spid="_x0000_s15364" name="Формула" r:id="rId6" imgW="672840" imgH="1117440" progId="Equation.3">
              <p:embed/>
            </p:oleObj>
          </a:graphicData>
        </a:graphic>
      </p:graphicFrame>
      <p:graphicFrame>
        <p:nvGraphicFramePr>
          <p:cNvPr id="15365" name="Object 9"/>
          <p:cNvGraphicFramePr>
            <a:graphicFrameLocks noChangeAspect="1"/>
          </p:cNvGraphicFramePr>
          <p:nvPr/>
        </p:nvGraphicFramePr>
        <p:xfrm>
          <a:off x="5962650" y="1052513"/>
          <a:ext cx="3052763" cy="823912"/>
        </p:xfrm>
        <a:graphic>
          <a:graphicData uri="http://schemas.openxmlformats.org/presentationml/2006/ole">
            <p:oleObj spid="_x0000_s15365" name="Формула" r:id="rId7" imgW="799920" imgH="215640" progId="Equation.3">
              <p:embed/>
            </p:oleObj>
          </a:graphicData>
        </a:graphic>
      </p:graphicFrame>
      <p:grpSp>
        <p:nvGrpSpPr>
          <p:cNvPr id="15368" name="Group 33"/>
          <p:cNvGrpSpPr>
            <a:grpSpLocks/>
          </p:cNvGrpSpPr>
          <p:nvPr/>
        </p:nvGrpSpPr>
        <p:grpSpPr bwMode="auto">
          <a:xfrm>
            <a:off x="395288" y="981075"/>
            <a:ext cx="2879725" cy="2373313"/>
            <a:chOff x="612" y="1253"/>
            <a:chExt cx="1814" cy="1495"/>
          </a:xfrm>
        </p:grpSpPr>
        <p:sp>
          <p:nvSpPr>
            <p:cNvPr id="15374" name="Line 10"/>
            <p:cNvSpPr>
              <a:spLocks noChangeShapeType="1"/>
            </p:cNvSpPr>
            <p:nvPr/>
          </p:nvSpPr>
          <p:spPr bwMode="auto">
            <a:xfrm>
              <a:off x="612" y="1253"/>
              <a:ext cx="181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5" name="Line 11"/>
            <p:cNvSpPr>
              <a:spLocks noChangeShapeType="1"/>
            </p:cNvSpPr>
            <p:nvPr/>
          </p:nvSpPr>
          <p:spPr bwMode="auto">
            <a:xfrm>
              <a:off x="612" y="2160"/>
              <a:ext cx="181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5376" name="Group 15"/>
            <p:cNvGrpSpPr>
              <a:grpSpLocks/>
            </p:cNvGrpSpPr>
            <p:nvPr/>
          </p:nvGrpSpPr>
          <p:grpSpPr bwMode="auto">
            <a:xfrm>
              <a:off x="748" y="1434"/>
              <a:ext cx="272" cy="91"/>
              <a:chOff x="748" y="1434"/>
              <a:chExt cx="272" cy="91"/>
            </a:xfrm>
          </p:grpSpPr>
          <p:sp>
            <p:nvSpPr>
              <p:cNvPr id="15394" name="Oval 12"/>
              <p:cNvSpPr>
                <a:spLocks noChangeArrowheads="1"/>
              </p:cNvSpPr>
              <p:nvPr/>
            </p:nvSpPr>
            <p:spPr bwMode="auto">
              <a:xfrm>
                <a:off x="748" y="1434"/>
                <a:ext cx="91" cy="91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395" name="Line 13"/>
              <p:cNvSpPr>
                <a:spLocks noChangeShapeType="1"/>
              </p:cNvSpPr>
              <p:nvPr/>
            </p:nvSpPr>
            <p:spPr bwMode="auto">
              <a:xfrm>
                <a:off x="793" y="1480"/>
                <a:ext cx="22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377" name="Group 16"/>
            <p:cNvGrpSpPr>
              <a:grpSpLocks/>
            </p:cNvGrpSpPr>
            <p:nvPr/>
          </p:nvGrpSpPr>
          <p:grpSpPr bwMode="auto">
            <a:xfrm>
              <a:off x="1202" y="1616"/>
              <a:ext cx="272" cy="91"/>
              <a:chOff x="748" y="1434"/>
              <a:chExt cx="272" cy="91"/>
            </a:xfrm>
          </p:grpSpPr>
          <p:sp>
            <p:nvSpPr>
              <p:cNvPr id="15392" name="Oval 17"/>
              <p:cNvSpPr>
                <a:spLocks noChangeArrowheads="1"/>
              </p:cNvSpPr>
              <p:nvPr/>
            </p:nvSpPr>
            <p:spPr bwMode="auto">
              <a:xfrm>
                <a:off x="748" y="1434"/>
                <a:ext cx="91" cy="91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393" name="Line 18"/>
              <p:cNvSpPr>
                <a:spLocks noChangeShapeType="1"/>
              </p:cNvSpPr>
              <p:nvPr/>
            </p:nvSpPr>
            <p:spPr bwMode="auto">
              <a:xfrm>
                <a:off x="793" y="1480"/>
                <a:ext cx="22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378" name="Group 19"/>
            <p:cNvGrpSpPr>
              <a:grpSpLocks/>
            </p:cNvGrpSpPr>
            <p:nvPr/>
          </p:nvGrpSpPr>
          <p:grpSpPr bwMode="auto">
            <a:xfrm>
              <a:off x="1655" y="1389"/>
              <a:ext cx="272" cy="91"/>
              <a:chOff x="748" y="1434"/>
              <a:chExt cx="272" cy="91"/>
            </a:xfrm>
          </p:grpSpPr>
          <p:sp>
            <p:nvSpPr>
              <p:cNvPr id="15390" name="Oval 20"/>
              <p:cNvSpPr>
                <a:spLocks noChangeArrowheads="1"/>
              </p:cNvSpPr>
              <p:nvPr/>
            </p:nvSpPr>
            <p:spPr bwMode="auto">
              <a:xfrm>
                <a:off x="748" y="1434"/>
                <a:ext cx="91" cy="91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391" name="Line 21"/>
              <p:cNvSpPr>
                <a:spLocks noChangeShapeType="1"/>
              </p:cNvSpPr>
              <p:nvPr/>
            </p:nvSpPr>
            <p:spPr bwMode="auto">
              <a:xfrm>
                <a:off x="793" y="1480"/>
                <a:ext cx="22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379" name="Group 22"/>
            <p:cNvGrpSpPr>
              <a:grpSpLocks/>
            </p:cNvGrpSpPr>
            <p:nvPr/>
          </p:nvGrpSpPr>
          <p:grpSpPr bwMode="auto">
            <a:xfrm>
              <a:off x="839" y="1797"/>
              <a:ext cx="272" cy="91"/>
              <a:chOff x="748" y="1434"/>
              <a:chExt cx="272" cy="91"/>
            </a:xfrm>
          </p:grpSpPr>
          <p:sp>
            <p:nvSpPr>
              <p:cNvPr id="15388" name="Oval 23"/>
              <p:cNvSpPr>
                <a:spLocks noChangeArrowheads="1"/>
              </p:cNvSpPr>
              <p:nvPr/>
            </p:nvSpPr>
            <p:spPr bwMode="auto">
              <a:xfrm>
                <a:off x="748" y="1434"/>
                <a:ext cx="91" cy="91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389" name="Line 24"/>
              <p:cNvSpPr>
                <a:spLocks noChangeShapeType="1"/>
              </p:cNvSpPr>
              <p:nvPr/>
            </p:nvSpPr>
            <p:spPr bwMode="auto">
              <a:xfrm>
                <a:off x="793" y="1480"/>
                <a:ext cx="22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380" name="Group 25"/>
            <p:cNvGrpSpPr>
              <a:grpSpLocks/>
            </p:cNvGrpSpPr>
            <p:nvPr/>
          </p:nvGrpSpPr>
          <p:grpSpPr bwMode="auto">
            <a:xfrm>
              <a:off x="1383" y="1888"/>
              <a:ext cx="272" cy="91"/>
              <a:chOff x="748" y="1434"/>
              <a:chExt cx="272" cy="91"/>
            </a:xfrm>
          </p:grpSpPr>
          <p:sp>
            <p:nvSpPr>
              <p:cNvPr id="15386" name="Oval 26"/>
              <p:cNvSpPr>
                <a:spLocks noChangeArrowheads="1"/>
              </p:cNvSpPr>
              <p:nvPr/>
            </p:nvSpPr>
            <p:spPr bwMode="auto">
              <a:xfrm>
                <a:off x="748" y="1434"/>
                <a:ext cx="91" cy="91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387" name="Line 27"/>
              <p:cNvSpPr>
                <a:spLocks noChangeShapeType="1"/>
              </p:cNvSpPr>
              <p:nvPr/>
            </p:nvSpPr>
            <p:spPr bwMode="auto">
              <a:xfrm>
                <a:off x="793" y="1480"/>
                <a:ext cx="22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5381" name="AutoShape 28"/>
            <p:cNvSpPr>
              <a:spLocks/>
            </p:cNvSpPr>
            <p:nvPr/>
          </p:nvSpPr>
          <p:spPr bwMode="auto">
            <a:xfrm rot="16182363" flipH="1">
              <a:off x="1424" y="1484"/>
              <a:ext cx="181" cy="1716"/>
            </a:xfrm>
            <a:prstGeom prst="rightBracket">
              <a:avLst>
                <a:gd name="adj" fmla="val 27840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5382" name="Group 29"/>
            <p:cNvGrpSpPr>
              <a:grpSpLocks/>
            </p:cNvGrpSpPr>
            <p:nvPr/>
          </p:nvGrpSpPr>
          <p:grpSpPr bwMode="auto">
            <a:xfrm>
              <a:off x="1927" y="1752"/>
              <a:ext cx="272" cy="91"/>
              <a:chOff x="748" y="1434"/>
              <a:chExt cx="272" cy="91"/>
            </a:xfrm>
          </p:grpSpPr>
          <p:sp>
            <p:nvSpPr>
              <p:cNvPr id="15384" name="Oval 30"/>
              <p:cNvSpPr>
                <a:spLocks noChangeArrowheads="1"/>
              </p:cNvSpPr>
              <p:nvPr/>
            </p:nvSpPr>
            <p:spPr bwMode="auto">
              <a:xfrm>
                <a:off x="748" y="1434"/>
                <a:ext cx="91" cy="91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385" name="Line 31"/>
              <p:cNvSpPr>
                <a:spLocks noChangeShapeType="1"/>
              </p:cNvSpPr>
              <p:nvPr/>
            </p:nvSpPr>
            <p:spPr bwMode="auto">
              <a:xfrm>
                <a:off x="793" y="1480"/>
                <a:ext cx="22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5383" name="Text Box 32"/>
            <p:cNvSpPr txBox="1">
              <a:spLocks noChangeArrowheads="1"/>
            </p:cNvSpPr>
            <p:nvPr/>
          </p:nvSpPr>
          <p:spPr bwMode="auto">
            <a:xfrm>
              <a:off x="1325" y="2383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/>
                <a:t>U</a:t>
              </a:r>
              <a:endParaRPr lang="ru-RU" sz="3200" b="1"/>
            </a:p>
          </p:txBody>
        </p:sp>
      </p:grpSp>
      <p:graphicFrame>
        <p:nvGraphicFramePr>
          <p:cNvPr id="15366" name="Object 34"/>
          <p:cNvGraphicFramePr>
            <a:graphicFrameLocks noChangeAspect="1"/>
          </p:cNvGraphicFramePr>
          <p:nvPr/>
        </p:nvGraphicFramePr>
        <p:xfrm>
          <a:off x="684213" y="4724400"/>
          <a:ext cx="1295400" cy="647700"/>
        </p:xfrm>
        <a:graphic>
          <a:graphicData uri="http://schemas.openxmlformats.org/presentationml/2006/ole">
            <p:oleObj spid="_x0000_s15366" name="Формула" r:id="rId8" imgW="406080" imgH="203040" progId="Equation.3">
              <p:embed/>
            </p:oleObj>
          </a:graphicData>
        </a:graphic>
      </p:graphicFrame>
      <p:sp>
        <p:nvSpPr>
          <p:cNvPr id="15369" name="AutoShape 36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8101013" y="6381750"/>
            <a:ext cx="912812" cy="331788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A1A1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34" name="Прямая со стрелкой 33"/>
          <p:cNvCxnSpPr/>
          <p:nvPr/>
        </p:nvCxnSpPr>
        <p:spPr>
          <a:xfrm rot="10800000">
            <a:off x="5857875" y="3357563"/>
            <a:ext cx="1143000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1" name="TextBox 34"/>
          <p:cNvSpPr txBox="1">
            <a:spLocks noChangeArrowheads="1"/>
          </p:cNvSpPr>
          <p:nvPr/>
        </p:nvSpPr>
        <p:spPr bwMode="auto">
          <a:xfrm>
            <a:off x="6929438" y="3429000"/>
            <a:ext cx="22145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удобна при послед. соединении</a:t>
            </a:r>
          </a:p>
        </p:txBody>
      </p:sp>
      <p:sp>
        <p:nvSpPr>
          <p:cNvPr id="15372" name="TextBox 36"/>
          <p:cNvSpPr txBox="1">
            <a:spLocks noChangeArrowheads="1"/>
          </p:cNvSpPr>
          <p:nvPr/>
        </p:nvSpPr>
        <p:spPr bwMode="auto">
          <a:xfrm>
            <a:off x="6357938" y="4500563"/>
            <a:ext cx="27860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удобна при парал. соединении</a:t>
            </a:r>
          </a:p>
        </p:txBody>
      </p:sp>
      <p:cxnSp>
        <p:nvCxnSpPr>
          <p:cNvPr id="38" name="Прямая со стрелкой 37"/>
          <p:cNvCxnSpPr/>
          <p:nvPr/>
        </p:nvCxnSpPr>
        <p:spPr>
          <a:xfrm rot="10800000">
            <a:off x="5929313" y="4572000"/>
            <a:ext cx="500062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2268538" y="0"/>
            <a:ext cx="4029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00006E"/>
                </a:solidFill>
              </a:rPr>
              <a:t>Мощность тока</a:t>
            </a:r>
          </a:p>
        </p:txBody>
      </p:sp>
      <p:graphicFrame>
        <p:nvGraphicFramePr>
          <p:cNvPr id="16386" name="Object 5"/>
          <p:cNvGraphicFramePr>
            <a:graphicFrameLocks noChangeAspect="1"/>
          </p:cNvGraphicFramePr>
          <p:nvPr/>
        </p:nvGraphicFramePr>
        <p:xfrm>
          <a:off x="857250" y="1143000"/>
          <a:ext cx="3887788" cy="2565400"/>
        </p:xfrm>
        <a:graphic>
          <a:graphicData uri="http://schemas.openxmlformats.org/presentationml/2006/ole">
            <p:oleObj spid="_x0000_s16386" name="Формула" r:id="rId3" imgW="1231560" imgH="812520" progId="Equation.3">
              <p:embed/>
            </p:oleObj>
          </a:graphicData>
        </a:graphic>
      </p:graphicFrame>
      <p:graphicFrame>
        <p:nvGraphicFramePr>
          <p:cNvPr id="16387" name="Object 6"/>
          <p:cNvGraphicFramePr>
            <a:graphicFrameLocks noChangeAspect="1"/>
          </p:cNvGraphicFramePr>
          <p:nvPr/>
        </p:nvGraphicFramePr>
        <p:xfrm>
          <a:off x="5148263" y="1557338"/>
          <a:ext cx="1800225" cy="665162"/>
        </p:xfrm>
        <a:graphic>
          <a:graphicData uri="http://schemas.openxmlformats.org/presentationml/2006/ole">
            <p:oleObj spid="_x0000_s16387" name="Формула" r:id="rId4" imgW="583920" imgH="215640" progId="Equation.3">
              <p:embed/>
            </p:oleObj>
          </a:graphicData>
        </a:graphic>
      </p:graphicFrame>
      <p:sp>
        <p:nvSpPr>
          <p:cNvPr id="16390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101013" y="6381750"/>
            <a:ext cx="912812" cy="331788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A1A1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6388" name="Object 7"/>
          <p:cNvGraphicFramePr>
            <a:graphicFrameLocks noChangeAspect="1"/>
          </p:cNvGraphicFramePr>
          <p:nvPr/>
        </p:nvGraphicFramePr>
        <p:xfrm>
          <a:off x="6429375" y="142875"/>
          <a:ext cx="2317750" cy="676275"/>
        </p:xfrm>
        <a:graphic>
          <a:graphicData uri="http://schemas.openxmlformats.org/presentationml/2006/ole">
            <p:oleObj spid="_x0000_s16388" name="Формула" r:id="rId6" imgW="6094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Box 1"/>
          <p:cNvSpPr txBox="1">
            <a:spLocks noChangeArrowheads="1"/>
          </p:cNvSpPr>
          <p:nvPr/>
        </p:nvSpPr>
        <p:spPr bwMode="auto">
          <a:xfrm>
            <a:off x="285750" y="428625"/>
            <a:ext cx="76438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Задача:</a:t>
            </a:r>
            <a:r>
              <a:rPr lang="ru-RU"/>
              <a:t> Если длину спирали электроплитки увеличить в 4 раза, что произойдет с ее мощностью?</a:t>
            </a:r>
          </a:p>
        </p:txBody>
      </p:sp>
      <p:graphicFrame>
        <p:nvGraphicFramePr>
          <p:cNvPr id="15362" name="Object 5"/>
          <p:cNvGraphicFramePr>
            <a:graphicFrameLocks noChangeAspect="1"/>
          </p:cNvGraphicFramePr>
          <p:nvPr/>
        </p:nvGraphicFramePr>
        <p:xfrm>
          <a:off x="571500" y="1500188"/>
          <a:ext cx="1603375" cy="1322387"/>
        </p:xfrm>
        <a:graphic>
          <a:graphicData uri="http://schemas.openxmlformats.org/presentationml/2006/ole">
            <p:oleObj spid="_x0000_s17410" name="Формула" r:id="rId3" imgW="507960" imgH="419040" progId="Equation.3">
              <p:embed/>
            </p:oleObj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2643188" y="1428750"/>
          <a:ext cx="1873250" cy="1350963"/>
        </p:xfrm>
        <a:graphic>
          <a:graphicData uri="http://schemas.openxmlformats.org/presentationml/2006/ole">
            <p:oleObj spid="_x0000_s17411" name="Формула" r:id="rId4" imgW="545760" imgH="393480" progId="Equation.3">
              <p:embed/>
            </p:oleObj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714375" y="3143250"/>
          <a:ext cx="5924550" cy="784225"/>
        </p:xfrm>
        <a:graphic>
          <a:graphicData uri="http://schemas.openxmlformats.org/presentationml/2006/ole">
            <p:oleObj spid="_x0000_s17412" name="Формула" r:id="rId5" imgW="17269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TextBox 1"/>
          <p:cNvSpPr txBox="1">
            <a:spLocks noChangeArrowheads="1"/>
          </p:cNvSpPr>
          <p:nvPr/>
        </p:nvSpPr>
        <p:spPr bwMode="auto">
          <a:xfrm>
            <a:off x="428625" y="0"/>
            <a:ext cx="8429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Мы рассматривали направленное движение тока во внешней сети, т.е. в проводах присоединенных к клеммам источника тока.</a:t>
            </a:r>
          </a:p>
        </p:txBody>
      </p:sp>
      <p:sp>
        <p:nvSpPr>
          <p:cNvPr id="18440" name="TextBox 2"/>
          <p:cNvSpPr txBox="1">
            <a:spLocks noChangeArrowheads="1"/>
          </p:cNvSpPr>
          <p:nvPr/>
        </p:nvSpPr>
        <p:spPr bwMode="auto">
          <a:xfrm>
            <a:off x="785813" y="2000250"/>
            <a:ext cx="7143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3) Во </a:t>
            </a:r>
            <a:r>
              <a:rPr lang="ru-RU">
                <a:solidFill>
                  <a:srgbClr val="C00000"/>
                </a:solidFill>
              </a:rPr>
              <a:t>внешнем </a:t>
            </a:r>
            <a:r>
              <a:rPr lang="ru-RU"/>
              <a:t>участке цепи:</a:t>
            </a:r>
          </a:p>
        </p:txBody>
      </p:sp>
      <p:sp>
        <p:nvSpPr>
          <p:cNvPr id="18441" name="Прямоугольник 3"/>
          <p:cNvSpPr>
            <a:spLocks noChangeArrowheads="1"/>
          </p:cNvSpPr>
          <p:nvPr/>
        </p:nvSpPr>
        <p:spPr bwMode="auto">
          <a:xfrm>
            <a:off x="571500" y="2428875"/>
            <a:ext cx="90011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>
                <a:solidFill>
                  <a:srgbClr val="000000"/>
                </a:solidFill>
              </a:rPr>
              <a:t>Действие тока характеризует ….. </a:t>
            </a:r>
          </a:p>
          <a:p>
            <a:pPr>
              <a:buFont typeface="Wingdings" pitchFamily="2" charset="2"/>
              <a:buChar char="ü"/>
            </a:pPr>
            <a:r>
              <a:rPr lang="ru-RU">
                <a:solidFill>
                  <a:srgbClr val="000000"/>
                </a:solidFill>
              </a:rPr>
              <a:t>Работу тока характеризует……</a:t>
            </a:r>
            <a:r>
              <a:rPr lang="ru-RU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ru-RU"/>
              <a:t>Способность препятствовать электрическому току характеризует</a:t>
            </a:r>
            <a:r>
              <a:rPr lang="ru-RU">
                <a:solidFill>
                  <a:srgbClr val="000000"/>
                </a:solidFill>
              </a:rPr>
              <a:t>…</a:t>
            </a:r>
            <a:endParaRPr lang="ru-RU"/>
          </a:p>
        </p:txBody>
      </p:sp>
      <p:sp>
        <p:nvSpPr>
          <p:cNvPr id="18442" name="TextBox 4"/>
          <p:cNvSpPr txBox="1">
            <a:spLocks noChangeArrowheads="1"/>
          </p:cNvSpPr>
          <p:nvPr/>
        </p:nvSpPr>
        <p:spPr bwMode="auto">
          <a:xfrm>
            <a:off x="928688" y="1143000"/>
            <a:ext cx="3214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Выводы:</a:t>
            </a:r>
          </a:p>
        </p:txBody>
      </p:sp>
      <p:sp>
        <p:nvSpPr>
          <p:cNvPr id="18443" name="Прямоугольник 7"/>
          <p:cNvSpPr>
            <a:spLocks noChangeArrowheads="1"/>
          </p:cNvSpPr>
          <p:nvPr/>
        </p:nvSpPr>
        <p:spPr bwMode="auto">
          <a:xfrm>
            <a:off x="928688" y="4000500"/>
            <a:ext cx="2500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0006E"/>
                </a:solidFill>
              </a:rPr>
              <a:t>4) ВАХ связывает</a:t>
            </a:r>
            <a:endParaRPr lang="ru-RU"/>
          </a:p>
        </p:txBody>
      </p:sp>
      <p:graphicFrame>
        <p:nvGraphicFramePr>
          <p:cNvPr id="18434" name="Object 5"/>
          <p:cNvGraphicFramePr>
            <a:graphicFrameLocks noChangeAspect="1"/>
          </p:cNvGraphicFramePr>
          <p:nvPr/>
        </p:nvGraphicFramePr>
        <p:xfrm>
          <a:off x="3857625" y="3786188"/>
          <a:ext cx="1427163" cy="835025"/>
        </p:xfrm>
        <a:graphic>
          <a:graphicData uri="http://schemas.openxmlformats.org/presentationml/2006/ole">
            <p:oleObj spid="_x0000_s18434" name="Формула" r:id="rId3" imgW="672840" imgH="393480" progId="Equation.3">
              <p:embed/>
            </p:oleObj>
          </a:graphicData>
        </a:graphic>
      </p:graphicFrame>
      <p:sp>
        <p:nvSpPr>
          <p:cNvPr id="18444" name="Прямоугольник 10"/>
          <p:cNvSpPr>
            <a:spLocks noChangeArrowheads="1"/>
          </p:cNvSpPr>
          <p:nvPr/>
        </p:nvSpPr>
        <p:spPr bwMode="auto">
          <a:xfrm>
            <a:off x="2714625" y="1143000"/>
            <a:ext cx="3836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1) Электрический ток – это </a:t>
            </a:r>
          </a:p>
        </p:txBody>
      </p:sp>
      <p:sp>
        <p:nvSpPr>
          <p:cNvPr id="18445" name="Прямоугольник 11"/>
          <p:cNvSpPr>
            <a:spLocks noChangeArrowheads="1"/>
          </p:cNvSpPr>
          <p:nvPr/>
        </p:nvSpPr>
        <p:spPr bwMode="auto">
          <a:xfrm>
            <a:off x="357188" y="1571625"/>
            <a:ext cx="742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2) Условия существования электрического тока:</a:t>
            </a:r>
          </a:p>
        </p:txBody>
      </p:sp>
      <p:sp>
        <p:nvSpPr>
          <p:cNvPr id="18446" name="Прямоугольник 12"/>
          <p:cNvSpPr>
            <a:spLocks noChangeArrowheads="1"/>
          </p:cNvSpPr>
          <p:nvPr/>
        </p:nvSpPr>
        <p:spPr bwMode="auto">
          <a:xfrm>
            <a:off x="857250" y="4643438"/>
            <a:ext cx="42021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6) Закон Ома для участка цепи</a:t>
            </a:r>
          </a:p>
        </p:txBody>
      </p:sp>
      <p:sp>
        <p:nvSpPr>
          <p:cNvPr id="18447" name="Прямоугольник 13"/>
          <p:cNvSpPr>
            <a:spLocks noChangeArrowheads="1"/>
          </p:cNvSpPr>
          <p:nvPr/>
        </p:nvSpPr>
        <p:spPr bwMode="auto">
          <a:xfrm>
            <a:off x="1000125" y="5143500"/>
            <a:ext cx="1916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006E"/>
                </a:solidFill>
              </a:rPr>
              <a:t>Работа тока </a:t>
            </a:r>
          </a:p>
        </p:txBody>
      </p:sp>
      <p:graphicFrame>
        <p:nvGraphicFramePr>
          <p:cNvPr id="18435" name="Object 7"/>
          <p:cNvGraphicFramePr>
            <a:graphicFrameLocks noChangeAspect="1"/>
          </p:cNvGraphicFramePr>
          <p:nvPr/>
        </p:nvGraphicFramePr>
        <p:xfrm>
          <a:off x="1357313" y="5572125"/>
          <a:ext cx="1030287" cy="1011238"/>
        </p:xfrm>
        <a:graphic>
          <a:graphicData uri="http://schemas.openxmlformats.org/presentationml/2006/ole">
            <p:oleObj spid="_x0000_s18435" name="Формула" r:id="rId4" imgW="672840" imgH="660240" progId="Equation.3">
              <p:embed/>
            </p:oleObj>
          </a:graphicData>
        </a:graphic>
      </p:graphicFrame>
      <p:graphicFrame>
        <p:nvGraphicFramePr>
          <p:cNvPr id="18436" name="Object 5"/>
          <p:cNvGraphicFramePr>
            <a:graphicFrameLocks noChangeAspect="1"/>
          </p:cNvGraphicFramePr>
          <p:nvPr/>
        </p:nvGraphicFramePr>
        <p:xfrm>
          <a:off x="3429000" y="5692775"/>
          <a:ext cx="2455863" cy="835025"/>
        </p:xfrm>
        <a:graphic>
          <a:graphicData uri="http://schemas.openxmlformats.org/presentationml/2006/ole">
            <p:oleObj spid="_x0000_s18436" name="Формула" r:id="rId5" imgW="1231560" imgH="419040" progId="Equation.3">
              <p:embed/>
            </p:oleObj>
          </a:graphicData>
        </a:graphic>
      </p:graphicFrame>
      <p:sp>
        <p:nvSpPr>
          <p:cNvPr id="18448" name="Прямоугольник 16"/>
          <p:cNvSpPr>
            <a:spLocks noChangeArrowheads="1"/>
          </p:cNvSpPr>
          <p:nvPr/>
        </p:nvSpPr>
        <p:spPr bwMode="auto">
          <a:xfrm>
            <a:off x="3143250" y="5105400"/>
            <a:ext cx="24479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006E"/>
                </a:solidFill>
              </a:rPr>
              <a:t>Мощность тока </a:t>
            </a:r>
          </a:p>
        </p:txBody>
      </p:sp>
      <p:graphicFrame>
        <p:nvGraphicFramePr>
          <p:cNvPr id="18437" name="Object 34"/>
          <p:cNvGraphicFramePr>
            <a:graphicFrameLocks noChangeAspect="1"/>
          </p:cNvGraphicFramePr>
          <p:nvPr/>
        </p:nvGraphicFramePr>
        <p:xfrm>
          <a:off x="500063" y="5857875"/>
          <a:ext cx="622300" cy="311150"/>
        </p:xfrm>
        <a:graphic>
          <a:graphicData uri="http://schemas.openxmlformats.org/presentationml/2006/ole">
            <p:oleObj spid="_x0000_s18437" name="Формула" r:id="rId6" imgW="406080" imgH="203040" progId="Equation.3">
              <p:embed/>
            </p:oleObj>
          </a:graphicData>
        </a:graphic>
      </p:graphicFrame>
      <p:sp>
        <p:nvSpPr>
          <p:cNvPr id="18449" name="Прямоугольник 18"/>
          <p:cNvSpPr>
            <a:spLocks noChangeArrowheads="1"/>
          </p:cNvSpPr>
          <p:nvPr/>
        </p:nvSpPr>
        <p:spPr bwMode="auto">
          <a:xfrm>
            <a:off x="6500813" y="4357688"/>
            <a:ext cx="235743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006E"/>
                </a:solidFill>
              </a:rPr>
              <a:t>Параллельное</a:t>
            </a:r>
          </a:p>
          <a:p>
            <a:pPr algn="ctr"/>
            <a:r>
              <a:rPr lang="ru-RU" b="1">
                <a:solidFill>
                  <a:srgbClr val="00006E"/>
                </a:solidFill>
              </a:rPr>
              <a:t> и Последовательное соединение проводников (формулы)</a:t>
            </a:r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7643813" y="928688"/>
          <a:ext cx="1119187" cy="900112"/>
        </p:xfrm>
        <a:graphic>
          <a:graphicData uri="http://schemas.openxmlformats.org/presentationml/2006/ole">
            <p:oleObj spid="_x0000_s18438" name="Формула" r:id="rId7" imgW="482810" imgH="393871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ChangeArrowheads="1"/>
          </p:cNvSpPr>
          <p:nvPr/>
        </p:nvSpPr>
        <p:spPr bwMode="auto">
          <a:xfrm>
            <a:off x="395288" y="1989138"/>
            <a:ext cx="8497887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  <a:buFontTx/>
              <a:buAutoNum type="arabicPeriod"/>
            </a:pPr>
            <a:r>
              <a:rPr lang="ru-RU" sz="3600" b="1"/>
              <a:t>Наличие свободных заряженных частиц ( свободных зарядов).</a:t>
            </a:r>
          </a:p>
          <a:p>
            <a:pPr marL="609600" indent="-609600">
              <a:spcBef>
                <a:spcPct val="20000"/>
              </a:spcBef>
              <a:buFontTx/>
              <a:buAutoNum type="arabicPeriod"/>
            </a:pPr>
            <a:r>
              <a:rPr lang="ru-RU" sz="3600" b="1"/>
              <a:t>Наличие электрического поля, заставляющего двигаться заряженные частицы </a:t>
            </a:r>
            <a:r>
              <a:rPr lang="ru-RU" sz="3600" b="1">
                <a:solidFill>
                  <a:srgbClr val="FF0000"/>
                </a:solidFill>
              </a:rPr>
              <a:t>упорядоченно</a:t>
            </a:r>
            <a:r>
              <a:rPr lang="ru-RU" sz="3600" b="1"/>
              <a:t>. ( </a:t>
            </a:r>
            <a:r>
              <a:rPr lang="en-US" sz="3600" b="1">
                <a:latin typeface="Arial" charset="0"/>
              </a:rPr>
              <a:t>F = Eq</a:t>
            </a:r>
            <a:r>
              <a:rPr lang="en-US" sz="3600" b="1"/>
              <a:t> )</a:t>
            </a:r>
            <a:endParaRPr lang="ru-RU" sz="3600" b="1"/>
          </a:p>
          <a:p>
            <a:pPr marL="609600" indent="-609600">
              <a:spcBef>
                <a:spcPct val="20000"/>
              </a:spcBef>
            </a:pPr>
            <a:endParaRPr lang="ru-RU" sz="3600" b="1"/>
          </a:p>
        </p:txBody>
      </p:sp>
      <p:sp>
        <p:nvSpPr>
          <p:cNvPr id="32771" name="Text Box 5"/>
          <p:cNvSpPr txBox="1">
            <a:spLocks noChangeArrowheads="1"/>
          </p:cNvSpPr>
          <p:nvPr/>
        </p:nvSpPr>
        <p:spPr bwMode="auto">
          <a:xfrm>
            <a:off x="1187450" y="0"/>
            <a:ext cx="69484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00006E"/>
                </a:solidFill>
              </a:rPr>
              <a:t>Условия существования электрического</a:t>
            </a:r>
            <a:r>
              <a:rPr lang="ru-RU" sz="4000" b="1"/>
              <a:t> </a:t>
            </a:r>
            <a:r>
              <a:rPr lang="ru-RU" sz="4000" b="1">
                <a:solidFill>
                  <a:srgbClr val="00006E"/>
                </a:solidFill>
              </a:rPr>
              <a:t>тока</a:t>
            </a:r>
          </a:p>
        </p:txBody>
      </p:sp>
      <p:sp>
        <p:nvSpPr>
          <p:cNvPr id="32772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01013" y="6381750"/>
            <a:ext cx="912812" cy="331788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A1A1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Группа 27"/>
          <p:cNvGrpSpPr>
            <a:grpSpLocks/>
          </p:cNvGrpSpPr>
          <p:nvPr/>
        </p:nvGrpSpPr>
        <p:grpSpPr bwMode="auto">
          <a:xfrm>
            <a:off x="1285875" y="4500563"/>
            <a:ext cx="2143125" cy="1000125"/>
            <a:chOff x="1285875" y="4500563"/>
            <a:chExt cx="2143125" cy="1000125"/>
          </a:xfrm>
        </p:grpSpPr>
        <p:sp>
          <p:nvSpPr>
            <p:cNvPr id="42010" name="AutoShape 2"/>
            <p:cNvSpPr>
              <a:spLocks noChangeArrowheads="1"/>
            </p:cNvSpPr>
            <p:nvPr/>
          </p:nvSpPr>
          <p:spPr bwMode="auto">
            <a:xfrm rot="5400000">
              <a:off x="1706563" y="4567238"/>
              <a:ext cx="442912" cy="309562"/>
            </a:xfrm>
            <a:prstGeom prst="can">
              <a:avLst>
                <a:gd name="adj" fmla="val 37130"/>
              </a:avLst>
            </a:prstGeom>
            <a:gradFill rotWithShape="1">
              <a:gsLst>
                <a:gs pos="0">
                  <a:srgbClr val="009999"/>
                </a:gs>
                <a:gs pos="50000">
                  <a:srgbClr val="00FF99"/>
                </a:gs>
                <a:gs pos="100000">
                  <a:srgbClr val="009999"/>
                </a:gs>
              </a:gsLst>
              <a:lin ang="0" scaled="1"/>
            </a:gradFill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ru-RU"/>
            </a:p>
          </p:txBody>
        </p:sp>
        <p:sp>
          <p:nvSpPr>
            <p:cNvPr id="42011" name="AutoShape 3"/>
            <p:cNvSpPr>
              <a:spLocks noChangeArrowheads="1"/>
            </p:cNvSpPr>
            <p:nvPr/>
          </p:nvSpPr>
          <p:spPr bwMode="auto">
            <a:xfrm rot="5400000">
              <a:off x="2148682" y="4352131"/>
              <a:ext cx="404812" cy="752475"/>
            </a:xfrm>
            <a:prstGeom prst="can">
              <a:avLst>
                <a:gd name="adj" fmla="val 31437"/>
              </a:avLst>
            </a:prstGeom>
            <a:gradFill rotWithShape="1">
              <a:gsLst>
                <a:gs pos="0">
                  <a:srgbClr val="009999"/>
                </a:gs>
                <a:gs pos="50000">
                  <a:srgbClr val="00FF99"/>
                </a:gs>
                <a:gs pos="100000">
                  <a:srgbClr val="009999"/>
                </a:gs>
              </a:gsLst>
              <a:lin ang="0" scaled="1"/>
            </a:gradFill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ru-RU"/>
            </a:p>
          </p:txBody>
        </p:sp>
        <p:sp>
          <p:nvSpPr>
            <p:cNvPr id="5" name="Куб 4"/>
            <p:cNvSpPr/>
            <p:nvPr/>
          </p:nvSpPr>
          <p:spPr>
            <a:xfrm>
              <a:off x="1285875" y="5143500"/>
              <a:ext cx="2143125" cy="357188"/>
            </a:xfrm>
            <a:prstGeom prst="cube">
              <a:avLst>
                <a:gd name="adj" fmla="val 61571"/>
              </a:avLst>
            </a:prstGeo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" name="Цилиндр 5"/>
            <p:cNvSpPr/>
            <p:nvPr/>
          </p:nvSpPr>
          <p:spPr>
            <a:xfrm>
              <a:off x="3000375" y="5000625"/>
              <a:ext cx="241300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" name="Цилиндр 6"/>
            <p:cNvSpPr/>
            <p:nvPr/>
          </p:nvSpPr>
          <p:spPr>
            <a:xfrm>
              <a:off x="1468438" y="5006975"/>
              <a:ext cx="241300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2015" name="AutoShape 2"/>
            <p:cNvSpPr>
              <a:spLocks noChangeArrowheads="1"/>
            </p:cNvSpPr>
            <p:nvPr/>
          </p:nvSpPr>
          <p:spPr bwMode="auto">
            <a:xfrm rot="5400000">
              <a:off x="2492376" y="4567237"/>
              <a:ext cx="442912" cy="309563"/>
            </a:xfrm>
            <a:prstGeom prst="can">
              <a:avLst>
                <a:gd name="adj" fmla="val 37130"/>
              </a:avLst>
            </a:prstGeom>
            <a:gradFill rotWithShape="1">
              <a:gsLst>
                <a:gs pos="0">
                  <a:srgbClr val="009999"/>
                </a:gs>
                <a:gs pos="50000">
                  <a:srgbClr val="00FF99"/>
                </a:gs>
                <a:gs pos="100000">
                  <a:srgbClr val="009999"/>
                </a:gs>
              </a:gsLst>
              <a:lin ang="0" scaled="1"/>
            </a:gradFill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ru-RU"/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2813050" y="4713288"/>
              <a:ext cx="231775" cy="536575"/>
            </a:xfrm>
            <a:custGeom>
              <a:avLst/>
              <a:gdLst>
                <a:gd name="connsiteX0" fmla="*/ 0 w 230777"/>
                <a:gd name="connsiteY0" fmla="*/ 13063 h 535577"/>
                <a:gd name="connsiteX1" fmla="*/ 222068 w 230777"/>
                <a:gd name="connsiteY1" fmla="*/ 52251 h 535577"/>
                <a:gd name="connsiteX2" fmla="*/ 52251 w 230777"/>
                <a:gd name="connsiteY2" fmla="*/ 326571 h 535577"/>
                <a:gd name="connsiteX3" fmla="*/ 52251 w 230777"/>
                <a:gd name="connsiteY3" fmla="*/ 496389 h 535577"/>
                <a:gd name="connsiteX4" fmla="*/ 169817 w 230777"/>
                <a:gd name="connsiteY4" fmla="*/ 535577 h 53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777" h="535577">
                  <a:moveTo>
                    <a:pt x="0" y="13063"/>
                  </a:moveTo>
                  <a:cubicBezTo>
                    <a:pt x="106680" y="6531"/>
                    <a:pt x="213360" y="0"/>
                    <a:pt x="222068" y="52251"/>
                  </a:cubicBezTo>
                  <a:cubicBezTo>
                    <a:pt x="230777" y="104502"/>
                    <a:pt x="80554" y="252548"/>
                    <a:pt x="52251" y="326571"/>
                  </a:cubicBezTo>
                  <a:cubicBezTo>
                    <a:pt x="23948" y="400594"/>
                    <a:pt x="32657" y="461555"/>
                    <a:pt x="52251" y="496389"/>
                  </a:cubicBezTo>
                  <a:cubicBezTo>
                    <a:pt x="71845" y="531223"/>
                    <a:pt x="120831" y="533400"/>
                    <a:pt x="169817" y="535577"/>
                  </a:cubicBezTo>
                </a:path>
              </a:pathLst>
            </a:custGeom>
            <a:ln w="38100">
              <a:solidFill>
                <a:schemeClr val="bg1">
                  <a:lumMod val="95000"/>
                </a:schemeClr>
              </a:solidFill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1620838" y="4725988"/>
              <a:ext cx="211137" cy="496887"/>
            </a:xfrm>
            <a:custGeom>
              <a:avLst/>
              <a:gdLst>
                <a:gd name="connsiteX0" fmla="*/ 148045 w 211183"/>
                <a:gd name="connsiteY0" fmla="*/ 0 h 496388"/>
                <a:gd name="connsiteX1" fmla="*/ 4354 w 211183"/>
                <a:gd name="connsiteY1" fmla="*/ 52251 h 496388"/>
                <a:gd name="connsiteX2" fmla="*/ 174171 w 211183"/>
                <a:gd name="connsiteY2" fmla="*/ 274320 h 496388"/>
                <a:gd name="connsiteX3" fmla="*/ 200297 w 211183"/>
                <a:gd name="connsiteY3" fmla="*/ 418011 h 496388"/>
                <a:gd name="connsiteX4" fmla="*/ 108857 w 211183"/>
                <a:gd name="connsiteY4" fmla="*/ 496388 h 496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1183" h="496388">
                  <a:moveTo>
                    <a:pt x="148045" y="0"/>
                  </a:moveTo>
                  <a:cubicBezTo>
                    <a:pt x="74022" y="3265"/>
                    <a:pt x="0" y="6531"/>
                    <a:pt x="4354" y="52251"/>
                  </a:cubicBezTo>
                  <a:cubicBezTo>
                    <a:pt x="8708" y="97971"/>
                    <a:pt x="141514" y="213360"/>
                    <a:pt x="174171" y="274320"/>
                  </a:cubicBezTo>
                  <a:cubicBezTo>
                    <a:pt x="206828" y="335280"/>
                    <a:pt x="211183" y="381000"/>
                    <a:pt x="200297" y="418011"/>
                  </a:cubicBezTo>
                  <a:cubicBezTo>
                    <a:pt x="189411" y="455022"/>
                    <a:pt x="149134" y="475705"/>
                    <a:pt x="108857" y="496388"/>
                  </a:cubicBezTo>
                </a:path>
              </a:pathLst>
            </a:custGeom>
            <a:ln w="38100">
              <a:solidFill>
                <a:schemeClr val="bg1">
                  <a:lumMod val="95000"/>
                </a:schemeClr>
              </a:solidFill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28813" y="4581525"/>
              <a:ext cx="704850" cy="3079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charset="0"/>
                </a:rPr>
                <a:t>45</a:t>
              </a:r>
              <a:r>
                <a:rPr 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charset="0"/>
                </a:rPr>
                <a:t> </a:t>
              </a:r>
              <a:r>
                <a:rPr lang="ru-RU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charset="0"/>
                </a:rPr>
                <a:t>Ом</a:t>
              </a:r>
            </a:p>
          </p:txBody>
        </p:sp>
      </p:grpSp>
      <p:grpSp>
        <p:nvGrpSpPr>
          <p:cNvPr id="41987" name="Группа 26"/>
          <p:cNvGrpSpPr>
            <a:grpSpLocks/>
          </p:cNvGrpSpPr>
          <p:nvPr/>
        </p:nvGrpSpPr>
        <p:grpSpPr bwMode="auto">
          <a:xfrm>
            <a:off x="3143250" y="2286000"/>
            <a:ext cx="1428750" cy="1928813"/>
            <a:chOff x="3143250" y="2285993"/>
            <a:chExt cx="1428750" cy="1928820"/>
          </a:xfrm>
        </p:grpSpPr>
        <p:sp>
          <p:nvSpPr>
            <p:cNvPr id="13" name="Куб 12"/>
            <p:cNvSpPr/>
            <p:nvPr/>
          </p:nvSpPr>
          <p:spPr>
            <a:xfrm>
              <a:off x="3143250" y="2428869"/>
              <a:ext cx="1428750" cy="1785944"/>
            </a:xfrm>
            <a:prstGeom prst="cube">
              <a:avLst>
                <a:gd name="adj" fmla="val 15725"/>
              </a:avLst>
            </a:prstGeom>
            <a:solidFill>
              <a:srgbClr val="799FCD"/>
            </a:solidFill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" name="Цилиндр 13"/>
            <p:cNvSpPr/>
            <p:nvPr/>
          </p:nvSpPr>
          <p:spPr>
            <a:xfrm>
              <a:off x="3376603" y="2285993"/>
              <a:ext cx="239712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" name="Плюс 14"/>
            <p:cNvSpPr/>
            <p:nvPr/>
          </p:nvSpPr>
          <p:spPr>
            <a:xfrm>
              <a:off x="3929063" y="2714620"/>
              <a:ext cx="357187" cy="357189"/>
            </a:xfrm>
            <a:prstGeom prst="mathPlus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6" name="Минус 15"/>
            <p:cNvSpPr/>
            <p:nvPr/>
          </p:nvSpPr>
          <p:spPr>
            <a:xfrm>
              <a:off x="3214688" y="2714620"/>
              <a:ext cx="357187" cy="357189"/>
            </a:xfrm>
            <a:prstGeom prst="mathMinus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7" name="Цилиндр 16"/>
            <p:cNvSpPr/>
            <p:nvPr/>
          </p:nvSpPr>
          <p:spPr>
            <a:xfrm>
              <a:off x="4111615" y="2298693"/>
              <a:ext cx="241300" cy="273050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41988" name="Группа 25"/>
          <p:cNvGrpSpPr>
            <a:grpSpLocks/>
          </p:cNvGrpSpPr>
          <p:nvPr/>
        </p:nvGrpSpPr>
        <p:grpSpPr bwMode="auto">
          <a:xfrm>
            <a:off x="6000750" y="1928813"/>
            <a:ext cx="2638425" cy="3952875"/>
            <a:chOff x="6000750" y="1928813"/>
            <a:chExt cx="2638425" cy="3952875"/>
          </a:xfrm>
        </p:grpSpPr>
        <p:pic>
          <p:nvPicPr>
            <p:cNvPr id="41995" name="Рисунок 4" descr="Гальванометр_.bmp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000750" y="1928813"/>
              <a:ext cx="2638425" cy="3952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0" name="Прямая со стрелкой 19"/>
            <p:cNvCxnSpPr/>
            <p:nvPr/>
          </p:nvCxnSpPr>
          <p:spPr>
            <a:xfrm rot="5400000" flipH="1" flipV="1">
              <a:off x="7098506" y="3656807"/>
              <a:ext cx="987425" cy="531812"/>
            </a:xfrm>
            <a:prstGeom prst="straightConnector1">
              <a:avLst/>
            </a:prstGeom>
            <a:ln w="38100" cap="rnd">
              <a:solidFill>
                <a:srgbClr val="FF0000"/>
              </a:solidFill>
              <a:bevel/>
              <a:tailEnd type="arrow"/>
            </a:ln>
            <a:effectLst>
              <a:outerShdw blurRad="50800" dist="50800" dir="5400000" algn="ctr" rotWithShape="0">
                <a:schemeClr val="bg1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97" name="TextBox 12"/>
            <p:cNvSpPr txBox="1">
              <a:spLocks noChangeArrowheads="1"/>
            </p:cNvSpPr>
            <p:nvPr/>
          </p:nvSpPr>
          <p:spPr bwMode="auto">
            <a:xfrm>
              <a:off x="6481763" y="2897188"/>
              <a:ext cx="33972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41998" name="TextBox 17"/>
            <p:cNvSpPr txBox="1">
              <a:spLocks noChangeArrowheads="1"/>
            </p:cNvSpPr>
            <p:nvPr/>
          </p:nvSpPr>
          <p:spPr bwMode="auto">
            <a:xfrm>
              <a:off x="7227888" y="2746375"/>
              <a:ext cx="33972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0070C0"/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41999" name="TextBox 18"/>
            <p:cNvSpPr txBox="1">
              <a:spLocks noChangeArrowheads="1"/>
            </p:cNvSpPr>
            <p:nvPr/>
          </p:nvSpPr>
          <p:spPr bwMode="auto">
            <a:xfrm>
              <a:off x="7877175" y="2960688"/>
              <a:ext cx="495300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0070C0"/>
                  </a:solidFill>
                  <a:latin typeface="Calibri" pitchFamily="34" charset="0"/>
                </a:rPr>
                <a:t>10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705600" y="3895725"/>
              <a:ext cx="369888" cy="461963"/>
            </a:xfrm>
            <a:prstGeom prst="rect">
              <a:avLst/>
            </a:prstGeom>
            <a:noFill/>
            <a:effectLst>
              <a:outerShdw blurRad="50800" dist="50800" dir="5400000" algn="ctr" rotWithShape="0">
                <a:schemeClr val="bg1"/>
              </a:outerShdw>
            </a:effectLst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>
                  <a:solidFill>
                    <a:srgbClr val="FF0000"/>
                  </a:solidFill>
                  <a:latin typeface="+mn-lt"/>
                </a:rPr>
                <a:t>А</a:t>
              </a:r>
            </a:p>
          </p:txBody>
        </p:sp>
      </p:grpSp>
      <p:sp>
        <p:nvSpPr>
          <p:cNvPr id="25" name="Полилиния 24"/>
          <p:cNvSpPr/>
          <p:nvPr/>
        </p:nvSpPr>
        <p:spPr>
          <a:xfrm>
            <a:off x="315913" y="2384425"/>
            <a:ext cx="3033712" cy="2846388"/>
          </a:xfrm>
          <a:custGeom>
            <a:avLst/>
            <a:gdLst>
              <a:gd name="connsiteX0" fmla="*/ 3034937 w 3034937"/>
              <a:gd name="connsiteY0" fmla="*/ 106680 h 2845526"/>
              <a:gd name="connsiteX1" fmla="*/ 2068286 w 3034937"/>
              <a:gd name="connsiteY1" fmla="*/ 41366 h 2845526"/>
              <a:gd name="connsiteX2" fmla="*/ 1689463 w 3034937"/>
              <a:gd name="connsiteY2" fmla="*/ 354875 h 2845526"/>
              <a:gd name="connsiteX3" fmla="*/ 213360 w 3034937"/>
              <a:gd name="connsiteY3" fmla="*/ 1060269 h 2845526"/>
              <a:gd name="connsiteX4" fmla="*/ 409303 w 3034937"/>
              <a:gd name="connsiteY4" fmla="*/ 2549435 h 2845526"/>
              <a:gd name="connsiteX5" fmla="*/ 1127760 w 3034937"/>
              <a:gd name="connsiteY5" fmla="*/ 2836817 h 2845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34937" h="2845526">
                <a:moveTo>
                  <a:pt x="3034937" y="106680"/>
                </a:moveTo>
                <a:cubicBezTo>
                  <a:pt x="2663734" y="53340"/>
                  <a:pt x="2292532" y="0"/>
                  <a:pt x="2068286" y="41366"/>
                </a:cubicBezTo>
                <a:cubicBezTo>
                  <a:pt x="1844040" y="82732"/>
                  <a:pt x="1998617" y="185058"/>
                  <a:pt x="1689463" y="354875"/>
                </a:cubicBezTo>
                <a:cubicBezTo>
                  <a:pt x="1380309" y="524692"/>
                  <a:pt x="426720" y="694509"/>
                  <a:pt x="213360" y="1060269"/>
                </a:cubicBezTo>
                <a:cubicBezTo>
                  <a:pt x="0" y="1426029"/>
                  <a:pt x="256903" y="2253344"/>
                  <a:pt x="409303" y="2549435"/>
                </a:cubicBezTo>
                <a:cubicBezTo>
                  <a:pt x="561703" y="2845526"/>
                  <a:pt x="844731" y="2841171"/>
                  <a:pt x="1127760" y="2836817"/>
                </a:cubicBezTo>
              </a:path>
            </a:pathLst>
          </a:cu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4356100" y="2408238"/>
            <a:ext cx="2024063" cy="2630487"/>
          </a:xfrm>
          <a:custGeom>
            <a:avLst/>
            <a:gdLst>
              <a:gd name="connsiteX0" fmla="*/ 0 w 2024743"/>
              <a:gd name="connsiteY0" fmla="*/ 108858 h 2629989"/>
              <a:gd name="connsiteX1" fmla="*/ 862149 w 2024743"/>
              <a:gd name="connsiteY1" fmla="*/ 69669 h 2629989"/>
              <a:gd name="connsiteX2" fmla="*/ 1084217 w 2024743"/>
              <a:gd name="connsiteY2" fmla="*/ 526869 h 2629989"/>
              <a:gd name="connsiteX3" fmla="*/ 1580606 w 2024743"/>
              <a:gd name="connsiteY3" fmla="*/ 1310641 h 2629989"/>
              <a:gd name="connsiteX4" fmla="*/ 1306286 w 2024743"/>
              <a:gd name="connsiteY4" fmla="*/ 2368732 h 2629989"/>
              <a:gd name="connsiteX5" fmla="*/ 2024743 w 2024743"/>
              <a:gd name="connsiteY5" fmla="*/ 2629989 h 2629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24743" h="2629989">
                <a:moveTo>
                  <a:pt x="0" y="108858"/>
                </a:moveTo>
                <a:cubicBezTo>
                  <a:pt x="340723" y="54429"/>
                  <a:pt x="681446" y="0"/>
                  <a:pt x="862149" y="69669"/>
                </a:cubicBezTo>
                <a:cubicBezTo>
                  <a:pt x="1042852" y="139338"/>
                  <a:pt x="964474" y="320040"/>
                  <a:pt x="1084217" y="526869"/>
                </a:cubicBezTo>
                <a:cubicBezTo>
                  <a:pt x="1203960" y="733698"/>
                  <a:pt x="1543595" y="1003664"/>
                  <a:pt x="1580606" y="1310641"/>
                </a:cubicBezTo>
                <a:cubicBezTo>
                  <a:pt x="1617617" y="1617618"/>
                  <a:pt x="1232263" y="2148841"/>
                  <a:pt x="1306286" y="2368732"/>
                </a:cubicBezTo>
                <a:cubicBezTo>
                  <a:pt x="1380309" y="2588623"/>
                  <a:pt x="1702526" y="2609306"/>
                  <a:pt x="2024743" y="2629989"/>
                </a:cubicBezTo>
              </a:path>
            </a:pathLst>
          </a:cu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3259138" y="5172075"/>
            <a:ext cx="4244975" cy="1022350"/>
          </a:xfrm>
          <a:custGeom>
            <a:avLst/>
            <a:gdLst>
              <a:gd name="connsiteX0" fmla="*/ 4010297 w 4245429"/>
              <a:gd name="connsiteY0" fmla="*/ 89263 h 1023257"/>
              <a:gd name="connsiteX1" fmla="*/ 4140926 w 4245429"/>
              <a:gd name="connsiteY1" fmla="*/ 716280 h 1023257"/>
              <a:gd name="connsiteX2" fmla="*/ 3383280 w 4245429"/>
              <a:gd name="connsiteY2" fmla="*/ 886097 h 1023257"/>
              <a:gd name="connsiteX3" fmla="*/ 1645920 w 4245429"/>
              <a:gd name="connsiteY3" fmla="*/ 899160 h 1023257"/>
              <a:gd name="connsiteX4" fmla="*/ 901337 w 4245429"/>
              <a:gd name="connsiteY4" fmla="*/ 141514 h 1023257"/>
              <a:gd name="connsiteX5" fmla="*/ 0 w 4245429"/>
              <a:gd name="connsiteY5" fmla="*/ 50074 h 1023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45429" h="1023257">
                <a:moveTo>
                  <a:pt x="4010297" y="89263"/>
                </a:moveTo>
                <a:cubicBezTo>
                  <a:pt x="4127863" y="336368"/>
                  <a:pt x="4245429" y="583474"/>
                  <a:pt x="4140926" y="716280"/>
                </a:cubicBezTo>
                <a:cubicBezTo>
                  <a:pt x="4036423" y="849086"/>
                  <a:pt x="3799114" y="855617"/>
                  <a:pt x="3383280" y="886097"/>
                </a:cubicBezTo>
                <a:cubicBezTo>
                  <a:pt x="2967446" y="916577"/>
                  <a:pt x="2059577" y="1023257"/>
                  <a:pt x="1645920" y="899160"/>
                </a:cubicBezTo>
                <a:cubicBezTo>
                  <a:pt x="1232263" y="775063"/>
                  <a:pt x="1175657" y="283028"/>
                  <a:pt x="901337" y="141514"/>
                </a:cubicBezTo>
                <a:cubicBezTo>
                  <a:pt x="627017" y="0"/>
                  <a:pt x="313508" y="25037"/>
                  <a:pt x="0" y="50074"/>
                </a:cubicBezTo>
              </a:path>
            </a:pathLst>
          </a:cu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9" name="Прямая со стрелкой 28"/>
          <p:cNvCxnSpPr/>
          <p:nvPr/>
        </p:nvCxnSpPr>
        <p:spPr>
          <a:xfrm rot="16200000" flipH="1">
            <a:off x="5036344" y="2178844"/>
            <a:ext cx="785813" cy="7143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1428750" y="2286000"/>
            <a:ext cx="857250" cy="3571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99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263" y="0"/>
            <a:ext cx="9075737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Box 1"/>
          <p:cNvSpPr txBox="1">
            <a:spLocks noChangeArrowheads="1"/>
          </p:cNvSpPr>
          <p:nvPr/>
        </p:nvSpPr>
        <p:spPr bwMode="auto">
          <a:xfrm>
            <a:off x="428625" y="285750"/>
            <a:ext cx="83581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Чтобы ток существовал постоянно нужно постоянно выполнять работу: «перетаскивать» частицы, пришедшие на отрицательную клемму, на положительную клемму.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3714750" y="1785938"/>
            <a:ext cx="1000125" cy="10715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461" name="TextBox 4"/>
          <p:cNvSpPr txBox="1">
            <a:spLocks noChangeArrowheads="1"/>
          </p:cNvSpPr>
          <p:nvPr/>
        </p:nvSpPr>
        <p:spPr bwMode="auto">
          <a:xfrm>
            <a:off x="1000125" y="2928938"/>
            <a:ext cx="7072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Нужна какая – то сила, которая это будет делать.</a:t>
            </a:r>
          </a:p>
        </p:txBody>
      </p:sp>
      <p:sp>
        <p:nvSpPr>
          <p:cNvPr id="19462" name="TextBox 5"/>
          <p:cNvSpPr txBox="1">
            <a:spLocks noChangeArrowheads="1"/>
          </p:cNvSpPr>
          <p:nvPr/>
        </p:nvSpPr>
        <p:spPr bwMode="auto">
          <a:xfrm>
            <a:off x="1143000" y="3714750"/>
            <a:ext cx="7500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Такая сила называется – </a:t>
            </a:r>
            <a:r>
              <a:rPr lang="ru-RU" b="1">
                <a:solidFill>
                  <a:srgbClr val="FF0000"/>
                </a:solidFill>
              </a:rPr>
              <a:t>сторонней силой (          </a:t>
            </a:r>
            <a:r>
              <a:rPr lang="en-US" b="1">
                <a:solidFill>
                  <a:srgbClr val="FF0000"/>
                </a:solidFill>
              </a:rPr>
              <a:t>)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9463" name="TextBox 6"/>
          <p:cNvSpPr txBox="1">
            <a:spLocks noChangeArrowheads="1"/>
          </p:cNvSpPr>
          <p:nvPr/>
        </p:nvSpPr>
        <p:spPr bwMode="auto">
          <a:xfrm>
            <a:off x="357188" y="4429125"/>
            <a:ext cx="864393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Сторонняя сила </a:t>
            </a:r>
            <a:r>
              <a:rPr lang="ru-RU"/>
              <a:t>имеет неэлектрическое происхождение, а следовательно не имеет отношения к стационарному электрическому полю (например: в батарейках эта сила возникает благодаря протеканию хим. реакций)</a:t>
            </a:r>
          </a:p>
        </p:txBody>
      </p:sp>
      <p:graphicFrame>
        <p:nvGraphicFramePr>
          <p:cNvPr id="19458" name="Object 54"/>
          <p:cNvGraphicFramePr>
            <a:graphicFrameLocks noChangeAspect="1"/>
          </p:cNvGraphicFramePr>
          <p:nvPr/>
        </p:nvGraphicFramePr>
        <p:xfrm>
          <a:off x="7358063" y="3643313"/>
          <a:ext cx="593725" cy="625475"/>
        </p:xfrm>
        <a:graphic>
          <a:graphicData uri="http://schemas.openxmlformats.org/presentationml/2006/ole">
            <p:oleObj spid="_x0000_s19458" name="Формула" r:id="rId3" imgW="2412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Box 1"/>
          <p:cNvSpPr txBox="1">
            <a:spLocks noChangeArrowheads="1"/>
          </p:cNvSpPr>
          <p:nvPr/>
        </p:nvSpPr>
        <p:spPr bwMode="auto">
          <a:xfrm>
            <a:off x="428625" y="285750"/>
            <a:ext cx="835818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/>
              <a:t>Пусть            работа сторонней силы по перемещению положительного заряда внутри источника тока от «-» к «+»</a:t>
            </a:r>
          </a:p>
        </p:txBody>
      </p:sp>
      <p:graphicFrame>
        <p:nvGraphicFramePr>
          <p:cNvPr id="20482" name="Object 54"/>
          <p:cNvGraphicFramePr>
            <a:graphicFrameLocks noChangeAspect="1"/>
          </p:cNvGraphicFramePr>
          <p:nvPr/>
        </p:nvGraphicFramePr>
        <p:xfrm>
          <a:off x="1785938" y="142875"/>
          <a:ext cx="900112" cy="854075"/>
        </p:xfrm>
        <a:graphic>
          <a:graphicData uri="http://schemas.openxmlformats.org/presentationml/2006/ole">
            <p:oleObj spid="_x0000_s20482" name="Формула" r:id="rId3" imgW="241200" imgH="228600" progId="Equation.3">
              <p:embed/>
            </p:oleObj>
          </a:graphicData>
        </a:graphic>
      </p:graphicFrame>
      <p:grpSp>
        <p:nvGrpSpPr>
          <p:cNvPr id="20485" name="Group 52"/>
          <p:cNvGrpSpPr>
            <a:grpSpLocks/>
          </p:cNvGrpSpPr>
          <p:nvPr/>
        </p:nvGrpSpPr>
        <p:grpSpPr bwMode="auto">
          <a:xfrm>
            <a:off x="142875" y="2643188"/>
            <a:ext cx="5199063" cy="3960812"/>
            <a:chOff x="431" y="436"/>
            <a:chExt cx="3499" cy="2631"/>
          </a:xfrm>
        </p:grpSpPr>
        <p:sp>
          <p:nvSpPr>
            <p:cNvPr id="20488" name="AutoShape 13"/>
            <p:cNvSpPr>
              <a:spLocks noChangeArrowheads="1"/>
            </p:cNvSpPr>
            <p:nvPr/>
          </p:nvSpPr>
          <p:spPr bwMode="auto">
            <a:xfrm rot="10800000">
              <a:off x="431" y="527"/>
              <a:ext cx="3220" cy="25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194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7573" y="17313"/>
                  </a:moveTo>
                  <a:cubicBezTo>
                    <a:pt x="5097" y="16087"/>
                    <a:pt x="3531" y="13562"/>
                    <a:pt x="3531" y="10800"/>
                  </a:cubicBezTo>
                  <a:cubicBezTo>
                    <a:pt x="3531" y="6785"/>
                    <a:pt x="6785" y="3531"/>
                    <a:pt x="10800" y="3531"/>
                  </a:cubicBezTo>
                  <a:cubicBezTo>
                    <a:pt x="14814" y="3531"/>
                    <a:pt x="18069" y="6785"/>
                    <a:pt x="18069" y="10800"/>
                  </a:cubicBezTo>
                  <a:cubicBezTo>
                    <a:pt x="18069" y="13562"/>
                    <a:pt x="16502" y="16087"/>
                    <a:pt x="14026" y="17313"/>
                  </a:cubicBezTo>
                  <a:lnTo>
                    <a:pt x="15594" y="20477"/>
                  </a:lnTo>
                  <a:cubicBezTo>
                    <a:pt x="19272" y="18655"/>
                    <a:pt x="21600" y="1490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4905"/>
                    <a:pt x="2327" y="18655"/>
                    <a:pt x="6005" y="20477"/>
                  </a:cubicBezTo>
                  <a:close/>
                </a:path>
              </a:pathLst>
            </a:cu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89" name="Rectangle 2"/>
            <p:cNvSpPr>
              <a:spLocks noChangeArrowheads="1"/>
            </p:cNvSpPr>
            <p:nvPr/>
          </p:nvSpPr>
          <p:spPr bwMode="auto">
            <a:xfrm>
              <a:off x="1344" y="436"/>
              <a:ext cx="1406" cy="771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0" name="Arc 23"/>
            <p:cNvSpPr>
              <a:spLocks/>
            </p:cNvSpPr>
            <p:nvPr/>
          </p:nvSpPr>
          <p:spPr bwMode="auto">
            <a:xfrm>
              <a:off x="1429" y="482"/>
              <a:ext cx="1179" cy="259"/>
            </a:xfrm>
            <a:custGeom>
              <a:avLst/>
              <a:gdLst>
                <a:gd name="T0" fmla="*/ 0 w 39757"/>
                <a:gd name="T1" fmla="*/ 0 h 21600"/>
                <a:gd name="T2" fmla="*/ 0 w 39757"/>
                <a:gd name="T3" fmla="*/ 0 h 21600"/>
                <a:gd name="T4" fmla="*/ 0 w 39757"/>
                <a:gd name="T5" fmla="*/ 0 h 21600"/>
                <a:gd name="T6" fmla="*/ 0 60000 65536"/>
                <a:gd name="T7" fmla="*/ 0 60000 65536"/>
                <a:gd name="T8" fmla="*/ 0 60000 65536"/>
                <a:gd name="T9" fmla="*/ 0 w 39757"/>
                <a:gd name="T10" fmla="*/ 0 h 21600"/>
                <a:gd name="T11" fmla="*/ 39757 w 3975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757" h="21600" fill="none" extrusionOk="0">
                  <a:moveTo>
                    <a:pt x="-1" y="13153"/>
                  </a:moveTo>
                  <a:cubicBezTo>
                    <a:pt x="3388" y="5178"/>
                    <a:pt x="11214" y="-1"/>
                    <a:pt x="19880" y="0"/>
                  </a:cubicBezTo>
                  <a:cubicBezTo>
                    <a:pt x="28542" y="0"/>
                    <a:pt x="36367" y="5175"/>
                    <a:pt x="39757" y="13146"/>
                  </a:cubicBezTo>
                </a:path>
                <a:path w="39757" h="21600" stroke="0" extrusionOk="0">
                  <a:moveTo>
                    <a:pt x="-1" y="13153"/>
                  </a:moveTo>
                  <a:cubicBezTo>
                    <a:pt x="3388" y="5178"/>
                    <a:pt x="11214" y="-1"/>
                    <a:pt x="19880" y="0"/>
                  </a:cubicBezTo>
                  <a:cubicBezTo>
                    <a:pt x="28542" y="0"/>
                    <a:pt x="36367" y="5175"/>
                    <a:pt x="39757" y="13146"/>
                  </a:cubicBezTo>
                  <a:lnTo>
                    <a:pt x="19880" y="2160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1" name="Arc 24"/>
            <p:cNvSpPr>
              <a:spLocks/>
            </p:cNvSpPr>
            <p:nvPr/>
          </p:nvSpPr>
          <p:spPr bwMode="auto">
            <a:xfrm rot="10800000">
              <a:off x="1429" y="890"/>
              <a:ext cx="1179" cy="259"/>
            </a:xfrm>
            <a:custGeom>
              <a:avLst/>
              <a:gdLst>
                <a:gd name="T0" fmla="*/ 0 w 39757"/>
                <a:gd name="T1" fmla="*/ 0 h 21600"/>
                <a:gd name="T2" fmla="*/ 0 w 39757"/>
                <a:gd name="T3" fmla="*/ 0 h 21600"/>
                <a:gd name="T4" fmla="*/ 0 w 39757"/>
                <a:gd name="T5" fmla="*/ 0 h 21600"/>
                <a:gd name="T6" fmla="*/ 0 60000 65536"/>
                <a:gd name="T7" fmla="*/ 0 60000 65536"/>
                <a:gd name="T8" fmla="*/ 0 60000 65536"/>
                <a:gd name="T9" fmla="*/ 0 w 39757"/>
                <a:gd name="T10" fmla="*/ 0 h 21600"/>
                <a:gd name="T11" fmla="*/ 39757 w 3975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757" h="21600" fill="none" extrusionOk="0">
                  <a:moveTo>
                    <a:pt x="-1" y="13153"/>
                  </a:moveTo>
                  <a:cubicBezTo>
                    <a:pt x="3388" y="5178"/>
                    <a:pt x="11214" y="-1"/>
                    <a:pt x="19880" y="0"/>
                  </a:cubicBezTo>
                  <a:cubicBezTo>
                    <a:pt x="28542" y="0"/>
                    <a:pt x="36367" y="5175"/>
                    <a:pt x="39757" y="13146"/>
                  </a:cubicBezTo>
                </a:path>
                <a:path w="39757" h="21600" stroke="0" extrusionOk="0">
                  <a:moveTo>
                    <a:pt x="-1" y="13153"/>
                  </a:moveTo>
                  <a:cubicBezTo>
                    <a:pt x="3388" y="5178"/>
                    <a:pt x="11214" y="-1"/>
                    <a:pt x="19880" y="0"/>
                  </a:cubicBezTo>
                  <a:cubicBezTo>
                    <a:pt x="28542" y="0"/>
                    <a:pt x="36367" y="5175"/>
                    <a:pt x="39757" y="13146"/>
                  </a:cubicBezTo>
                  <a:lnTo>
                    <a:pt x="19880" y="2160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0492" name="Group 22"/>
            <p:cNvGrpSpPr>
              <a:grpSpLocks/>
            </p:cNvGrpSpPr>
            <p:nvPr/>
          </p:nvGrpSpPr>
          <p:grpSpPr bwMode="auto">
            <a:xfrm>
              <a:off x="1156" y="618"/>
              <a:ext cx="408" cy="408"/>
              <a:chOff x="1156" y="618"/>
              <a:chExt cx="408" cy="408"/>
            </a:xfrm>
          </p:grpSpPr>
          <p:sp>
            <p:nvSpPr>
              <p:cNvPr id="20519" name="Oval 15"/>
              <p:cNvSpPr>
                <a:spLocks noChangeArrowheads="1"/>
              </p:cNvSpPr>
              <p:nvPr/>
            </p:nvSpPr>
            <p:spPr bwMode="auto">
              <a:xfrm>
                <a:off x="1156" y="618"/>
                <a:ext cx="408" cy="408"/>
              </a:xfrm>
              <a:prstGeom prst="ellipse">
                <a:avLst/>
              </a:prstGeom>
              <a:gradFill rotWithShape="1">
                <a:gsLst>
                  <a:gs pos="0">
                    <a:srgbClr val="FFBBD2"/>
                  </a:gs>
                  <a:gs pos="100000">
                    <a:srgbClr val="FF6699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0520" name="Group 19"/>
              <p:cNvGrpSpPr>
                <a:grpSpLocks/>
              </p:cNvGrpSpPr>
              <p:nvPr/>
            </p:nvGrpSpPr>
            <p:grpSpPr bwMode="auto">
              <a:xfrm>
                <a:off x="1232" y="721"/>
                <a:ext cx="226" cy="181"/>
                <a:chOff x="1689" y="4578"/>
                <a:chExt cx="181" cy="181"/>
              </a:xfrm>
            </p:grpSpPr>
            <p:sp>
              <p:nvSpPr>
                <p:cNvPr id="20521" name="Line 17"/>
                <p:cNvSpPr>
                  <a:spLocks noChangeShapeType="1"/>
                </p:cNvSpPr>
                <p:nvPr/>
              </p:nvSpPr>
              <p:spPr bwMode="auto">
                <a:xfrm>
                  <a:off x="1689" y="4669"/>
                  <a:ext cx="181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22" name="Line 18"/>
                <p:cNvSpPr>
                  <a:spLocks noChangeShapeType="1"/>
                </p:cNvSpPr>
                <p:nvPr/>
              </p:nvSpPr>
              <p:spPr bwMode="auto">
                <a:xfrm>
                  <a:off x="1779" y="4578"/>
                  <a:ext cx="0" cy="181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20493" name="Oval 25"/>
            <p:cNvSpPr>
              <a:spLocks noChangeArrowheads="1"/>
            </p:cNvSpPr>
            <p:nvPr/>
          </p:nvSpPr>
          <p:spPr bwMode="auto">
            <a:xfrm>
              <a:off x="1973" y="799"/>
              <a:ext cx="91" cy="9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4" name="Arc 26"/>
            <p:cNvSpPr>
              <a:spLocks/>
            </p:cNvSpPr>
            <p:nvPr/>
          </p:nvSpPr>
          <p:spPr bwMode="auto">
            <a:xfrm>
              <a:off x="703" y="935"/>
              <a:ext cx="2707" cy="1962"/>
            </a:xfrm>
            <a:custGeom>
              <a:avLst/>
              <a:gdLst>
                <a:gd name="T0" fmla="*/ 0 w 43200"/>
                <a:gd name="T1" fmla="*/ 0 h 39019"/>
                <a:gd name="T2" fmla="*/ 0 w 43200"/>
                <a:gd name="T3" fmla="*/ 0 h 39019"/>
                <a:gd name="T4" fmla="*/ 0 w 43200"/>
                <a:gd name="T5" fmla="*/ 0 h 39019"/>
                <a:gd name="T6" fmla="*/ 0 60000 65536"/>
                <a:gd name="T7" fmla="*/ 0 60000 65536"/>
                <a:gd name="T8" fmla="*/ 0 60000 65536"/>
                <a:gd name="T9" fmla="*/ 0 w 43200"/>
                <a:gd name="T10" fmla="*/ 0 h 39019"/>
                <a:gd name="T11" fmla="*/ 43200 w 43200"/>
                <a:gd name="T12" fmla="*/ 39019 h 390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39019" fill="none" extrusionOk="0">
                  <a:moveTo>
                    <a:pt x="34372" y="-1"/>
                  </a:moveTo>
                  <a:cubicBezTo>
                    <a:pt x="39921" y="4068"/>
                    <a:pt x="43200" y="10537"/>
                    <a:pt x="43200" y="17419"/>
                  </a:cubicBezTo>
                  <a:cubicBezTo>
                    <a:pt x="43200" y="29348"/>
                    <a:pt x="33529" y="39019"/>
                    <a:pt x="21600" y="39019"/>
                  </a:cubicBezTo>
                  <a:cubicBezTo>
                    <a:pt x="9670" y="39019"/>
                    <a:pt x="0" y="29348"/>
                    <a:pt x="0" y="17419"/>
                  </a:cubicBezTo>
                  <a:cubicBezTo>
                    <a:pt x="-1" y="10997"/>
                    <a:pt x="2856" y="4909"/>
                    <a:pt x="7795" y="805"/>
                  </a:cubicBezTo>
                </a:path>
                <a:path w="43200" h="39019" stroke="0" extrusionOk="0">
                  <a:moveTo>
                    <a:pt x="34372" y="-1"/>
                  </a:moveTo>
                  <a:cubicBezTo>
                    <a:pt x="39921" y="4068"/>
                    <a:pt x="43200" y="10537"/>
                    <a:pt x="43200" y="17419"/>
                  </a:cubicBezTo>
                  <a:cubicBezTo>
                    <a:pt x="43200" y="29348"/>
                    <a:pt x="33529" y="39019"/>
                    <a:pt x="21600" y="39019"/>
                  </a:cubicBezTo>
                  <a:cubicBezTo>
                    <a:pt x="9670" y="39019"/>
                    <a:pt x="0" y="29348"/>
                    <a:pt x="0" y="17419"/>
                  </a:cubicBezTo>
                  <a:cubicBezTo>
                    <a:pt x="-1" y="10997"/>
                    <a:pt x="2856" y="4909"/>
                    <a:pt x="7795" y="805"/>
                  </a:cubicBezTo>
                  <a:lnTo>
                    <a:pt x="21600" y="17419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0495" name="Group 21"/>
            <p:cNvGrpSpPr>
              <a:grpSpLocks/>
            </p:cNvGrpSpPr>
            <p:nvPr/>
          </p:nvGrpSpPr>
          <p:grpSpPr bwMode="auto">
            <a:xfrm>
              <a:off x="2517" y="618"/>
              <a:ext cx="408" cy="408"/>
              <a:chOff x="2517" y="618"/>
              <a:chExt cx="408" cy="408"/>
            </a:xfrm>
          </p:grpSpPr>
          <p:sp>
            <p:nvSpPr>
              <p:cNvPr id="20517" name="Oval 16"/>
              <p:cNvSpPr>
                <a:spLocks noChangeArrowheads="1"/>
              </p:cNvSpPr>
              <p:nvPr/>
            </p:nvSpPr>
            <p:spPr bwMode="auto">
              <a:xfrm>
                <a:off x="2517" y="618"/>
                <a:ext cx="408" cy="408"/>
              </a:xfrm>
              <a:prstGeom prst="ellipse">
                <a:avLst/>
              </a:prstGeom>
              <a:gradFill rotWithShape="1">
                <a:gsLst>
                  <a:gs pos="0">
                    <a:srgbClr val="C5C5FF"/>
                  </a:gs>
                  <a:gs pos="100000">
                    <a:srgbClr val="7171FF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518" name="Line 20"/>
              <p:cNvSpPr>
                <a:spLocks noChangeShapeType="1"/>
              </p:cNvSpPr>
              <p:nvPr/>
            </p:nvSpPr>
            <p:spPr bwMode="auto">
              <a:xfrm>
                <a:off x="2608" y="799"/>
                <a:ext cx="227" cy="0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496" name="Line 27"/>
            <p:cNvSpPr>
              <a:spLocks noChangeShapeType="1"/>
            </p:cNvSpPr>
            <p:nvPr/>
          </p:nvSpPr>
          <p:spPr bwMode="auto">
            <a:xfrm flipH="1">
              <a:off x="930" y="1071"/>
              <a:ext cx="136" cy="1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7" name="Line 28"/>
            <p:cNvSpPr>
              <a:spLocks noChangeShapeType="1"/>
            </p:cNvSpPr>
            <p:nvPr/>
          </p:nvSpPr>
          <p:spPr bwMode="auto">
            <a:xfrm>
              <a:off x="1927" y="2886"/>
              <a:ext cx="18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8" name="Line 29"/>
            <p:cNvSpPr>
              <a:spLocks noChangeShapeType="1"/>
            </p:cNvSpPr>
            <p:nvPr/>
          </p:nvSpPr>
          <p:spPr bwMode="auto">
            <a:xfrm flipH="1" flipV="1">
              <a:off x="3334" y="1434"/>
              <a:ext cx="45" cy="1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9" name="Line 31"/>
            <p:cNvSpPr>
              <a:spLocks noChangeShapeType="1"/>
            </p:cNvSpPr>
            <p:nvPr/>
          </p:nvSpPr>
          <p:spPr bwMode="auto">
            <a:xfrm flipH="1">
              <a:off x="1617" y="836"/>
              <a:ext cx="408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00" name="Line 32"/>
            <p:cNvSpPr>
              <a:spLocks noChangeShapeType="1"/>
            </p:cNvSpPr>
            <p:nvPr/>
          </p:nvSpPr>
          <p:spPr bwMode="auto">
            <a:xfrm>
              <a:off x="2017" y="836"/>
              <a:ext cx="317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501" name="Group 44"/>
            <p:cNvGrpSpPr>
              <a:grpSpLocks/>
            </p:cNvGrpSpPr>
            <p:nvPr/>
          </p:nvGrpSpPr>
          <p:grpSpPr bwMode="auto">
            <a:xfrm>
              <a:off x="1247" y="2659"/>
              <a:ext cx="338" cy="197"/>
              <a:chOff x="1247" y="2659"/>
              <a:chExt cx="338" cy="197"/>
            </a:xfrm>
          </p:grpSpPr>
          <p:sp>
            <p:nvSpPr>
              <p:cNvPr id="20515" name="Oval 30"/>
              <p:cNvSpPr>
                <a:spLocks noChangeArrowheads="1"/>
              </p:cNvSpPr>
              <p:nvPr/>
            </p:nvSpPr>
            <p:spPr bwMode="auto">
              <a:xfrm>
                <a:off x="1247" y="2659"/>
                <a:ext cx="91" cy="91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516" name="Line 33"/>
              <p:cNvSpPr>
                <a:spLocks noChangeShapeType="1"/>
              </p:cNvSpPr>
              <p:nvPr/>
            </p:nvSpPr>
            <p:spPr bwMode="auto">
              <a:xfrm>
                <a:off x="1292" y="2704"/>
                <a:ext cx="293" cy="152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502" name="Text Box 35"/>
            <p:cNvSpPr txBox="1">
              <a:spLocks noChangeArrowheads="1"/>
            </p:cNvSpPr>
            <p:nvPr/>
          </p:nvSpPr>
          <p:spPr bwMode="auto">
            <a:xfrm>
              <a:off x="1633" y="546"/>
              <a:ext cx="411" cy="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66"/>
                  </a:solidFill>
                </a:rPr>
                <a:t>F</a:t>
              </a:r>
              <a:r>
                <a:rPr lang="ru-RU" sz="1800" b="1">
                  <a:solidFill>
                    <a:srgbClr val="FF0066"/>
                  </a:solidFill>
                </a:rPr>
                <a:t>ст</a:t>
              </a:r>
            </a:p>
          </p:txBody>
        </p:sp>
        <p:sp>
          <p:nvSpPr>
            <p:cNvPr id="20503" name="Line 37"/>
            <p:cNvSpPr>
              <a:spLocks noChangeShapeType="1"/>
            </p:cNvSpPr>
            <p:nvPr/>
          </p:nvSpPr>
          <p:spPr bwMode="auto">
            <a:xfrm>
              <a:off x="1736" y="578"/>
              <a:ext cx="227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504" name="Group 50"/>
            <p:cNvGrpSpPr>
              <a:grpSpLocks/>
            </p:cNvGrpSpPr>
            <p:nvPr/>
          </p:nvGrpSpPr>
          <p:grpSpPr bwMode="auto">
            <a:xfrm>
              <a:off x="1431" y="2254"/>
              <a:ext cx="326" cy="304"/>
              <a:chOff x="1431" y="2254"/>
              <a:chExt cx="326" cy="304"/>
            </a:xfrm>
          </p:grpSpPr>
          <p:sp>
            <p:nvSpPr>
              <p:cNvPr id="20513" name="Text Box 36"/>
              <p:cNvSpPr txBox="1">
                <a:spLocks noChangeArrowheads="1"/>
              </p:cNvSpPr>
              <p:nvPr/>
            </p:nvSpPr>
            <p:spPr bwMode="auto">
              <a:xfrm>
                <a:off x="1431" y="2254"/>
                <a:ext cx="326" cy="3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00FF"/>
                    </a:solidFill>
                  </a:rPr>
                  <a:t>F</a:t>
                </a:r>
                <a:r>
                  <a:rPr lang="ru-RU" sz="1800" b="1">
                    <a:solidFill>
                      <a:srgbClr val="0000FF"/>
                    </a:solidFill>
                  </a:rPr>
                  <a:t>к</a:t>
                </a:r>
              </a:p>
            </p:txBody>
          </p:sp>
          <p:sp>
            <p:nvSpPr>
              <p:cNvPr id="20514" name="Line 39"/>
              <p:cNvSpPr>
                <a:spLocks noChangeShapeType="1"/>
              </p:cNvSpPr>
              <p:nvPr/>
            </p:nvSpPr>
            <p:spPr bwMode="auto">
              <a:xfrm>
                <a:off x="1489" y="2287"/>
                <a:ext cx="227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505" name="Text Box 42"/>
            <p:cNvSpPr txBox="1">
              <a:spLocks noChangeArrowheads="1"/>
            </p:cNvSpPr>
            <p:nvPr/>
          </p:nvSpPr>
          <p:spPr bwMode="auto">
            <a:xfrm>
              <a:off x="2012" y="530"/>
              <a:ext cx="326" cy="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F</a:t>
              </a:r>
              <a:r>
                <a:rPr lang="ru-RU" sz="1800" b="1">
                  <a:solidFill>
                    <a:srgbClr val="0000FF"/>
                  </a:solidFill>
                </a:rPr>
                <a:t>к</a:t>
              </a:r>
            </a:p>
          </p:txBody>
        </p:sp>
        <p:sp>
          <p:nvSpPr>
            <p:cNvPr id="20506" name="Line 43"/>
            <p:cNvSpPr>
              <a:spLocks noChangeShapeType="1"/>
            </p:cNvSpPr>
            <p:nvPr/>
          </p:nvSpPr>
          <p:spPr bwMode="auto">
            <a:xfrm>
              <a:off x="2060" y="578"/>
              <a:ext cx="227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507" name="Group 45"/>
            <p:cNvGrpSpPr>
              <a:grpSpLocks/>
            </p:cNvGrpSpPr>
            <p:nvPr/>
          </p:nvGrpSpPr>
          <p:grpSpPr bwMode="auto">
            <a:xfrm rot="-5159149">
              <a:off x="3153" y="2010"/>
              <a:ext cx="400" cy="91"/>
              <a:chOff x="1247" y="2659"/>
              <a:chExt cx="400" cy="91"/>
            </a:xfrm>
          </p:grpSpPr>
          <p:sp>
            <p:nvSpPr>
              <p:cNvPr id="20511" name="Oval 46"/>
              <p:cNvSpPr>
                <a:spLocks noChangeArrowheads="1"/>
              </p:cNvSpPr>
              <p:nvPr/>
            </p:nvSpPr>
            <p:spPr bwMode="auto">
              <a:xfrm>
                <a:off x="1247" y="2659"/>
                <a:ext cx="91" cy="91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512" name="Line 47"/>
              <p:cNvSpPr>
                <a:spLocks noChangeShapeType="1"/>
              </p:cNvSpPr>
              <p:nvPr/>
            </p:nvSpPr>
            <p:spPr bwMode="auto">
              <a:xfrm>
                <a:off x="1292" y="2704"/>
                <a:ext cx="355" cy="45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0508" name="Group 51"/>
            <p:cNvGrpSpPr>
              <a:grpSpLocks/>
            </p:cNvGrpSpPr>
            <p:nvPr/>
          </p:nvGrpSpPr>
          <p:grpSpPr bwMode="auto">
            <a:xfrm>
              <a:off x="3604" y="1955"/>
              <a:ext cx="326" cy="304"/>
              <a:chOff x="3604" y="1955"/>
              <a:chExt cx="326" cy="304"/>
            </a:xfrm>
          </p:grpSpPr>
          <p:sp>
            <p:nvSpPr>
              <p:cNvPr id="20509" name="Text Box 48"/>
              <p:cNvSpPr txBox="1">
                <a:spLocks noChangeArrowheads="1"/>
              </p:cNvSpPr>
              <p:nvPr/>
            </p:nvSpPr>
            <p:spPr bwMode="auto">
              <a:xfrm>
                <a:off x="3604" y="1955"/>
                <a:ext cx="326" cy="3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00FF"/>
                    </a:solidFill>
                  </a:rPr>
                  <a:t>F</a:t>
                </a:r>
                <a:r>
                  <a:rPr lang="ru-RU" sz="1800" b="1">
                    <a:solidFill>
                      <a:srgbClr val="0000FF"/>
                    </a:solidFill>
                  </a:rPr>
                  <a:t>к</a:t>
                </a:r>
              </a:p>
            </p:txBody>
          </p:sp>
          <p:sp>
            <p:nvSpPr>
              <p:cNvPr id="20510" name="Line 49"/>
              <p:cNvSpPr>
                <a:spLocks noChangeShapeType="1"/>
              </p:cNvSpPr>
              <p:nvPr/>
            </p:nvSpPr>
            <p:spPr bwMode="auto">
              <a:xfrm>
                <a:off x="3649" y="2000"/>
                <a:ext cx="227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0486" name="TextBox 75"/>
          <p:cNvSpPr txBox="1">
            <a:spLocks noChangeArrowheads="1"/>
          </p:cNvSpPr>
          <p:nvPr/>
        </p:nvSpPr>
        <p:spPr bwMode="auto">
          <a:xfrm>
            <a:off x="4929188" y="1928813"/>
            <a:ext cx="428625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Хотя во внешней сети сторонняя сила </a:t>
            </a:r>
            <a:r>
              <a:rPr lang="ru-RU" b="1">
                <a:solidFill>
                  <a:srgbClr val="C00000"/>
                </a:solidFill>
              </a:rPr>
              <a:t>отсутствует</a:t>
            </a:r>
            <a:r>
              <a:rPr lang="ru-RU" b="1"/>
              <a:t>, но именно результат действия этой силы приводит к перемещению заряда по всей цепи</a:t>
            </a: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5286375" y="4286250"/>
          <a:ext cx="3530600" cy="625475"/>
        </p:xfrm>
        <a:graphic>
          <a:graphicData uri="http://schemas.openxmlformats.org/presentationml/2006/ole">
            <p:oleObj spid="_x0000_s20483" name="Формула" r:id="rId4" imgW="1434960" imgH="253800" progId="Equation.3">
              <p:embed/>
            </p:oleObj>
          </a:graphicData>
        </a:graphic>
      </p:graphicFrame>
      <p:sp>
        <p:nvSpPr>
          <p:cNvPr id="20487" name="TextBox 79"/>
          <p:cNvSpPr txBox="1">
            <a:spLocks noChangeArrowheads="1"/>
          </p:cNvSpPr>
          <p:nvPr/>
        </p:nvSpPr>
        <p:spPr bwMode="auto">
          <a:xfrm>
            <a:off x="5500688" y="4929188"/>
            <a:ext cx="31432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т.к. </a:t>
            </a:r>
            <a:r>
              <a:rPr lang="en-US" i="1"/>
              <a:t>A</a:t>
            </a:r>
            <a:r>
              <a:rPr lang="ru-RU" i="1" baseline="-25000"/>
              <a:t>ст</a:t>
            </a:r>
            <a:r>
              <a:rPr lang="ru-RU" i="1"/>
              <a:t> </a:t>
            </a:r>
            <a:r>
              <a:rPr lang="ru-RU"/>
              <a:t>при перемещении заряда по замкнутому пути не равна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Text Box 53"/>
          <p:cNvSpPr txBox="1">
            <a:spLocks noChangeArrowheads="1"/>
          </p:cNvSpPr>
          <p:nvPr/>
        </p:nvSpPr>
        <p:spPr bwMode="auto">
          <a:xfrm>
            <a:off x="1239838" y="82550"/>
            <a:ext cx="72024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00006E"/>
                </a:solidFill>
              </a:rPr>
              <a:t>Электродвижущая сила (</a:t>
            </a:r>
            <a:r>
              <a:rPr lang="ru-RU" sz="4000"/>
              <a:t>ЭДС)</a:t>
            </a:r>
          </a:p>
          <a:p>
            <a:r>
              <a:rPr lang="ru-RU" sz="4000" b="1">
                <a:solidFill>
                  <a:srgbClr val="00006E"/>
                </a:solidFill>
              </a:rPr>
              <a:t> </a:t>
            </a:r>
          </a:p>
        </p:txBody>
      </p:sp>
      <p:graphicFrame>
        <p:nvGraphicFramePr>
          <p:cNvPr id="21506" name="Object 54"/>
          <p:cNvGraphicFramePr>
            <a:graphicFrameLocks noChangeAspect="1"/>
          </p:cNvGraphicFramePr>
          <p:nvPr/>
        </p:nvGraphicFramePr>
        <p:xfrm>
          <a:off x="1714500" y="1571625"/>
          <a:ext cx="2306638" cy="585788"/>
        </p:xfrm>
        <a:graphic>
          <a:graphicData uri="http://schemas.openxmlformats.org/presentationml/2006/ole">
            <p:oleObj spid="_x0000_s21506" name="Формула" r:id="rId3" imgW="901440" imgH="228600" progId="Equation.3">
              <p:embed/>
            </p:oleObj>
          </a:graphicData>
        </a:graphic>
      </p:graphicFrame>
      <p:sp>
        <p:nvSpPr>
          <p:cNvPr id="21510" name="AutoShape 5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101013" y="6381750"/>
            <a:ext cx="912812" cy="331788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A1A1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1" name="Text Box 56"/>
          <p:cNvSpPr txBox="1">
            <a:spLocks noChangeArrowheads="1"/>
          </p:cNvSpPr>
          <p:nvPr/>
        </p:nvSpPr>
        <p:spPr bwMode="auto">
          <a:xfrm>
            <a:off x="357188" y="928688"/>
            <a:ext cx="87868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/>
              <a:t>Опыт показывает, что </a:t>
            </a:r>
            <a:r>
              <a:rPr lang="en-US" sz="2800" i="1"/>
              <a:t>A</a:t>
            </a:r>
            <a:r>
              <a:rPr lang="ru-RU" sz="2800" i="1" baseline="-25000"/>
              <a:t>ст</a:t>
            </a:r>
            <a:r>
              <a:rPr lang="ru-RU" sz="2800" i="1"/>
              <a:t>~</a:t>
            </a:r>
            <a:r>
              <a:rPr lang="en-US" sz="2800" i="1"/>
              <a:t>q (q-</a:t>
            </a:r>
            <a:r>
              <a:rPr lang="ru-RU" sz="2800"/>
              <a:t>перемещаемый заряд).</a:t>
            </a:r>
            <a:r>
              <a:rPr lang="ru-RU" sz="2800" b="1"/>
              <a:t>  </a:t>
            </a:r>
          </a:p>
        </p:txBody>
      </p:sp>
      <p:sp>
        <p:nvSpPr>
          <p:cNvPr id="21512" name="Text Box 56"/>
          <p:cNvSpPr txBox="1">
            <a:spLocks noChangeArrowheads="1"/>
          </p:cNvSpPr>
          <p:nvPr/>
        </p:nvSpPr>
        <p:spPr bwMode="auto">
          <a:xfrm>
            <a:off x="357188" y="1581150"/>
            <a:ext cx="864393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Поэтому                          и является количественной характеристикой  источника тока.</a:t>
            </a:r>
          </a:p>
        </p:txBody>
      </p:sp>
      <p:sp>
        <p:nvSpPr>
          <p:cNvPr id="21513" name="Text Box 56"/>
          <p:cNvSpPr txBox="1">
            <a:spLocks noChangeArrowheads="1"/>
          </p:cNvSpPr>
          <p:nvPr/>
        </p:nvSpPr>
        <p:spPr bwMode="auto">
          <a:xfrm>
            <a:off x="357188" y="2714625"/>
            <a:ext cx="87868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/>
              <a:t>Обозначается:  </a:t>
            </a:r>
            <a:r>
              <a:rPr lang="en-US" sz="3600"/>
              <a:t>Ɛ</a:t>
            </a:r>
            <a:r>
              <a:rPr lang="ru-RU" sz="3600"/>
              <a:t> (читается ЭДС)</a:t>
            </a:r>
            <a:r>
              <a:rPr lang="ru-RU" sz="2800" i="1"/>
              <a:t> </a:t>
            </a:r>
            <a:r>
              <a:rPr lang="ru-RU" sz="2800" b="1"/>
              <a:t> </a:t>
            </a:r>
          </a:p>
        </p:txBody>
      </p:sp>
      <p:graphicFrame>
        <p:nvGraphicFramePr>
          <p:cNvPr id="21507" name="Object 46"/>
          <p:cNvGraphicFramePr>
            <a:graphicFrameLocks noChangeAspect="1"/>
          </p:cNvGraphicFramePr>
          <p:nvPr/>
        </p:nvGraphicFramePr>
        <p:xfrm>
          <a:off x="452438" y="3143250"/>
          <a:ext cx="2039937" cy="1565275"/>
        </p:xfrm>
        <a:graphic>
          <a:graphicData uri="http://schemas.openxmlformats.org/presentationml/2006/ole">
            <p:oleObj spid="_x0000_s21507" name="Формула" r:id="rId5" imgW="545760" imgH="419040" progId="Equation.3">
              <p:embed/>
            </p:oleObj>
          </a:graphicData>
        </a:graphic>
      </p:graphicFrame>
      <p:graphicFrame>
        <p:nvGraphicFramePr>
          <p:cNvPr id="21508" name="Object 47"/>
          <p:cNvGraphicFramePr>
            <a:graphicFrameLocks noChangeAspect="1"/>
          </p:cNvGraphicFramePr>
          <p:nvPr/>
        </p:nvGraphicFramePr>
        <p:xfrm>
          <a:off x="3214688" y="3357563"/>
          <a:ext cx="1992312" cy="1090612"/>
        </p:xfrm>
        <a:graphic>
          <a:graphicData uri="http://schemas.openxmlformats.org/presentationml/2006/ole">
            <p:oleObj spid="_x0000_s21508" name="Формула" r:id="rId6" imgW="533160" imgH="291960" progId="Equation.3">
              <p:embed/>
            </p:oleObj>
          </a:graphicData>
        </a:graphic>
      </p:graphicFrame>
      <p:sp>
        <p:nvSpPr>
          <p:cNvPr id="21514" name="Text Box 56"/>
          <p:cNvSpPr txBox="1">
            <a:spLocks noChangeArrowheads="1"/>
          </p:cNvSpPr>
          <p:nvPr/>
        </p:nvSpPr>
        <p:spPr bwMode="auto">
          <a:xfrm>
            <a:off x="0" y="4643438"/>
            <a:ext cx="9429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</a:rPr>
              <a:t>Характеризует работу сторонних сил внутри источника</a:t>
            </a:r>
          </a:p>
        </p:txBody>
      </p:sp>
      <p:pic>
        <p:nvPicPr>
          <p:cNvPr id="21515" name="Picture 51" descr="E:\Rabota\МоиДокуменеты\FIZIKA\Электродинамика\Электростатика\РисункиКЛекциям\ЭлСат77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43625" y="3348038"/>
            <a:ext cx="2143125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4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13" y="500063"/>
            <a:ext cx="5667375" cy="566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вал 2"/>
          <p:cNvSpPr/>
          <p:nvPr/>
        </p:nvSpPr>
        <p:spPr>
          <a:xfrm>
            <a:off x="5500688" y="1285875"/>
            <a:ext cx="428625" cy="1143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533" name="TextBox 3"/>
          <p:cNvSpPr txBox="1">
            <a:spLocks noChangeArrowheads="1"/>
          </p:cNvSpPr>
          <p:nvPr/>
        </p:nvSpPr>
        <p:spPr bwMode="auto">
          <a:xfrm>
            <a:off x="4000500" y="1285875"/>
            <a:ext cx="10715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/>
              <a:t>ЭДС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072063" y="1643063"/>
            <a:ext cx="571500" cy="2857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214313" y="2357438"/>
          <a:ext cx="5295900" cy="642937"/>
        </p:xfrm>
        <a:graphic>
          <a:graphicData uri="http://schemas.openxmlformats.org/presentationml/2006/ole">
            <p:oleObj spid="_x0000_s22530" name="Формула" r:id="rId4" imgW="1777680" imgH="215640" progId="Equation.3">
              <p:embed/>
            </p:oleObj>
          </a:graphicData>
        </a:graphic>
      </p:graphicFrame>
      <p:sp>
        <p:nvSpPr>
          <p:cNvPr id="22535" name="TextBox 9"/>
          <p:cNvSpPr txBox="1">
            <a:spLocks noChangeArrowheads="1"/>
          </p:cNvSpPr>
          <p:nvPr/>
        </p:nvSpPr>
        <p:spPr bwMode="auto">
          <a:xfrm>
            <a:off x="1428750" y="3143250"/>
            <a:ext cx="27146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FF0000"/>
                </a:solidFill>
              </a:rPr>
              <a:t>нет!!!</a:t>
            </a:r>
          </a:p>
        </p:txBody>
      </p:sp>
      <p:grpSp>
        <p:nvGrpSpPr>
          <p:cNvPr id="22536" name="Группа 14"/>
          <p:cNvGrpSpPr>
            <a:grpSpLocks/>
          </p:cNvGrpSpPr>
          <p:nvPr/>
        </p:nvGrpSpPr>
        <p:grpSpPr bwMode="auto">
          <a:xfrm>
            <a:off x="500063" y="2143125"/>
            <a:ext cx="642937" cy="1071563"/>
            <a:chOff x="500034" y="2143116"/>
            <a:chExt cx="642942" cy="1071570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 rot="16200000" flipH="1">
              <a:off x="428596" y="2357430"/>
              <a:ext cx="785818" cy="64294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5400000">
              <a:off x="250001" y="2393149"/>
              <a:ext cx="1071570" cy="57150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37" name="TextBox 15"/>
          <p:cNvSpPr txBox="1">
            <a:spLocks noChangeArrowheads="1"/>
          </p:cNvSpPr>
          <p:nvPr/>
        </p:nvSpPr>
        <p:spPr bwMode="auto">
          <a:xfrm>
            <a:off x="2143125" y="4572000"/>
            <a:ext cx="5000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56"/>
          <p:cNvSpPr txBox="1">
            <a:spLocks noChangeArrowheads="1"/>
          </p:cNvSpPr>
          <p:nvPr/>
        </p:nvSpPr>
        <p:spPr bwMode="auto">
          <a:xfrm>
            <a:off x="357188" y="500063"/>
            <a:ext cx="7286625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/>
              <a:t>Источник тока имеет 2 важные характеристики:</a:t>
            </a:r>
          </a:p>
          <a:p>
            <a:endParaRPr lang="ru-RU" sz="2800" b="1"/>
          </a:p>
          <a:p>
            <a:endParaRPr lang="ru-RU" sz="2800" b="1"/>
          </a:p>
          <a:p>
            <a:pPr>
              <a:buFontTx/>
              <a:buChar char="•"/>
            </a:pPr>
            <a:r>
              <a:rPr lang="ru-RU" sz="2800" b="1"/>
              <a:t>Электродвижущая сила (ЭДС)</a:t>
            </a:r>
          </a:p>
        </p:txBody>
      </p:sp>
      <p:sp>
        <p:nvSpPr>
          <p:cNvPr id="23557" name="Rectangle 57"/>
          <p:cNvSpPr>
            <a:spLocks noChangeArrowheads="1"/>
          </p:cNvSpPr>
          <p:nvPr/>
        </p:nvSpPr>
        <p:spPr bwMode="auto">
          <a:xfrm>
            <a:off x="285750" y="1571625"/>
            <a:ext cx="5216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ru-RU" sz="2800" b="1"/>
              <a:t>Внутреннее сопротивление</a:t>
            </a:r>
          </a:p>
        </p:txBody>
      </p:sp>
      <p:graphicFrame>
        <p:nvGraphicFramePr>
          <p:cNvPr id="23554" name="Object 58"/>
          <p:cNvGraphicFramePr>
            <a:graphicFrameLocks noChangeAspect="1"/>
          </p:cNvGraphicFramePr>
          <p:nvPr/>
        </p:nvGraphicFramePr>
        <p:xfrm>
          <a:off x="5429250" y="1500188"/>
          <a:ext cx="1804988" cy="712787"/>
        </p:xfrm>
        <a:graphic>
          <a:graphicData uri="http://schemas.openxmlformats.org/presentationml/2006/ole">
            <p:oleObj spid="_x0000_s23554" name="Формула" r:id="rId3" imgW="545760" imgH="215640" progId="Equation.3">
              <p:embed/>
            </p:oleObj>
          </a:graphicData>
        </a:graphic>
      </p:graphicFrame>
      <p:grpSp>
        <p:nvGrpSpPr>
          <p:cNvPr id="23558" name="Group 20"/>
          <p:cNvGrpSpPr>
            <a:grpSpLocks/>
          </p:cNvGrpSpPr>
          <p:nvPr/>
        </p:nvGrpSpPr>
        <p:grpSpPr bwMode="auto">
          <a:xfrm>
            <a:off x="428625" y="3214688"/>
            <a:ext cx="1873250" cy="2252662"/>
            <a:chOff x="521" y="423"/>
            <a:chExt cx="1180" cy="1419"/>
          </a:xfrm>
        </p:grpSpPr>
        <p:sp>
          <p:nvSpPr>
            <p:cNvPr id="23563" name="Line 8"/>
            <p:cNvSpPr>
              <a:spLocks noChangeShapeType="1"/>
            </p:cNvSpPr>
            <p:nvPr/>
          </p:nvSpPr>
          <p:spPr bwMode="auto">
            <a:xfrm>
              <a:off x="1066" y="663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4" name="Line 9"/>
            <p:cNvSpPr>
              <a:spLocks noChangeShapeType="1"/>
            </p:cNvSpPr>
            <p:nvPr/>
          </p:nvSpPr>
          <p:spPr bwMode="auto">
            <a:xfrm>
              <a:off x="1156" y="754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5" name="Line 11"/>
            <p:cNvSpPr>
              <a:spLocks noChangeShapeType="1"/>
            </p:cNvSpPr>
            <p:nvPr/>
          </p:nvSpPr>
          <p:spPr bwMode="auto">
            <a:xfrm>
              <a:off x="1156" y="845"/>
              <a:ext cx="54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6" name="Line 12"/>
            <p:cNvSpPr>
              <a:spLocks noChangeShapeType="1"/>
            </p:cNvSpPr>
            <p:nvPr/>
          </p:nvSpPr>
          <p:spPr bwMode="auto">
            <a:xfrm flipH="1">
              <a:off x="521" y="845"/>
              <a:ext cx="54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7" name="Line 13"/>
            <p:cNvSpPr>
              <a:spLocks noChangeShapeType="1"/>
            </p:cNvSpPr>
            <p:nvPr/>
          </p:nvSpPr>
          <p:spPr bwMode="auto">
            <a:xfrm>
              <a:off x="521" y="845"/>
              <a:ext cx="0" cy="8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8" name="Line 14"/>
            <p:cNvSpPr>
              <a:spLocks noChangeShapeType="1"/>
            </p:cNvSpPr>
            <p:nvPr/>
          </p:nvSpPr>
          <p:spPr bwMode="auto">
            <a:xfrm>
              <a:off x="521" y="1706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9" name="Rectangle 15"/>
            <p:cNvSpPr>
              <a:spLocks noChangeArrowheads="1"/>
            </p:cNvSpPr>
            <p:nvPr/>
          </p:nvSpPr>
          <p:spPr bwMode="auto">
            <a:xfrm>
              <a:off x="793" y="1570"/>
              <a:ext cx="636" cy="27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0" name="Line 16"/>
            <p:cNvSpPr>
              <a:spLocks noChangeShapeType="1"/>
            </p:cNvSpPr>
            <p:nvPr/>
          </p:nvSpPr>
          <p:spPr bwMode="auto">
            <a:xfrm>
              <a:off x="1701" y="845"/>
              <a:ext cx="0" cy="8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71" name="Line 17"/>
            <p:cNvSpPr>
              <a:spLocks noChangeShapeType="1"/>
            </p:cNvSpPr>
            <p:nvPr/>
          </p:nvSpPr>
          <p:spPr bwMode="auto">
            <a:xfrm>
              <a:off x="1429" y="1706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23555" name="Object 18"/>
            <p:cNvGraphicFramePr>
              <a:graphicFrameLocks noChangeAspect="1"/>
            </p:cNvGraphicFramePr>
            <p:nvPr/>
          </p:nvGraphicFramePr>
          <p:xfrm>
            <a:off x="1131" y="423"/>
            <a:ext cx="538" cy="415"/>
          </p:xfrm>
          <a:graphic>
            <a:graphicData uri="http://schemas.openxmlformats.org/presentationml/2006/ole">
              <p:oleObj spid="_x0000_s23555" name="Формула" r:id="rId4" imgW="279360" imgH="215640" progId="Equation.3">
                <p:embed/>
              </p:oleObj>
            </a:graphicData>
          </a:graphic>
        </p:graphicFrame>
        <p:sp>
          <p:nvSpPr>
            <p:cNvPr id="23572" name="Text Box 19"/>
            <p:cNvSpPr txBox="1">
              <a:spLocks noChangeArrowheads="1"/>
            </p:cNvSpPr>
            <p:nvPr/>
          </p:nvSpPr>
          <p:spPr bwMode="auto">
            <a:xfrm>
              <a:off x="975" y="1298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/>
                <a:t>R</a:t>
              </a:r>
              <a:endParaRPr lang="ru-RU" sz="2800"/>
            </a:p>
          </p:txBody>
        </p:sp>
      </p:grpSp>
      <p:cxnSp>
        <p:nvCxnSpPr>
          <p:cNvPr id="21" name="Прямая со стрелкой 20"/>
          <p:cNvCxnSpPr>
            <a:endCxn id="23569" idx="2"/>
          </p:cNvCxnSpPr>
          <p:nvPr/>
        </p:nvCxnSpPr>
        <p:spPr>
          <a:xfrm rot="5400000" flipH="1" flipV="1">
            <a:off x="987425" y="5551488"/>
            <a:ext cx="461963" cy="2936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0" name="TextBox 21"/>
          <p:cNvSpPr txBox="1">
            <a:spLocks noChangeArrowheads="1"/>
          </p:cNvSpPr>
          <p:nvPr/>
        </p:nvSpPr>
        <p:spPr bwMode="auto">
          <a:xfrm>
            <a:off x="285750" y="5786438"/>
            <a:ext cx="2857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внешний резистор(нагрузка)</a:t>
            </a:r>
          </a:p>
        </p:txBody>
      </p:sp>
      <p:sp>
        <p:nvSpPr>
          <p:cNvPr id="23561" name="TextBox 25"/>
          <p:cNvSpPr txBox="1">
            <a:spLocks noChangeArrowheads="1"/>
          </p:cNvSpPr>
          <p:nvPr/>
        </p:nvSpPr>
        <p:spPr bwMode="auto">
          <a:xfrm>
            <a:off x="214313" y="2786063"/>
            <a:ext cx="2143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Полная цепь:</a:t>
            </a:r>
          </a:p>
        </p:txBody>
      </p:sp>
      <p:sp>
        <p:nvSpPr>
          <p:cNvPr id="23562" name="TextBox 26"/>
          <p:cNvSpPr txBox="1">
            <a:spLocks noChangeArrowheads="1"/>
          </p:cNvSpPr>
          <p:nvPr/>
        </p:nvSpPr>
        <p:spPr bwMode="auto">
          <a:xfrm>
            <a:off x="3786188" y="2786063"/>
            <a:ext cx="3857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Задача: Найти </a:t>
            </a:r>
            <a:r>
              <a:rPr lang="en-US" b="1" i="1">
                <a:solidFill>
                  <a:srgbClr val="FF0000"/>
                </a:solidFill>
              </a:rPr>
              <a:t>I</a:t>
            </a:r>
            <a:r>
              <a:rPr lang="ru-RU" b="1">
                <a:solidFill>
                  <a:srgbClr val="FF0000"/>
                </a:solidFill>
              </a:rPr>
              <a:t> и </a:t>
            </a:r>
            <a:r>
              <a:rPr lang="en-US" b="1" i="1">
                <a:solidFill>
                  <a:srgbClr val="FF0000"/>
                </a:solidFill>
              </a:rPr>
              <a:t>U</a:t>
            </a:r>
            <a:r>
              <a:rPr lang="ru-RU" b="1" i="1">
                <a:solidFill>
                  <a:srgbClr val="FF0000"/>
                </a:solidFill>
              </a:rPr>
              <a:t> </a:t>
            </a:r>
            <a:r>
              <a:rPr lang="ru-RU" b="1">
                <a:solidFill>
                  <a:srgbClr val="FF0000"/>
                </a:solidFill>
              </a:rPr>
              <a:t>на</a:t>
            </a:r>
            <a:r>
              <a:rPr lang="ru-RU" b="1" i="1">
                <a:solidFill>
                  <a:srgbClr val="FF0000"/>
                </a:solidFill>
              </a:rPr>
              <a:t> </a:t>
            </a:r>
            <a:r>
              <a:rPr lang="en-US" b="1" i="1">
                <a:solidFill>
                  <a:srgbClr val="FF0000"/>
                </a:solidFill>
              </a:rPr>
              <a:t>R</a:t>
            </a:r>
            <a:endParaRPr lang="ru-RU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7"/>
          <p:cNvSpPr txBox="1">
            <a:spLocks noChangeArrowheads="1"/>
          </p:cNvSpPr>
          <p:nvPr/>
        </p:nvSpPr>
        <p:spPr bwMode="auto">
          <a:xfrm>
            <a:off x="900113" y="0"/>
            <a:ext cx="5318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00006E"/>
                </a:solidFill>
              </a:rPr>
              <a:t>Закон Джоуля - Ленца</a:t>
            </a:r>
          </a:p>
        </p:txBody>
      </p:sp>
      <p:sp>
        <p:nvSpPr>
          <p:cNvPr id="43011" name="TextBox 2"/>
          <p:cNvSpPr txBox="1">
            <a:spLocks noChangeArrowheads="1"/>
          </p:cNvSpPr>
          <p:nvPr/>
        </p:nvSpPr>
        <p:spPr bwMode="auto">
          <a:xfrm>
            <a:off x="1928813" y="3786188"/>
            <a:ext cx="61436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и русским ученым Эмилем Христиановичем Ленцем.</a:t>
            </a:r>
          </a:p>
        </p:txBody>
      </p:sp>
      <p:pic>
        <p:nvPicPr>
          <p:cNvPr id="430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857250"/>
            <a:ext cx="1677987" cy="175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3" name="TextBox 4"/>
          <p:cNvSpPr txBox="1">
            <a:spLocks noChangeArrowheads="1"/>
          </p:cNvSpPr>
          <p:nvPr/>
        </p:nvSpPr>
        <p:spPr bwMode="auto">
          <a:xfrm>
            <a:off x="1928813" y="1285875"/>
            <a:ext cx="67865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Установлен экспериментально  английским ученым Джеймсом Джоулем</a:t>
            </a:r>
          </a:p>
        </p:txBody>
      </p:sp>
      <p:pic>
        <p:nvPicPr>
          <p:cNvPr id="430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2786063"/>
            <a:ext cx="13906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2357438" y="2143125"/>
            <a:ext cx="2286000" cy="9286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i="1" dirty="0"/>
              <a:t>Q =I</a:t>
            </a:r>
            <a:r>
              <a:rPr lang="en-US" sz="4000" baseline="30000" dirty="0"/>
              <a:t>2</a:t>
            </a:r>
            <a:r>
              <a:rPr lang="en-US" sz="4000" i="1" dirty="0"/>
              <a:t>R∆t </a:t>
            </a:r>
            <a:endParaRPr lang="ru-RU" sz="4000" i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4313" y="4786313"/>
            <a:ext cx="8786812" cy="19288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3200" i="1" dirty="0"/>
              <a:t>количество теплоты, выделяемой проводником с током, равно произведению квадрата силы тока, сопротивления проводника и времени прохождения тока по проводнику.</a:t>
            </a:r>
          </a:p>
        </p:txBody>
      </p:sp>
      <p:sp>
        <p:nvSpPr>
          <p:cNvPr id="43017" name="TextBox 8"/>
          <p:cNvSpPr txBox="1">
            <a:spLocks noChangeArrowheads="1"/>
          </p:cNvSpPr>
          <p:nvPr/>
        </p:nvSpPr>
        <p:spPr bwMode="auto">
          <a:xfrm>
            <a:off x="1785938" y="3000375"/>
            <a:ext cx="342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(при последовательном)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286375" y="2143125"/>
            <a:ext cx="2928938" cy="9286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i="1" dirty="0"/>
              <a:t>Q =U</a:t>
            </a:r>
            <a:r>
              <a:rPr lang="en-US" sz="4000" i="1" baseline="30000" dirty="0"/>
              <a:t>2</a:t>
            </a:r>
            <a:r>
              <a:rPr lang="en-US" sz="4000" i="1" dirty="0"/>
              <a:t>∆t/R</a:t>
            </a:r>
            <a:endParaRPr lang="ru-RU" sz="4000" i="1" dirty="0"/>
          </a:p>
        </p:txBody>
      </p:sp>
      <p:sp>
        <p:nvSpPr>
          <p:cNvPr id="43019" name="TextBox 10"/>
          <p:cNvSpPr txBox="1">
            <a:spLocks noChangeArrowheads="1"/>
          </p:cNvSpPr>
          <p:nvPr/>
        </p:nvSpPr>
        <p:spPr bwMode="auto">
          <a:xfrm>
            <a:off x="5429250" y="3000375"/>
            <a:ext cx="2786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(при параллельном)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Прямоугольник 1"/>
          <p:cNvSpPr>
            <a:spLocks noChangeArrowheads="1"/>
          </p:cNvSpPr>
          <p:nvPr/>
        </p:nvSpPr>
        <p:spPr bwMode="auto">
          <a:xfrm>
            <a:off x="571500" y="571500"/>
            <a:ext cx="7858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Два резистора </a:t>
            </a:r>
            <a:r>
              <a:rPr lang="en-US"/>
              <a:t>R</a:t>
            </a:r>
            <a:r>
              <a:rPr lang="ru-RU" baseline="-25000"/>
              <a:t>1</a:t>
            </a:r>
            <a:r>
              <a:rPr lang="ru-RU"/>
              <a:t>=8 Ом и </a:t>
            </a:r>
            <a:r>
              <a:rPr lang="en-US"/>
              <a:t>R</a:t>
            </a:r>
            <a:r>
              <a:rPr lang="ru-RU" baseline="-25000"/>
              <a:t>2</a:t>
            </a:r>
            <a:r>
              <a:rPr lang="ru-RU"/>
              <a:t>=10 Ом соединены в цепь. Наибольшее количество теплоты выделяется</a:t>
            </a:r>
          </a:p>
        </p:txBody>
      </p:sp>
      <p:pic>
        <p:nvPicPr>
          <p:cNvPr id="37891" name="Рисунок 3" descr="E:\Rabota\МоиДокуменеты\FIZIKA\Электродинамика\Электростатика\РисункиКЛекциям\ЭлСат60.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2286000"/>
            <a:ext cx="3143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TextBox 4"/>
          <p:cNvSpPr txBox="1">
            <a:spLocks noChangeArrowheads="1"/>
          </p:cNvSpPr>
          <p:nvPr/>
        </p:nvSpPr>
        <p:spPr bwMode="auto">
          <a:xfrm>
            <a:off x="285750" y="1428750"/>
            <a:ext cx="785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А) </a:t>
            </a:r>
          </a:p>
        </p:txBody>
      </p:sp>
      <p:sp>
        <p:nvSpPr>
          <p:cNvPr id="44037" name="TextBox 5"/>
          <p:cNvSpPr txBox="1">
            <a:spLocks noChangeArrowheads="1"/>
          </p:cNvSpPr>
          <p:nvPr/>
        </p:nvSpPr>
        <p:spPr bwMode="auto">
          <a:xfrm>
            <a:off x="5143500" y="1428750"/>
            <a:ext cx="785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Б) </a:t>
            </a:r>
          </a:p>
        </p:txBody>
      </p:sp>
      <p:pic>
        <p:nvPicPr>
          <p:cNvPr id="37894" name="Рисунок 6" descr="E:\Rabota\МоиДокуменеты\FIZIKA\Электродинамика\Электростатика\РисункиКЛекциям\ЭлСат51.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0" y="2000250"/>
            <a:ext cx="2143125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кругленный прямоугольник 7"/>
          <p:cNvSpPr/>
          <p:nvPr/>
        </p:nvSpPr>
        <p:spPr>
          <a:xfrm>
            <a:off x="785813" y="3500438"/>
            <a:ext cx="2928937" cy="92868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i="1" dirty="0"/>
              <a:t>Q =U</a:t>
            </a:r>
            <a:r>
              <a:rPr lang="en-US" sz="4000" i="1" baseline="30000" dirty="0"/>
              <a:t>2</a:t>
            </a:r>
            <a:r>
              <a:rPr lang="en-US" sz="4000" i="1" dirty="0"/>
              <a:t>∆t/R</a:t>
            </a:r>
            <a:endParaRPr lang="ru-RU" sz="4000" i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00625" y="3500438"/>
            <a:ext cx="2286000" cy="92868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i="1" dirty="0"/>
              <a:t>Q =I</a:t>
            </a:r>
            <a:r>
              <a:rPr lang="en-US" sz="4000" baseline="30000" dirty="0"/>
              <a:t>2</a:t>
            </a:r>
            <a:r>
              <a:rPr lang="en-US" sz="4000" i="1" dirty="0"/>
              <a:t>R∆t </a:t>
            </a:r>
            <a:endParaRPr lang="ru-RU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78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89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78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891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3"/>
          <p:cNvGraphicFramePr>
            <a:graphicFrameLocks noChangeAspect="1"/>
          </p:cNvGraphicFramePr>
          <p:nvPr/>
        </p:nvGraphicFramePr>
        <p:xfrm>
          <a:off x="3062288" y="908050"/>
          <a:ext cx="2613025" cy="2520950"/>
        </p:xfrm>
        <a:graphic>
          <a:graphicData uri="http://schemas.openxmlformats.org/presentationml/2006/ole">
            <p:oleObj spid="_x0000_s24578" name="Формула" r:id="rId3" imgW="711000" imgH="685800" progId="Equation.3">
              <p:embed/>
            </p:oleObj>
          </a:graphicData>
        </a:graphic>
      </p:graphicFrame>
      <p:graphicFrame>
        <p:nvGraphicFramePr>
          <p:cNvPr id="24579" name="Object 4"/>
          <p:cNvGraphicFramePr>
            <a:graphicFrameLocks noChangeAspect="1"/>
          </p:cNvGraphicFramePr>
          <p:nvPr/>
        </p:nvGraphicFramePr>
        <p:xfrm>
          <a:off x="357188" y="3571875"/>
          <a:ext cx="4113212" cy="3035300"/>
        </p:xfrm>
        <a:graphic>
          <a:graphicData uri="http://schemas.openxmlformats.org/presentationml/2006/ole">
            <p:oleObj spid="_x0000_s24579" name="Формула" r:id="rId4" imgW="1333440" imgH="939600" progId="Equation.3">
              <p:embed/>
            </p:oleObj>
          </a:graphicData>
        </a:graphic>
      </p:graphicFrame>
      <p:graphicFrame>
        <p:nvGraphicFramePr>
          <p:cNvPr id="24580" name="Object 5"/>
          <p:cNvGraphicFramePr>
            <a:graphicFrameLocks noChangeAspect="1"/>
          </p:cNvGraphicFramePr>
          <p:nvPr/>
        </p:nvGraphicFramePr>
        <p:xfrm>
          <a:off x="6588125" y="1268413"/>
          <a:ext cx="2105025" cy="1358900"/>
        </p:xfrm>
        <a:graphic>
          <a:graphicData uri="http://schemas.openxmlformats.org/presentationml/2006/ole">
            <p:oleObj spid="_x0000_s24580" name="Формула" r:id="rId5" imgW="609480" imgH="393480" progId="Equation.3">
              <p:embed/>
            </p:oleObj>
          </a:graphicData>
        </a:graphic>
      </p:graphicFrame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143000" y="0"/>
            <a:ext cx="69294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006E"/>
                </a:solidFill>
              </a:rPr>
              <a:t>Закон Ома для полной цепи</a:t>
            </a:r>
            <a:endParaRPr lang="ru-RU" sz="1800" b="1">
              <a:solidFill>
                <a:srgbClr val="00006E"/>
              </a:solidFill>
            </a:endParaRPr>
          </a:p>
        </p:txBody>
      </p:sp>
      <p:grpSp>
        <p:nvGrpSpPr>
          <p:cNvPr id="24584" name="Group 20"/>
          <p:cNvGrpSpPr>
            <a:grpSpLocks/>
          </p:cNvGrpSpPr>
          <p:nvPr/>
        </p:nvGrpSpPr>
        <p:grpSpPr bwMode="auto">
          <a:xfrm>
            <a:off x="827088" y="671513"/>
            <a:ext cx="1873250" cy="2252662"/>
            <a:chOff x="521" y="423"/>
            <a:chExt cx="1180" cy="1419"/>
          </a:xfrm>
        </p:grpSpPr>
        <p:sp>
          <p:nvSpPr>
            <p:cNvPr id="24594" name="Line 8"/>
            <p:cNvSpPr>
              <a:spLocks noChangeShapeType="1"/>
            </p:cNvSpPr>
            <p:nvPr/>
          </p:nvSpPr>
          <p:spPr bwMode="auto">
            <a:xfrm>
              <a:off x="1066" y="663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95" name="Line 9"/>
            <p:cNvSpPr>
              <a:spLocks noChangeShapeType="1"/>
            </p:cNvSpPr>
            <p:nvPr/>
          </p:nvSpPr>
          <p:spPr bwMode="auto">
            <a:xfrm>
              <a:off x="1156" y="754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96" name="Line 11"/>
            <p:cNvSpPr>
              <a:spLocks noChangeShapeType="1"/>
            </p:cNvSpPr>
            <p:nvPr/>
          </p:nvSpPr>
          <p:spPr bwMode="auto">
            <a:xfrm>
              <a:off x="1156" y="845"/>
              <a:ext cx="54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97" name="Line 12"/>
            <p:cNvSpPr>
              <a:spLocks noChangeShapeType="1"/>
            </p:cNvSpPr>
            <p:nvPr/>
          </p:nvSpPr>
          <p:spPr bwMode="auto">
            <a:xfrm flipH="1">
              <a:off x="521" y="845"/>
              <a:ext cx="54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98" name="Line 13"/>
            <p:cNvSpPr>
              <a:spLocks noChangeShapeType="1"/>
            </p:cNvSpPr>
            <p:nvPr/>
          </p:nvSpPr>
          <p:spPr bwMode="auto">
            <a:xfrm>
              <a:off x="521" y="845"/>
              <a:ext cx="0" cy="8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99" name="Line 14"/>
            <p:cNvSpPr>
              <a:spLocks noChangeShapeType="1"/>
            </p:cNvSpPr>
            <p:nvPr/>
          </p:nvSpPr>
          <p:spPr bwMode="auto">
            <a:xfrm>
              <a:off x="521" y="1706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00" name="Rectangle 15"/>
            <p:cNvSpPr>
              <a:spLocks noChangeArrowheads="1"/>
            </p:cNvSpPr>
            <p:nvPr/>
          </p:nvSpPr>
          <p:spPr bwMode="auto">
            <a:xfrm>
              <a:off x="793" y="1570"/>
              <a:ext cx="636" cy="27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601" name="Line 16"/>
            <p:cNvSpPr>
              <a:spLocks noChangeShapeType="1"/>
            </p:cNvSpPr>
            <p:nvPr/>
          </p:nvSpPr>
          <p:spPr bwMode="auto">
            <a:xfrm>
              <a:off x="1701" y="845"/>
              <a:ext cx="0" cy="8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02" name="Line 17"/>
            <p:cNvSpPr>
              <a:spLocks noChangeShapeType="1"/>
            </p:cNvSpPr>
            <p:nvPr/>
          </p:nvSpPr>
          <p:spPr bwMode="auto">
            <a:xfrm>
              <a:off x="1429" y="1706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24582" name="Object 18"/>
            <p:cNvGraphicFramePr>
              <a:graphicFrameLocks noChangeAspect="1"/>
            </p:cNvGraphicFramePr>
            <p:nvPr/>
          </p:nvGraphicFramePr>
          <p:xfrm>
            <a:off x="1131" y="423"/>
            <a:ext cx="538" cy="415"/>
          </p:xfrm>
          <a:graphic>
            <a:graphicData uri="http://schemas.openxmlformats.org/presentationml/2006/ole">
              <p:oleObj spid="_x0000_s24582" name="Формула" r:id="rId6" imgW="279360" imgH="215640" progId="Equation.3">
                <p:embed/>
              </p:oleObj>
            </a:graphicData>
          </a:graphic>
        </p:graphicFrame>
        <p:sp>
          <p:nvSpPr>
            <p:cNvPr id="24603" name="Text Box 19"/>
            <p:cNvSpPr txBox="1">
              <a:spLocks noChangeArrowheads="1"/>
            </p:cNvSpPr>
            <p:nvPr/>
          </p:nvSpPr>
          <p:spPr bwMode="auto">
            <a:xfrm>
              <a:off x="975" y="1298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/>
                <a:t>R</a:t>
              </a:r>
              <a:endParaRPr lang="ru-RU" sz="2800"/>
            </a:p>
          </p:txBody>
        </p:sp>
      </p:grpSp>
      <p:sp>
        <p:nvSpPr>
          <p:cNvPr id="24585" name="Rectangle 21"/>
          <p:cNvSpPr>
            <a:spLocks noChangeArrowheads="1"/>
          </p:cNvSpPr>
          <p:nvPr/>
        </p:nvSpPr>
        <p:spPr bwMode="auto">
          <a:xfrm>
            <a:off x="6443663" y="1268413"/>
            <a:ext cx="2447925" cy="1439862"/>
          </a:xfrm>
          <a:prstGeom prst="rect">
            <a:avLst/>
          </a:prstGeom>
          <a:noFill/>
          <a:ln w="38100">
            <a:solidFill>
              <a:srgbClr val="A1A1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6" name="AutoShape 22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786563" y="6526213"/>
            <a:ext cx="912812" cy="331787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A1A1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4143375" y="2428875"/>
            <a:ext cx="214313" cy="3571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588" name="TextBox 21"/>
          <p:cNvSpPr txBox="1">
            <a:spLocks noChangeArrowheads="1"/>
          </p:cNvSpPr>
          <p:nvPr/>
        </p:nvSpPr>
        <p:spPr bwMode="auto">
          <a:xfrm>
            <a:off x="0" y="3214688"/>
            <a:ext cx="9501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но результат действия тока – теплота, тогда по закону Джоуля –Ленца</a:t>
            </a:r>
          </a:p>
        </p:txBody>
      </p:sp>
      <p:graphicFrame>
        <p:nvGraphicFramePr>
          <p:cNvPr id="24581" name="Object 24"/>
          <p:cNvGraphicFramePr>
            <a:graphicFrameLocks noChangeAspect="1"/>
          </p:cNvGraphicFramePr>
          <p:nvPr/>
        </p:nvGraphicFramePr>
        <p:xfrm>
          <a:off x="5500688" y="4071938"/>
          <a:ext cx="3289300" cy="1358900"/>
        </p:xfrm>
        <a:graphic>
          <a:graphicData uri="http://schemas.openxmlformats.org/presentationml/2006/ole">
            <p:oleObj spid="_x0000_s24581" name="Формула" r:id="rId8" imgW="952200" imgH="393480" progId="Equation.3">
              <p:embed/>
            </p:oleObj>
          </a:graphicData>
        </a:graphic>
      </p:graphicFrame>
      <p:sp>
        <p:nvSpPr>
          <p:cNvPr id="24589" name="Rectangle 21"/>
          <p:cNvSpPr>
            <a:spLocks noChangeArrowheads="1"/>
          </p:cNvSpPr>
          <p:nvPr/>
        </p:nvSpPr>
        <p:spPr bwMode="auto">
          <a:xfrm>
            <a:off x="6500813" y="4000500"/>
            <a:ext cx="2446337" cy="1439863"/>
          </a:xfrm>
          <a:prstGeom prst="rect">
            <a:avLst/>
          </a:prstGeom>
          <a:noFill/>
          <a:ln w="38100">
            <a:solidFill>
              <a:srgbClr val="A1A1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7443788" y="4100513"/>
            <a:ext cx="1389062" cy="1492250"/>
          </a:xfrm>
          <a:custGeom>
            <a:avLst/>
            <a:gdLst>
              <a:gd name="connsiteX0" fmla="*/ 24063 w 1388979"/>
              <a:gd name="connsiteY0" fmla="*/ 1402347 h 1493253"/>
              <a:gd name="connsiteX1" fmla="*/ 48126 w 1388979"/>
              <a:gd name="connsiteY1" fmla="*/ 993273 h 1493253"/>
              <a:gd name="connsiteX2" fmla="*/ 128337 w 1388979"/>
              <a:gd name="connsiteY2" fmla="*/ 848894 h 1493253"/>
              <a:gd name="connsiteX3" fmla="*/ 457200 w 1388979"/>
              <a:gd name="connsiteY3" fmla="*/ 736600 h 1493253"/>
              <a:gd name="connsiteX4" fmla="*/ 689810 w 1388979"/>
              <a:gd name="connsiteY4" fmla="*/ 584200 h 1493253"/>
              <a:gd name="connsiteX5" fmla="*/ 729916 w 1388979"/>
              <a:gd name="connsiteY5" fmla="*/ 359610 h 1493253"/>
              <a:gd name="connsiteX6" fmla="*/ 842210 w 1388979"/>
              <a:gd name="connsiteY6" fmla="*/ 62831 h 1493253"/>
              <a:gd name="connsiteX7" fmla="*/ 1058779 w 1388979"/>
              <a:gd name="connsiteY7" fmla="*/ 38768 h 1493253"/>
              <a:gd name="connsiteX8" fmla="*/ 1147010 w 1388979"/>
              <a:gd name="connsiteY8" fmla="*/ 295442 h 1493253"/>
              <a:gd name="connsiteX9" fmla="*/ 1147010 w 1388979"/>
              <a:gd name="connsiteY9" fmla="*/ 503989 h 1493253"/>
              <a:gd name="connsiteX10" fmla="*/ 1315452 w 1388979"/>
              <a:gd name="connsiteY10" fmla="*/ 776705 h 1493253"/>
              <a:gd name="connsiteX11" fmla="*/ 1379621 w 1388979"/>
              <a:gd name="connsiteY11" fmla="*/ 1097547 h 1493253"/>
              <a:gd name="connsiteX12" fmla="*/ 1259305 w 1388979"/>
              <a:gd name="connsiteY12" fmla="*/ 1306094 h 1493253"/>
              <a:gd name="connsiteX13" fmla="*/ 850231 w 1388979"/>
              <a:gd name="connsiteY13" fmla="*/ 1458494 h 1493253"/>
              <a:gd name="connsiteX14" fmla="*/ 457200 w 1388979"/>
              <a:gd name="connsiteY14" fmla="*/ 1490579 h 1493253"/>
              <a:gd name="connsiteX15" fmla="*/ 192505 w 1388979"/>
              <a:gd name="connsiteY15" fmla="*/ 1474537 h 1493253"/>
              <a:gd name="connsiteX16" fmla="*/ 24063 w 1388979"/>
              <a:gd name="connsiteY16" fmla="*/ 1402347 h 1493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88979" h="1493253">
                <a:moveTo>
                  <a:pt x="24063" y="1402347"/>
                </a:moveTo>
                <a:cubicBezTo>
                  <a:pt x="0" y="1322136"/>
                  <a:pt x="30747" y="1085515"/>
                  <a:pt x="48126" y="993273"/>
                </a:cubicBezTo>
                <a:cubicBezTo>
                  <a:pt x="65505" y="901031"/>
                  <a:pt x="60158" y="891673"/>
                  <a:pt x="128337" y="848894"/>
                </a:cubicBezTo>
                <a:cubicBezTo>
                  <a:pt x="196516" y="806115"/>
                  <a:pt x="363621" y="780716"/>
                  <a:pt x="457200" y="736600"/>
                </a:cubicBezTo>
                <a:cubicBezTo>
                  <a:pt x="550779" y="692484"/>
                  <a:pt x="644357" y="647032"/>
                  <a:pt x="689810" y="584200"/>
                </a:cubicBezTo>
                <a:cubicBezTo>
                  <a:pt x="735263" y="521368"/>
                  <a:pt x="704516" y="446505"/>
                  <a:pt x="729916" y="359610"/>
                </a:cubicBezTo>
                <a:cubicBezTo>
                  <a:pt x="755316" y="272715"/>
                  <a:pt x="787400" y="116305"/>
                  <a:pt x="842210" y="62831"/>
                </a:cubicBezTo>
                <a:cubicBezTo>
                  <a:pt x="897021" y="9357"/>
                  <a:pt x="1007979" y="0"/>
                  <a:pt x="1058779" y="38768"/>
                </a:cubicBezTo>
                <a:cubicBezTo>
                  <a:pt x="1109579" y="77537"/>
                  <a:pt x="1132305" y="217905"/>
                  <a:pt x="1147010" y="295442"/>
                </a:cubicBezTo>
                <a:cubicBezTo>
                  <a:pt x="1161715" y="372979"/>
                  <a:pt x="1118936" y="423779"/>
                  <a:pt x="1147010" y="503989"/>
                </a:cubicBezTo>
                <a:cubicBezTo>
                  <a:pt x="1175084" y="584199"/>
                  <a:pt x="1276684" y="677779"/>
                  <a:pt x="1315452" y="776705"/>
                </a:cubicBezTo>
                <a:cubicBezTo>
                  <a:pt x="1354220" y="875631"/>
                  <a:pt x="1388979" y="1009315"/>
                  <a:pt x="1379621" y="1097547"/>
                </a:cubicBezTo>
                <a:cubicBezTo>
                  <a:pt x="1370263" y="1185779"/>
                  <a:pt x="1347537" y="1245936"/>
                  <a:pt x="1259305" y="1306094"/>
                </a:cubicBezTo>
                <a:cubicBezTo>
                  <a:pt x="1171073" y="1366252"/>
                  <a:pt x="983915" y="1427747"/>
                  <a:pt x="850231" y="1458494"/>
                </a:cubicBezTo>
                <a:cubicBezTo>
                  <a:pt x="716547" y="1489242"/>
                  <a:pt x="566821" y="1487905"/>
                  <a:pt x="457200" y="1490579"/>
                </a:cubicBezTo>
                <a:cubicBezTo>
                  <a:pt x="347579" y="1493253"/>
                  <a:pt x="262021" y="1487906"/>
                  <a:pt x="192505" y="1474537"/>
                </a:cubicBezTo>
                <a:cubicBezTo>
                  <a:pt x="122989" y="1461169"/>
                  <a:pt x="48126" y="1482558"/>
                  <a:pt x="24063" y="1402347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591" name="TextBox 26"/>
          <p:cNvSpPr txBox="1">
            <a:spLocks noChangeArrowheads="1"/>
          </p:cNvSpPr>
          <p:nvPr/>
        </p:nvSpPr>
        <p:spPr bwMode="auto">
          <a:xfrm rot="2350470">
            <a:off x="7477125" y="5907088"/>
            <a:ext cx="1714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&lt;1  =&gt; U&lt;Ɛ</a:t>
            </a:r>
            <a:endParaRPr lang="ru-RU"/>
          </a:p>
        </p:txBody>
      </p:sp>
      <p:cxnSp>
        <p:nvCxnSpPr>
          <p:cNvPr id="28" name="Прямая со стрелкой 27"/>
          <p:cNvCxnSpPr/>
          <p:nvPr/>
        </p:nvCxnSpPr>
        <p:spPr>
          <a:xfrm rot="10800000" flipV="1">
            <a:off x="2714625" y="857250"/>
            <a:ext cx="3857625" cy="642938"/>
          </a:xfrm>
          <a:prstGeom prst="bentConnector3">
            <a:avLst>
              <a:gd name="adj1" fmla="val 9576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3" name="Прямоугольник 33"/>
          <p:cNvSpPr>
            <a:spLocks noChangeArrowheads="1"/>
          </p:cNvSpPr>
          <p:nvPr/>
        </p:nvSpPr>
        <p:spPr bwMode="auto">
          <a:xfrm>
            <a:off x="6500813" y="642938"/>
            <a:ext cx="2286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b="1">
                <a:solidFill>
                  <a:srgbClr val="00006E"/>
                </a:solidFill>
              </a:rPr>
              <a:t>(при последов. соединении)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4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13" y="500063"/>
            <a:ext cx="5667375" cy="566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вал 2"/>
          <p:cNvSpPr/>
          <p:nvPr/>
        </p:nvSpPr>
        <p:spPr>
          <a:xfrm>
            <a:off x="5500688" y="1285875"/>
            <a:ext cx="428625" cy="1143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605" name="TextBox 3"/>
          <p:cNvSpPr txBox="1">
            <a:spLocks noChangeArrowheads="1"/>
          </p:cNvSpPr>
          <p:nvPr/>
        </p:nvSpPr>
        <p:spPr bwMode="auto">
          <a:xfrm>
            <a:off x="4000500" y="1285875"/>
            <a:ext cx="10715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/>
              <a:t>ЭДС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072063" y="1643063"/>
            <a:ext cx="571500" cy="2857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214313" y="2357438"/>
          <a:ext cx="5295900" cy="642937"/>
        </p:xfrm>
        <a:graphic>
          <a:graphicData uri="http://schemas.openxmlformats.org/presentationml/2006/ole">
            <p:oleObj spid="_x0000_s25602" name="Формула" r:id="rId4" imgW="1777680" imgH="215640" progId="Equation.3">
              <p:embed/>
            </p:oleObj>
          </a:graphicData>
        </a:graphic>
      </p:graphicFrame>
      <p:sp>
        <p:nvSpPr>
          <p:cNvPr id="25607" name="TextBox 9"/>
          <p:cNvSpPr txBox="1">
            <a:spLocks noChangeArrowheads="1"/>
          </p:cNvSpPr>
          <p:nvPr/>
        </p:nvSpPr>
        <p:spPr bwMode="auto">
          <a:xfrm>
            <a:off x="1428750" y="3143250"/>
            <a:ext cx="27146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FF0000"/>
                </a:solidFill>
              </a:rPr>
              <a:t>нет!!!</a:t>
            </a:r>
          </a:p>
        </p:txBody>
      </p:sp>
      <p:grpSp>
        <p:nvGrpSpPr>
          <p:cNvPr id="25608" name="Группа 14"/>
          <p:cNvGrpSpPr>
            <a:grpSpLocks/>
          </p:cNvGrpSpPr>
          <p:nvPr/>
        </p:nvGrpSpPr>
        <p:grpSpPr bwMode="auto">
          <a:xfrm>
            <a:off x="500063" y="2143125"/>
            <a:ext cx="642937" cy="1071563"/>
            <a:chOff x="500034" y="2143116"/>
            <a:chExt cx="642942" cy="1071570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 rot="16200000" flipH="1">
              <a:off x="428596" y="2357430"/>
              <a:ext cx="785818" cy="64294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5400000">
              <a:off x="250001" y="2393149"/>
              <a:ext cx="1071570" cy="57150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ChangeArrowheads="1"/>
          </p:cNvSpPr>
          <p:nvPr/>
        </p:nvSpPr>
        <p:spPr bwMode="auto">
          <a:xfrm>
            <a:off x="571500" y="642938"/>
            <a:ext cx="8207375" cy="382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ru-RU" sz="3200" b="1"/>
              <a:t>Направление электрического тока.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endParaRPr lang="ru-RU" sz="3200" b="1"/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endParaRPr lang="ru-RU" sz="3200" b="1"/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endParaRPr lang="ru-RU" sz="3200" b="1"/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endParaRPr lang="ru-RU" sz="3200" b="1"/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ru-RU" sz="3200" b="1"/>
              <a:t>За </a:t>
            </a:r>
            <a:r>
              <a:rPr lang="ru-RU" sz="3200" b="1">
                <a:solidFill>
                  <a:srgbClr val="FF0066"/>
                </a:solidFill>
              </a:rPr>
              <a:t>направление электрического тока</a:t>
            </a:r>
            <a:r>
              <a:rPr lang="ru-RU" sz="3200" b="1"/>
              <a:t> принято направление движения </a:t>
            </a:r>
            <a:r>
              <a:rPr lang="ru-RU" sz="3200" b="1">
                <a:solidFill>
                  <a:srgbClr val="FF0000"/>
                </a:solidFill>
              </a:rPr>
              <a:t>положительно</a:t>
            </a:r>
            <a:r>
              <a:rPr lang="ru-RU" sz="3200" b="1"/>
              <a:t> заряженных частиц.</a:t>
            </a:r>
          </a:p>
        </p:txBody>
      </p:sp>
      <p:grpSp>
        <p:nvGrpSpPr>
          <p:cNvPr id="33795" name="Group 4"/>
          <p:cNvGrpSpPr>
            <a:grpSpLocks/>
          </p:cNvGrpSpPr>
          <p:nvPr/>
        </p:nvGrpSpPr>
        <p:grpSpPr bwMode="auto">
          <a:xfrm>
            <a:off x="1500188" y="2143125"/>
            <a:ext cx="5040312" cy="1008063"/>
            <a:chOff x="1519" y="1979"/>
            <a:chExt cx="3175" cy="635"/>
          </a:xfrm>
        </p:grpSpPr>
        <p:sp>
          <p:nvSpPr>
            <p:cNvPr id="33797" name="Line 5"/>
            <p:cNvSpPr>
              <a:spLocks noChangeShapeType="1"/>
            </p:cNvSpPr>
            <p:nvPr/>
          </p:nvSpPr>
          <p:spPr bwMode="auto">
            <a:xfrm>
              <a:off x="1519" y="1979"/>
              <a:ext cx="317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798" name="Line 6"/>
            <p:cNvSpPr>
              <a:spLocks noChangeShapeType="1"/>
            </p:cNvSpPr>
            <p:nvPr/>
          </p:nvSpPr>
          <p:spPr bwMode="auto">
            <a:xfrm>
              <a:off x="1519" y="2614"/>
              <a:ext cx="317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799" name="Oval 7"/>
            <p:cNvSpPr>
              <a:spLocks noChangeArrowheads="1"/>
            </p:cNvSpPr>
            <p:nvPr/>
          </p:nvSpPr>
          <p:spPr bwMode="auto">
            <a:xfrm>
              <a:off x="2064" y="2115"/>
              <a:ext cx="272" cy="272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00" name="Oval 8"/>
            <p:cNvSpPr>
              <a:spLocks noChangeArrowheads="1"/>
            </p:cNvSpPr>
            <p:nvPr/>
          </p:nvSpPr>
          <p:spPr bwMode="auto">
            <a:xfrm>
              <a:off x="3198" y="2251"/>
              <a:ext cx="272" cy="272"/>
            </a:xfrm>
            <a:prstGeom prst="ellipse">
              <a:avLst/>
            </a:prstGeom>
            <a:solidFill>
              <a:srgbClr val="FFC5C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01" name="Line 9"/>
            <p:cNvSpPr>
              <a:spLocks noChangeShapeType="1"/>
            </p:cNvSpPr>
            <p:nvPr/>
          </p:nvSpPr>
          <p:spPr bwMode="auto">
            <a:xfrm>
              <a:off x="2109" y="2251"/>
              <a:ext cx="1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802" name="Line 10"/>
            <p:cNvSpPr>
              <a:spLocks noChangeShapeType="1"/>
            </p:cNvSpPr>
            <p:nvPr/>
          </p:nvSpPr>
          <p:spPr bwMode="auto">
            <a:xfrm>
              <a:off x="3243" y="2387"/>
              <a:ext cx="1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803" name="Line 11"/>
            <p:cNvSpPr>
              <a:spLocks noChangeShapeType="1"/>
            </p:cNvSpPr>
            <p:nvPr/>
          </p:nvSpPr>
          <p:spPr bwMode="auto">
            <a:xfrm>
              <a:off x="3334" y="2296"/>
              <a:ext cx="0" cy="1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804" name="Line 12"/>
            <p:cNvSpPr>
              <a:spLocks noChangeShapeType="1"/>
            </p:cNvSpPr>
            <p:nvPr/>
          </p:nvSpPr>
          <p:spPr bwMode="auto">
            <a:xfrm flipH="1">
              <a:off x="1519" y="2251"/>
              <a:ext cx="54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805" name="Line 13"/>
            <p:cNvSpPr>
              <a:spLocks noChangeShapeType="1"/>
            </p:cNvSpPr>
            <p:nvPr/>
          </p:nvSpPr>
          <p:spPr bwMode="auto">
            <a:xfrm>
              <a:off x="3470" y="2387"/>
              <a:ext cx="6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806" name="Text Box 14"/>
            <p:cNvSpPr txBox="1">
              <a:spLocks noChangeArrowheads="1"/>
            </p:cNvSpPr>
            <p:nvPr/>
          </p:nvSpPr>
          <p:spPr bwMode="auto">
            <a:xfrm>
              <a:off x="4377" y="2296"/>
              <a:ext cx="2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/>
                <a:t>Е</a:t>
              </a:r>
            </a:p>
          </p:txBody>
        </p:sp>
        <p:sp>
          <p:nvSpPr>
            <p:cNvPr id="33807" name="Line 15"/>
            <p:cNvSpPr>
              <a:spLocks noChangeShapeType="1"/>
            </p:cNvSpPr>
            <p:nvPr/>
          </p:nvSpPr>
          <p:spPr bwMode="auto">
            <a:xfrm>
              <a:off x="4422" y="2341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808" name="Text Box 16"/>
            <p:cNvSpPr txBox="1">
              <a:spLocks noChangeArrowheads="1"/>
            </p:cNvSpPr>
            <p:nvPr/>
          </p:nvSpPr>
          <p:spPr bwMode="auto">
            <a:xfrm>
              <a:off x="3696" y="2069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F</a:t>
              </a:r>
              <a:endParaRPr lang="ru-RU" b="1"/>
            </a:p>
          </p:txBody>
        </p:sp>
        <p:sp>
          <p:nvSpPr>
            <p:cNvPr id="33809" name="Rectangle 17"/>
            <p:cNvSpPr>
              <a:spLocks noChangeArrowheads="1"/>
            </p:cNvSpPr>
            <p:nvPr/>
          </p:nvSpPr>
          <p:spPr bwMode="auto">
            <a:xfrm>
              <a:off x="1655" y="2024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F</a:t>
              </a:r>
              <a:endParaRPr lang="ru-RU" b="1"/>
            </a:p>
          </p:txBody>
        </p:sp>
        <p:sp>
          <p:nvSpPr>
            <p:cNvPr id="33810" name="Line 18"/>
            <p:cNvSpPr>
              <a:spLocks noChangeShapeType="1"/>
            </p:cNvSpPr>
            <p:nvPr/>
          </p:nvSpPr>
          <p:spPr bwMode="auto">
            <a:xfrm>
              <a:off x="1701" y="2069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811" name="Line 19"/>
            <p:cNvSpPr>
              <a:spLocks noChangeShapeType="1"/>
            </p:cNvSpPr>
            <p:nvPr/>
          </p:nvSpPr>
          <p:spPr bwMode="auto">
            <a:xfrm>
              <a:off x="3742" y="2115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3796" name="AutoShap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01013" y="6381750"/>
            <a:ext cx="912812" cy="331788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A1A1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5" name="Text Box 7"/>
          <p:cNvSpPr txBox="1">
            <a:spLocks noChangeArrowheads="1"/>
          </p:cNvSpPr>
          <p:nvPr/>
        </p:nvSpPr>
        <p:spPr bwMode="auto">
          <a:xfrm>
            <a:off x="0" y="142875"/>
            <a:ext cx="9144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00006E"/>
                </a:solidFill>
              </a:rPr>
              <a:t>Что происходит с напряжением и током при подключении нагрузки к источнику или изменении сопротивления нагрузки?</a:t>
            </a:r>
          </a:p>
        </p:txBody>
      </p:sp>
      <p:graphicFrame>
        <p:nvGraphicFramePr>
          <p:cNvPr id="26626" name="Object 5"/>
          <p:cNvGraphicFramePr>
            <a:graphicFrameLocks noChangeAspect="1"/>
          </p:cNvGraphicFramePr>
          <p:nvPr/>
        </p:nvGraphicFramePr>
        <p:xfrm>
          <a:off x="2786063" y="1928813"/>
          <a:ext cx="2105025" cy="1358900"/>
        </p:xfrm>
        <a:graphic>
          <a:graphicData uri="http://schemas.openxmlformats.org/presentationml/2006/ole">
            <p:oleObj spid="_x0000_s26626" name="Формула" r:id="rId3" imgW="609480" imgH="393480" progId="Equation.3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5643563" y="1928813"/>
          <a:ext cx="2236787" cy="1358900"/>
        </p:xfrm>
        <a:graphic>
          <a:graphicData uri="http://schemas.openxmlformats.org/presentationml/2006/ole">
            <p:oleObj spid="_x0000_s26627" name="Формула" r:id="rId4" imgW="647640" imgH="393480" progId="Equation.3">
              <p:embed/>
            </p:oleObj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571500" y="3429000"/>
          <a:ext cx="1490663" cy="614363"/>
        </p:xfrm>
        <a:graphic>
          <a:graphicData uri="http://schemas.openxmlformats.org/presentationml/2006/ole">
            <p:oleObj spid="_x0000_s26628" name="Формула" r:id="rId5" imgW="431640" imgH="177480" progId="Equation.3">
              <p:embed/>
            </p:oleObj>
          </a:graphicData>
        </a:graphic>
      </p:graphicFrame>
      <p:graphicFrame>
        <p:nvGraphicFramePr>
          <p:cNvPr id="26629" name="Object 6"/>
          <p:cNvGraphicFramePr>
            <a:graphicFrameLocks noChangeAspect="1"/>
          </p:cNvGraphicFramePr>
          <p:nvPr/>
        </p:nvGraphicFramePr>
        <p:xfrm>
          <a:off x="2714625" y="3286125"/>
          <a:ext cx="2851150" cy="1665288"/>
        </p:xfrm>
        <a:graphic>
          <a:graphicData uri="http://schemas.openxmlformats.org/presentationml/2006/ole">
            <p:oleObj spid="_x0000_s26629" name="Формула" r:id="rId6" imgW="825480" imgH="482400" progId="Equation.3">
              <p:embed/>
            </p:oleObj>
          </a:graphicData>
        </a:graphic>
      </p:graphicFrame>
      <p:graphicFrame>
        <p:nvGraphicFramePr>
          <p:cNvPr id="26630" name="Object 7"/>
          <p:cNvGraphicFramePr>
            <a:graphicFrameLocks noChangeAspect="1"/>
          </p:cNvGraphicFramePr>
          <p:nvPr/>
        </p:nvGraphicFramePr>
        <p:xfrm>
          <a:off x="6286500" y="3429000"/>
          <a:ext cx="1579563" cy="1490663"/>
        </p:xfrm>
        <a:graphic>
          <a:graphicData uri="http://schemas.openxmlformats.org/presentationml/2006/ole">
            <p:oleObj spid="_x0000_s26630" name="Формула" r:id="rId7" imgW="457200" imgH="431640" progId="Equation.3">
              <p:embed/>
            </p:oleObj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642938" y="5286375"/>
          <a:ext cx="1622425" cy="614363"/>
        </p:xfrm>
        <a:graphic>
          <a:graphicData uri="http://schemas.openxmlformats.org/presentationml/2006/ole">
            <p:oleObj spid="_x0000_s26631" name="Формула" r:id="rId8" imgW="469800" imgH="177480" progId="Equation.3">
              <p:embed/>
            </p:oleObj>
          </a:graphicData>
        </a:graphic>
      </p:graphicFrame>
      <p:sp>
        <p:nvSpPr>
          <p:cNvPr id="26636" name="TextBox 9"/>
          <p:cNvSpPr txBox="1">
            <a:spLocks noChangeArrowheads="1"/>
          </p:cNvSpPr>
          <p:nvPr/>
        </p:nvSpPr>
        <p:spPr bwMode="auto">
          <a:xfrm>
            <a:off x="285750" y="5929313"/>
            <a:ext cx="27146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(цепь разомкнута </a:t>
            </a:r>
            <a:r>
              <a:rPr lang="en-US"/>
              <a:t>R=∞)</a:t>
            </a:r>
            <a:endParaRPr lang="ru-RU"/>
          </a:p>
        </p:txBody>
      </p:sp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3429000" y="5143500"/>
          <a:ext cx="1403350" cy="1489075"/>
        </p:xfrm>
        <a:graphic>
          <a:graphicData uri="http://schemas.openxmlformats.org/presentationml/2006/ole">
            <p:oleObj spid="_x0000_s26632" name="Формула" r:id="rId9" imgW="406080" imgH="431640" progId="Equation.3">
              <p:embed/>
            </p:oleObj>
          </a:graphicData>
        </a:graphic>
      </p:graphicFrame>
      <p:graphicFrame>
        <p:nvGraphicFramePr>
          <p:cNvPr id="26633" name="Object 9"/>
          <p:cNvGraphicFramePr>
            <a:graphicFrameLocks noChangeAspect="1"/>
          </p:cNvGraphicFramePr>
          <p:nvPr/>
        </p:nvGraphicFramePr>
        <p:xfrm>
          <a:off x="5857875" y="5072063"/>
          <a:ext cx="1666875" cy="1490662"/>
        </p:xfrm>
        <a:graphic>
          <a:graphicData uri="http://schemas.openxmlformats.org/presentationml/2006/ole">
            <p:oleObj spid="_x0000_s26633" name="Формула" r:id="rId10" imgW="482400" imgH="431640" progId="Equation.3">
              <p:embed/>
            </p:oleObj>
          </a:graphicData>
        </a:graphic>
      </p:graphicFrame>
      <p:sp>
        <p:nvSpPr>
          <p:cNvPr id="26637" name="TextBox 11"/>
          <p:cNvSpPr txBox="1">
            <a:spLocks noChangeArrowheads="1"/>
          </p:cNvSpPr>
          <p:nvPr/>
        </p:nvSpPr>
        <p:spPr bwMode="auto">
          <a:xfrm>
            <a:off x="0" y="4143375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(</a:t>
            </a:r>
            <a:r>
              <a:rPr lang="ru-RU"/>
              <a:t>уменьшение</a:t>
            </a:r>
            <a:r>
              <a:rPr lang="en-US"/>
              <a:t> R)</a:t>
            </a:r>
            <a:endParaRPr lang="ru-RU"/>
          </a:p>
        </p:txBody>
      </p:sp>
      <p:graphicFrame>
        <p:nvGraphicFramePr>
          <p:cNvPr id="16" name="Object 12"/>
          <p:cNvGraphicFramePr>
            <a:graphicFrameLocks noChangeAspect="1"/>
          </p:cNvGraphicFramePr>
          <p:nvPr/>
        </p:nvGraphicFramePr>
        <p:xfrm>
          <a:off x="7673975" y="5006975"/>
          <a:ext cx="1470025" cy="1851025"/>
        </p:xfrm>
        <a:graphic>
          <a:graphicData uri="http://schemas.openxmlformats.org/presentationml/2006/ole">
            <p:oleObj spid="_x0000_s26634" name="Формула" r:id="rId11" imgW="736560" imgH="927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Box 1"/>
          <p:cNvSpPr txBox="1">
            <a:spLocks noChangeArrowheads="1"/>
          </p:cNvSpPr>
          <p:nvPr/>
        </p:nvSpPr>
        <p:spPr bwMode="auto">
          <a:xfrm>
            <a:off x="642938" y="500063"/>
            <a:ext cx="8143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ВЫВОД: </a:t>
            </a:r>
            <a:r>
              <a:rPr lang="ru-RU"/>
              <a:t>при увеличении внешней нагрузки ток в цепи уменьшается, а напряжение на внешней нагрузке увеличивается.</a:t>
            </a:r>
          </a:p>
        </p:txBody>
      </p:sp>
      <p:sp>
        <p:nvSpPr>
          <p:cNvPr id="45059" name="TextBox 2"/>
          <p:cNvSpPr txBox="1">
            <a:spLocks noChangeArrowheads="1"/>
          </p:cNvSpPr>
          <p:nvPr/>
        </p:nvSpPr>
        <p:spPr bwMode="auto">
          <a:xfrm>
            <a:off x="642938" y="1857375"/>
            <a:ext cx="8143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при уменьшении внешней нагрузки ток в цепи увеличивается, а напряжение на внешней нагрузке уменьшается.</a:t>
            </a:r>
          </a:p>
        </p:txBody>
      </p:sp>
      <p:sp>
        <p:nvSpPr>
          <p:cNvPr id="45060" name="TextBox 3"/>
          <p:cNvSpPr txBox="1">
            <a:spLocks noChangeArrowheads="1"/>
          </p:cNvSpPr>
          <p:nvPr/>
        </p:nvSpPr>
        <p:spPr bwMode="auto">
          <a:xfrm>
            <a:off x="714375" y="3429000"/>
            <a:ext cx="73580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Реостат</a:t>
            </a:r>
            <a:r>
              <a:rPr lang="ru-RU"/>
              <a:t> - переменное сопротивление или переменный резистор.</a:t>
            </a:r>
          </a:p>
        </p:txBody>
      </p:sp>
      <p:pic>
        <p:nvPicPr>
          <p:cNvPr id="4506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4429125"/>
            <a:ext cx="20764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2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50" y="4643438"/>
            <a:ext cx="3897313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Прямоугольник 1"/>
          <p:cNvSpPr>
            <a:spLocks noChangeArrowheads="1"/>
          </p:cNvSpPr>
          <p:nvPr/>
        </p:nvSpPr>
        <p:spPr bwMode="auto">
          <a:xfrm>
            <a:off x="428625" y="357188"/>
            <a:ext cx="8143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1) Если на схеме ползунок реостата передвинуть вверх, что произойдет с показаниями приборов?</a:t>
            </a:r>
          </a:p>
        </p:txBody>
      </p:sp>
      <p:pic>
        <p:nvPicPr>
          <p:cNvPr id="46083" name="Рисунок 2" descr="E:\Rabota\МоиДокуменеты\FIZIKA\Электродинамика\Электростатика\РисункиКЛекциям\ЭлСат7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1428750"/>
            <a:ext cx="32861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4" name="Прямоугольник 3"/>
          <p:cNvSpPr>
            <a:spLocks noChangeArrowheads="1"/>
          </p:cNvSpPr>
          <p:nvPr/>
        </p:nvSpPr>
        <p:spPr bwMode="auto">
          <a:xfrm>
            <a:off x="571500" y="3214688"/>
            <a:ext cx="8143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2) Если ключ замкнуть, что произойдет с показаниями приборов?</a:t>
            </a:r>
          </a:p>
        </p:txBody>
      </p:sp>
      <p:pic>
        <p:nvPicPr>
          <p:cNvPr id="46085" name="Рисунок 4" descr="E:\Rabota\МоиДокуменеты\FIZIKA\Электродинамика\Электростатика\РисункиКЛекциям\ЭлСат58.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4214813"/>
            <a:ext cx="30003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6" name="TextBox 5"/>
          <p:cNvSpPr txBox="1">
            <a:spLocks noChangeArrowheads="1"/>
          </p:cNvSpPr>
          <p:nvPr/>
        </p:nvSpPr>
        <p:spPr bwMode="auto">
          <a:xfrm>
            <a:off x="4429125" y="1571625"/>
            <a:ext cx="40719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R</a:t>
            </a:r>
            <a:r>
              <a:rPr lang="ru-RU"/>
              <a:t>?=</a:t>
            </a:r>
            <a:r>
              <a:rPr lang="en-US"/>
              <a:t>&gt;</a:t>
            </a:r>
            <a:r>
              <a:rPr lang="ru-RU"/>
              <a:t> по результатам предыдущих рассуждений</a:t>
            </a:r>
            <a:r>
              <a:rPr lang="en-US"/>
              <a:t> </a:t>
            </a:r>
            <a:r>
              <a:rPr lang="en-US" i="1"/>
              <a:t>I</a:t>
            </a:r>
            <a:r>
              <a:rPr lang="ru-RU"/>
              <a:t>? , а </a:t>
            </a:r>
            <a:r>
              <a:rPr lang="en-US" i="1"/>
              <a:t>U</a:t>
            </a:r>
            <a:r>
              <a:rPr lang="ru-RU"/>
              <a:t>?</a:t>
            </a:r>
          </a:p>
        </p:txBody>
      </p:sp>
      <p:sp>
        <p:nvSpPr>
          <p:cNvPr id="46087" name="TextBox 6"/>
          <p:cNvSpPr txBox="1">
            <a:spLocks noChangeArrowheads="1"/>
          </p:cNvSpPr>
          <p:nvPr/>
        </p:nvSpPr>
        <p:spPr bwMode="auto">
          <a:xfrm>
            <a:off x="4071938" y="4357688"/>
            <a:ext cx="4071937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R </a:t>
            </a:r>
            <a:r>
              <a:rPr lang="ru-RU"/>
              <a:t>было </a:t>
            </a:r>
            <a:r>
              <a:rPr lang="en-US"/>
              <a:t>= </a:t>
            </a:r>
            <a:r>
              <a:rPr lang="ru-RU"/>
              <a:t> и </a:t>
            </a:r>
            <a:r>
              <a:rPr lang="en-US" i="1"/>
              <a:t>I</a:t>
            </a:r>
            <a:r>
              <a:rPr lang="ru-RU"/>
              <a:t> было = ?, после замыкания сети </a:t>
            </a:r>
            <a:r>
              <a:rPr lang="en-US" i="1"/>
              <a:t>R</a:t>
            </a:r>
            <a:r>
              <a:rPr lang="en-US"/>
              <a:t> </a:t>
            </a:r>
            <a:r>
              <a:rPr lang="ru-RU"/>
              <a:t>? , очевидно, что </a:t>
            </a:r>
            <a:r>
              <a:rPr lang="en-US" i="1"/>
              <a:t>I</a:t>
            </a:r>
            <a:r>
              <a:rPr lang="ru-RU" i="1"/>
              <a:t> </a:t>
            </a:r>
            <a:r>
              <a:rPr lang="ru-RU"/>
              <a:t>?, а по результатам предыдущих рассуждений</a:t>
            </a:r>
            <a:r>
              <a:rPr lang="en-US"/>
              <a:t> </a:t>
            </a:r>
            <a:r>
              <a:rPr lang="en-US" i="1"/>
              <a:t>U</a:t>
            </a:r>
            <a:r>
              <a:rPr lang="ru-RU" i="1"/>
              <a:t> </a:t>
            </a:r>
            <a:r>
              <a:rPr lang="ru-RU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61" name="Group 56"/>
          <p:cNvGrpSpPr>
            <a:grpSpLocks/>
          </p:cNvGrpSpPr>
          <p:nvPr/>
        </p:nvGrpSpPr>
        <p:grpSpPr bwMode="auto">
          <a:xfrm>
            <a:off x="323850" y="1196975"/>
            <a:ext cx="2713038" cy="2409825"/>
            <a:chOff x="204" y="754"/>
            <a:chExt cx="1709" cy="1518"/>
          </a:xfrm>
        </p:grpSpPr>
        <p:grpSp>
          <p:nvGrpSpPr>
            <p:cNvPr id="27690" name="Group 29"/>
            <p:cNvGrpSpPr>
              <a:grpSpLocks/>
            </p:cNvGrpSpPr>
            <p:nvPr/>
          </p:nvGrpSpPr>
          <p:grpSpPr bwMode="auto">
            <a:xfrm>
              <a:off x="204" y="1706"/>
              <a:ext cx="1709" cy="566"/>
              <a:chOff x="476" y="2251"/>
              <a:chExt cx="1709" cy="566"/>
            </a:xfrm>
          </p:grpSpPr>
          <p:grpSp>
            <p:nvGrpSpPr>
              <p:cNvPr id="27697" name="Group 9"/>
              <p:cNvGrpSpPr>
                <a:grpSpLocks/>
              </p:cNvGrpSpPr>
              <p:nvPr/>
            </p:nvGrpSpPr>
            <p:grpSpPr bwMode="auto">
              <a:xfrm rot="10800000">
                <a:off x="476" y="2432"/>
                <a:ext cx="635" cy="363"/>
                <a:chOff x="340" y="1525"/>
                <a:chExt cx="635" cy="363"/>
              </a:xfrm>
            </p:grpSpPr>
            <p:sp>
              <p:nvSpPr>
                <p:cNvPr id="27699" name="Line 10"/>
                <p:cNvSpPr>
                  <a:spLocks noChangeShapeType="1"/>
                </p:cNvSpPr>
                <p:nvPr/>
              </p:nvSpPr>
              <p:spPr bwMode="auto">
                <a:xfrm>
                  <a:off x="340" y="1706"/>
                  <a:ext cx="27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00" name="Line 11"/>
                <p:cNvSpPr>
                  <a:spLocks noChangeShapeType="1"/>
                </p:cNvSpPr>
                <p:nvPr/>
              </p:nvSpPr>
              <p:spPr bwMode="auto">
                <a:xfrm>
                  <a:off x="612" y="1525"/>
                  <a:ext cx="0" cy="36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01" name="Line 12"/>
                <p:cNvSpPr>
                  <a:spLocks noChangeShapeType="1"/>
                </p:cNvSpPr>
                <p:nvPr/>
              </p:nvSpPr>
              <p:spPr bwMode="auto">
                <a:xfrm>
                  <a:off x="703" y="1616"/>
                  <a:ext cx="0" cy="18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02" name="Line 13"/>
                <p:cNvSpPr>
                  <a:spLocks noChangeShapeType="1"/>
                </p:cNvSpPr>
                <p:nvPr/>
              </p:nvSpPr>
              <p:spPr bwMode="auto">
                <a:xfrm>
                  <a:off x="703" y="1706"/>
                  <a:ext cx="27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7698" name="Arc 14"/>
              <p:cNvSpPr>
                <a:spLocks/>
              </p:cNvSpPr>
              <p:nvPr/>
            </p:nvSpPr>
            <p:spPr bwMode="auto">
              <a:xfrm>
                <a:off x="476" y="2251"/>
                <a:ext cx="611" cy="213"/>
              </a:xfrm>
              <a:custGeom>
                <a:avLst/>
                <a:gdLst>
                  <a:gd name="T0" fmla="*/ 0 w 42523"/>
                  <a:gd name="T1" fmla="*/ 0 h 21600"/>
                  <a:gd name="T2" fmla="*/ 0 w 42523"/>
                  <a:gd name="T3" fmla="*/ 0 h 21600"/>
                  <a:gd name="T4" fmla="*/ 0 w 42523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2523"/>
                  <a:gd name="T10" fmla="*/ 0 h 21600"/>
                  <a:gd name="T11" fmla="*/ 42523 w 42523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523" h="21600" fill="none" extrusionOk="0">
                    <a:moveTo>
                      <a:pt x="-1" y="17467"/>
                    </a:moveTo>
                    <a:cubicBezTo>
                      <a:pt x="1977" y="7322"/>
                      <a:pt x="10864" y="-1"/>
                      <a:pt x="21201" y="0"/>
                    </a:cubicBezTo>
                    <a:cubicBezTo>
                      <a:pt x="31797" y="0"/>
                      <a:pt x="40828" y="7686"/>
                      <a:pt x="42523" y="18145"/>
                    </a:cubicBezTo>
                  </a:path>
                  <a:path w="42523" h="21600" stroke="0" extrusionOk="0">
                    <a:moveTo>
                      <a:pt x="-1" y="17467"/>
                    </a:moveTo>
                    <a:cubicBezTo>
                      <a:pt x="1977" y="7322"/>
                      <a:pt x="10864" y="-1"/>
                      <a:pt x="21201" y="0"/>
                    </a:cubicBezTo>
                    <a:cubicBezTo>
                      <a:pt x="31797" y="0"/>
                      <a:pt x="40828" y="7686"/>
                      <a:pt x="42523" y="18145"/>
                    </a:cubicBezTo>
                    <a:lnTo>
                      <a:pt x="21201" y="21600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aphicFrame>
            <p:nvGraphicFramePr>
              <p:cNvPr id="27660" name="Object 17"/>
              <p:cNvGraphicFramePr>
                <a:graphicFrameLocks noChangeAspect="1"/>
              </p:cNvGraphicFramePr>
              <p:nvPr/>
            </p:nvGraphicFramePr>
            <p:xfrm>
              <a:off x="1262" y="2356"/>
              <a:ext cx="923" cy="461"/>
            </p:xfrm>
            <a:graphic>
              <a:graphicData uri="http://schemas.openxmlformats.org/presentationml/2006/ole">
                <p:oleObj spid="_x0000_s27660" name="Формула" r:id="rId3" imgW="380880" imgH="190440" progId="Equation.3">
                  <p:embed/>
                </p:oleObj>
              </a:graphicData>
            </a:graphic>
          </p:graphicFrame>
        </p:grpSp>
        <p:grpSp>
          <p:nvGrpSpPr>
            <p:cNvPr id="27691" name="Group 8"/>
            <p:cNvGrpSpPr>
              <a:grpSpLocks/>
            </p:cNvGrpSpPr>
            <p:nvPr/>
          </p:nvGrpSpPr>
          <p:grpSpPr bwMode="auto">
            <a:xfrm>
              <a:off x="204" y="935"/>
              <a:ext cx="635" cy="363"/>
              <a:chOff x="340" y="1525"/>
              <a:chExt cx="635" cy="363"/>
            </a:xfrm>
          </p:grpSpPr>
          <p:sp>
            <p:nvSpPr>
              <p:cNvPr id="27693" name="Line 4"/>
              <p:cNvSpPr>
                <a:spLocks noChangeShapeType="1"/>
              </p:cNvSpPr>
              <p:nvPr/>
            </p:nvSpPr>
            <p:spPr bwMode="auto">
              <a:xfrm>
                <a:off x="340" y="1706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94" name="Line 5"/>
              <p:cNvSpPr>
                <a:spLocks noChangeShapeType="1"/>
              </p:cNvSpPr>
              <p:nvPr/>
            </p:nvSpPr>
            <p:spPr bwMode="auto">
              <a:xfrm>
                <a:off x="612" y="1525"/>
                <a:ext cx="0" cy="36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95" name="Line 6"/>
              <p:cNvSpPr>
                <a:spLocks noChangeShapeType="1"/>
              </p:cNvSpPr>
              <p:nvPr/>
            </p:nvSpPr>
            <p:spPr bwMode="auto">
              <a:xfrm>
                <a:off x="703" y="1616"/>
                <a:ext cx="0" cy="18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96" name="Line 7"/>
              <p:cNvSpPr>
                <a:spLocks noChangeShapeType="1"/>
              </p:cNvSpPr>
              <p:nvPr/>
            </p:nvSpPr>
            <p:spPr bwMode="auto">
              <a:xfrm>
                <a:off x="703" y="1706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7692" name="Arc 15"/>
            <p:cNvSpPr>
              <a:spLocks/>
            </p:cNvSpPr>
            <p:nvPr/>
          </p:nvSpPr>
          <p:spPr bwMode="auto">
            <a:xfrm>
              <a:off x="204" y="754"/>
              <a:ext cx="611" cy="213"/>
            </a:xfrm>
            <a:custGeom>
              <a:avLst/>
              <a:gdLst>
                <a:gd name="T0" fmla="*/ 0 w 42523"/>
                <a:gd name="T1" fmla="*/ 0 h 21600"/>
                <a:gd name="T2" fmla="*/ 0 w 42523"/>
                <a:gd name="T3" fmla="*/ 0 h 21600"/>
                <a:gd name="T4" fmla="*/ 0 w 42523"/>
                <a:gd name="T5" fmla="*/ 0 h 21600"/>
                <a:gd name="T6" fmla="*/ 0 60000 65536"/>
                <a:gd name="T7" fmla="*/ 0 60000 65536"/>
                <a:gd name="T8" fmla="*/ 0 60000 65536"/>
                <a:gd name="T9" fmla="*/ 0 w 42523"/>
                <a:gd name="T10" fmla="*/ 0 h 21600"/>
                <a:gd name="T11" fmla="*/ 42523 w 4252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523" h="21600" fill="none" extrusionOk="0">
                  <a:moveTo>
                    <a:pt x="-1" y="17467"/>
                  </a:moveTo>
                  <a:cubicBezTo>
                    <a:pt x="1977" y="7322"/>
                    <a:pt x="10864" y="-1"/>
                    <a:pt x="21201" y="0"/>
                  </a:cubicBezTo>
                  <a:cubicBezTo>
                    <a:pt x="31797" y="0"/>
                    <a:pt x="40828" y="7686"/>
                    <a:pt x="42523" y="18145"/>
                  </a:cubicBezTo>
                </a:path>
                <a:path w="42523" h="21600" stroke="0" extrusionOk="0">
                  <a:moveTo>
                    <a:pt x="-1" y="17467"/>
                  </a:moveTo>
                  <a:cubicBezTo>
                    <a:pt x="1977" y="7322"/>
                    <a:pt x="10864" y="-1"/>
                    <a:pt x="21201" y="0"/>
                  </a:cubicBezTo>
                  <a:cubicBezTo>
                    <a:pt x="31797" y="0"/>
                    <a:pt x="40828" y="7686"/>
                    <a:pt x="42523" y="18145"/>
                  </a:cubicBezTo>
                  <a:lnTo>
                    <a:pt x="21201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7659" name="Object 18"/>
            <p:cNvGraphicFramePr>
              <a:graphicFrameLocks noChangeAspect="1"/>
            </p:cNvGraphicFramePr>
            <p:nvPr/>
          </p:nvGraphicFramePr>
          <p:xfrm>
            <a:off x="990" y="860"/>
            <a:ext cx="923" cy="462"/>
          </p:xfrm>
          <a:graphic>
            <a:graphicData uri="http://schemas.openxmlformats.org/presentationml/2006/ole">
              <p:oleObj spid="_x0000_s27659" name="Формула" r:id="rId4" imgW="380880" imgH="190440" progId="Equation.3">
                <p:embed/>
              </p:oleObj>
            </a:graphicData>
          </a:graphic>
        </p:graphicFrame>
      </p:grpSp>
      <p:sp>
        <p:nvSpPr>
          <p:cNvPr id="27662" name="AutoShap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101013" y="6381750"/>
            <a:ext cx="912812" cy="331788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A1A1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604" name="Arc 28"/>
          <p:cNvSpPr>
            <a:spLocks/>
          </p:cNvSpPr>
          <p:nvPr/>
        </p:nvSpPr>
        <p:spPr bwMode="auto">
          <a:xfrm>
            <a:off x="4859338" y="2060575"/>
            <a:ext cx="1527175" cy="1835150"/>
          </a:xfrm>
          <a:custGeom>
            <a:avLst/>
            <a:gdLst>
              <a:gd name="T0" fmla="*/ 2147483647 w 43200"/>
              <a:gd name="T1" fmla="*/ 2147483647 h 38496"/>
              <a:gd name="T2" fmla="*/ 2147483647 w 43200"/>
              <a:gd name="T3" fmla="*/ 2147483647 h 38496"/>
              <a:gd name="T4" fmla="*/ 2147483647 w 43200"/>
              <a:gd name="T5" fmla="*/ 2147483647 h 38496"/>
              <a:gd name="T6" fmla="*/ 0 60000 65536"/>
              <a:gd name="T7" fmla="*/ 0 60000 65536"/>
              <a:gd name="T8" fmla="*/ 0 60000 65536"/>
              <a:gd name="T9" fmla="*/ 0 w 43200"/>
              <a:gd name="T10" fmla="*/ 0 h 38496"/>
              <a:gd name="T11" fmla="*/ 43200 w 43200"/>
              <a:gd name="T12" fmla="*/ 38496 h 384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38496" fill="none" extrusionOk="0">
                <a:moveTo>
                  <a:pt x="1" y="21844"/>
                </a:moveTo>
                <a:cubicBezTo>
                  <a:pt x="0" y="21763"/>
                  <a:pt x="0" y="216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8178"/>
                  <a:pt x="40202" y="34398"/>
                  <a:pt x="35056" y="38496"/>
                </a:cubicBezTo>
              </a:path>
              <a:path w="43200" h="38496" stroke="0" extrusionOk="0">
                <a:moveTo>
                  <a:pt x="1" y="21844"/>
                </a:moveTo>
                <a:cubicBezTo>
                  <a:pt x="0" y="21763"/>
                  <a:pt x="0" y="216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8178"/>
                  <a:pt x="40202" y="34398"/>
                  <a:pt x="35056" y="38496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7664" name="Group 61"/>
          <p:cNvGrpSpPr>
            <a:grpSpLocks/>
          </p:cNvGrpSpPr>
          <p:nvPr/>
        </p:nvGrpSpPr>
        <p:grpSpPr bwMode="auto">
          <a:xfrm>
            <a:off x="3865563" y="836613"/>
            <a:ext cx="3814762" cy="4022725"/>
            <a:chOff x="2435" y="527"/>
            <a:chExt cx="2403" cy="2534"/>
          </a:xfrm>
        </p:grpSpPr>
        <p:grpSp>
          <p:nvGrpSpPr>
            <p:cNvPr id="27666" name="Group 23"/>
            <p:cNvGrpSpPr>
              <a:grpSpLocks/>
            </p:cNvGrpSpPr>
            <p:nvPr/>
          </p:nvGrpSpPr>
          <p:grpSpPr bwMode="auto">
            <a:xfrm rot="10800000">
              <a:off x="2835" y="845"/>
              <a:ext cx="635" cy="363"/>
              <a:chOff x="340" y="1525"/>
              <a:chExt cx="635" cy="363"/>
            </a:xfrm>
          </p:grpSpPr>
          <p:sp>
            <p:nvSpPr>
              <p:cNvPr id="27686" name="Line 24"/>
              <p:cNvSpPr>
                <a:spLocks noChangeShapeType="1"/>
              </p:cNvSpPr>
              <p:nvPr/>
            </p:nvSpPr>
            <p:spPr bwMode="auto">
              <a:xfrm>
                <a:off x="340" y="1706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87" name="Line 25"/>
              <p:cNvSpPr>
                <a:spLocks noChangeShapeType="1"/>
              </p:cNvSpPr>
              <p:nvPr/>
            </p:nvSpPr>
            <p:spPr bwMode="auto">
              <a:xfrm>
                <a:off x="612" y="1525"/>
                <a:ext cx="0" cy="36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88" name="Line 26"/>
              <p:cNvSpPr>
                <a:spLocks noChangeShapeType="1"/>
              </p:cNvSpPr>
              <p:nvPr/>
            </p:nvSpPr>
            <p:spPr bwMode="auto">
              <a:xfrm>
                <a:off x="703" y="1616"/>
                <a:ext cx="0" cy="18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89" name="Line 27"/>
              <p:cNvSpPr>
                <a:spLocks noChangeShapeType="1"/>
              </p:cNvSpPr>
              <p:nvPr/>
            </p:nvSpPr>
            <p:spPr bwMode="auto">
              <a:xfrm>
                <a:off x="703" y="1706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7667" name="Group 30"/>
            <p:cNvGrpSpPr>
              <a:grpSpLocks/>
            </p:cNvGrpSpPr>
            <p:nvPr/>
          </p:nvGrpSpPr>
          <p:grpSpPr bwMode="auto">
            <a:xfrm rot="5400000">
              <a:off x="3923" y="1434"/>
              <a:ext cx="635" cy="363"/>
              <a:chOff x="340" y="1525"/>
              <a:chExt cx="635" cy="363"/>
            </a:xfrm>
          </p:grpSpPr>
          <p:sp>
            <p:nvSpPr>
              <p:cNvPr id="27682" name="Line 31"/>
              <p:cNvSpPr>
                <a:spLocks noChangeShapeType="1"/>
              </p:cNvSpPr>
              <p:nvPr/>
            </p:nvSpPr>
            <p:spPr bwMode="auto">
              <a:xfrm>
                <a:off x="340" y="1706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83" name="Line 32"/>
              <p:cNvSpPr>
                <a:spLocks noChangeShapeType="1"/>
              </p:cNvSpPr>
              <p:nvPr/>
            </p:nvSpPr>
            <p:spPr bwMode="auto">
              <a:xfrm>
                <a:off x="612" y="1525"/>
                <a:ext cx="0" cy="36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84" name="Line 33"/>
              <p:cNvSpPr>
                <a:spLocks noChangeShapeType="1"/>
              </p:cNvSpPr>
              <p:nvPr/>
            </p:nvSpPr>
            <p:spPr bwMode="auto">
              <a:xfrm>
                <a:off x="703" y="1616"/>
                <a:ext cx="0" cy="18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85" name="Line 34"/>
              <p:cNvSpPr>
                <a:spLocks noChangeShapeType="1"/>
              </p:cNvSpPr>
              <p:nvPr/>
            </p:nvSpPr>
            <p:spPr bwMode="auto">
              <a:xfrm>
                <a:off x="703" y="1706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7668" name="Group 35"/>
            <p:cNvGrpSpPr>
              <a:grpSpLocks/>
            </p:cNvGrpSpPr>
            <p:nvPr/>
          </p:nvGrpSpPr>
          <p:grpSpPr bwMode="auto">
            <a:xfrm rot="10800000">
              <a:off x="2835" y="2432"/>
              <a:ext cx="635" cy="363"/>
              <a:chOff x="340" y="1525"/>
              <a:chExt cx="635" cy="363"/>
            </a:xfrm>
          </p:grpSpPr>
          <p:sp>
            <p:nvSpPr>
              <p:cNvPr id="27678" name="Line 36"/>
              <p:cNvSpPr>
                <a:spLocks noChangeShapeType="1"/>
              </p:cNvSpPr>
              <p:nvPr/>
            </p:nvSpPr>
            <p:spPr bwMode="auto">
              <a:xfrm>
                <a:off x="340" y="1706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79" name="Line 37"/>
              <p:cNvSpPr>
                <a:spLocks noChangeShapeType="1"/>
              </p:cNvSpPr>
              <p:nvPr/>
            </p:nvSpPr>
            <p:spPr bwMode="auto">
              <a:xfrm>
                <a:off x="612" y="1525"/>
                <a:ext cx="0" cy="36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80" name="Line 38"/>
              <p:cNvSpPr>
                <a:spLocks noChangeShapeType="1"/>
              </p:cNvSpPr>
              <p:nvPr/>
            </p:nvSpPr>
            <p:spPr bwMode="auto">
              <a:xfrm>
                <a:off x="703" y="1616"/>
                <a:ext cx="0" cy="18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81" name="Line 39"/>
              <p:cNvSpPr>
                <a:spLocks noChangeShapeType="1"/>
              </p:cNvSpPr>
              <p:nvPr/>
            </p:nvSpPr>
            <p:spPr bwMode="auto">
              <a:xfrm>
                <a:off x="703" y="1706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7669" name="Rectangle 40"/>
            <p:cNvSpPr>
              <a:spLocks noChangeArrowheads="1"/>
            </p:cNvSpPr>
            <p:nvPr/>
          </p:nvSpPr>
          <p:spPr bwMode="auto">
            <a:xfrm>
              <a:off x="3470" y="935"/>
              <a:ext cx="499" cy="22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70" name="Rectangle 41"/>
            <p:cNvSpPr>
              <a:spLocks noChangeArrowheads="1"/>
            </p:cNvSpPr>
            <p:nvPr/>
          </p:nvSpPr>
          <p:spPr bwMode="auto">
            <a:xfrm rot="-5400000">
              <a:off x="2608" y="1706"/>
              <a:ext cx="499" cy="22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71" name="Rectangle 42"/>
            <p:cNvSpPr>
              <a:spLocks noChangeArrowheads="1"/>
            </p:cNvSpPr>
            <p:nvPr/>
          </p:nvSpPr>
          <p:spPr bwMode="auto">
            <a:xfrm rot="-5400000">
              <a:off x="4013" y="2070"/>
              <a:ext cx="499" cy="22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72" name="Line 43"/>
            <p:cNvSpPr>
              <a:spLocks noChangeShapeType="1"/>
            </p:cNvSpPr>
            <p:nvPr/>
          </p:nvSpPr>
          <p:spPr bwMode="auto">
            <a:xfrm>
              <a:off x="3969" y="1026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73" name="Line 44"/>
            <p:cNvSpPr>
              <a:spLocks noChangeShapeType="1"/>
            </p:cNvSpPr>
            <p:nvPr/>
          </p:nvSpPr>
          <p:spPr bwMode="auto">
            <a:xfrm>
              <a:off x="4241" y="1026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74" name="Line 45"/>
            <p:cNvSpPr>
              <a:spLocks noChangeShapeType="1"/>
            </p:cNvSpPr>
            <p:nvPr/>
          </p:nvSpPr>
          <p:spPr bwMode="auto">
            <a:xfrm>
              <a:off x="4241" y="2432"/>
              <a:ext cx="0" cy="1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75" name="Line 46"/>
            <p:cNvSpPr>
              <a:spLocks noChangeShapeType="1"/>
            </p:cNvSpPr>
            <p:nvPr/>
          </p:nvSpPr>
          <p:spPr bwMode="auto">
            <a:xfrm>
              <a:off x="3379" y="2614"/>
              <a:ext cx="86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76" name="Line 47"/>
            <p:cNvSpPr>
              <a:spLocks noChangeShapeType="1"/>
            </p:cNvSpPr>
            <p:nvPr/>
          </p:nvSpPr>
          <p:spPr bwMode="auto">
            <a:xfrm>
              <a:off x="2835" y="1026"/>
              <a:ext cx="0" cy="5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77" name="Line 48"/>
            <p:cNvSpPr>
              <a:spLocks noChangeShapeType="1"/>
            </p:cNvSpPr>
            <p:nvPr/>
          </p:nvSpPr>
          <p:spPr bwMode="auto">
            <a:xfrm>
              <a:off x="2835" y="2069"/>
              <a:ext cx="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27652" name="Object 50"/>
            <p:cNvGraphicFramePr>
              <a:graphicFrameLocks noChangeAspect="1"/>
            </p:cNvGraphicFramePr>
            <p:nvPr/>
          </p:nvGraphicFramePr>
          <p:xfrm>
            <a:off x="2540" y="566"/>
            <a:ext cx="596" cy="390"/>
          </p:xfrm>
          <a:graphic>
            <a:graphicData uri="http://schemas.openxmlformats.org/presentationml/2006/ole">
              <p:oleObj spid="_x0000_s27652" name="Формула" r:id="rId6" imgW="330120" imgH="215640" progId="Equation.3">
                <p:embed/>
              </p:oleObj>
            </a:graphicData>
          </a:graphic>
        </p:graphicFrame>
        <p:graphicFrame>
          <p:nvGraphicFramePr>
            <p:cNvPr id="27653" name="Object 51"/>
            <p:cNvGraphicFramePr>
              <a:graphicFrameLocks noChangeAspect="1"/>
            </p:cNvGraphicFramePr>
            <p:nvPr/>
          </p:nvGraphicFramePr>
          <p:xfrm>
            <a:off x="4195" y="1117"/>
            <a:ext cx="643" cy="390"/>
          </p:xfrm>
          <a:graphic>
            <a:graphicData uri="http://schemas.openxmlformats.org/presentationml/2006/ole">
              <p:oleObj spid="_x0000_s27653" name="Формула" r:id="rId7" imgW="355320" imgH="215640" progId="Equation.3">
                <p:embed/>
              </p:oleObj>
            </a:graphicData>
          </a:graphic>
        </p:graphicFrame>
        <p:graphicFrame>
          <p:nvGraphicFramePr>
            <p:cNvPr id="27654" name="Object 52"/>
            <p:cNvGraphicFramePr>
              <a:graphicFrameLocks noChangeAspect="1"/>
            </p:cNvGraphicFramePr>
            <p:nvPr/>
          </p:nvGraphicFramePr>
          <p:xfrm>
            <a:off x="3164" y="2648"/>
            <a:ext cx="620" cy="413"/>
          </p:xfrm>
          <a:graphic>
            <a:graphicData uri="http://schemas.openxmlformats.org/presentationml/2006/ole">
              <p:oleObj spid="_x0000_s27654" name="Формула" r:id="rId8" imgW="342720" imgH="228600" progId="Equation.3">
                <p:embed/>
              </p:oleObj>
            </a:graphicData>
          </a:graphic>
        </p:graphicFrame>
        <p:graphicFrame>
          <p:nvGraphicFramePr>
            <p:cNvPr id="27655" name="Object 53"/>
            <p:cNvGraphicFramePr>
              <a:graphicFrameLocks noChangeAspect="1"/>
            </p:cNvGraphicFramePr>
            <p:nvPr/>
          </p:nvGraphicFramePr>
          <p:xfrm>
            <a:off x="2435" y="1599"/>
            <a:ext cx="374" cy="449"/>
          </p:xfrm>
          <a:graphic>
            <a:graphicData uri="http://schemas.openxmlformats.org/presentationml/2006/ole">
              <p:oleObj spid="_x0000_s27655" name="Формула" r:id="rId9" imgW="190440" imgH="228600" progId="Equation.3">
                <p:embed/>
              </p:oleObj>
            </a:graphicData>
          </a:graphic>
        </p:graphicFrame>
        <p:graphicFrame>
          <p:nvGraphicFramePr>
            <p:cNvPr id="27656" name="Object 54"/>
            <p:cNvGraphicFramePr>
              <a:graphicFrameLocks noChangeAspect="1"/>
            </p:cNvGraphicFramePr>
            <p:nvPr/>
          </p:nvGraphicFramePr>
          <p:xfrm>
            <a:off x="3560" y="527"/>
            <a:ext cx="349" cy="424"/>
          </p:xfrm>
          <a:graphic>
            <a:graphicData uri="http://schemas.openxmlformats.org/presentationml/2006/ole">
              <p:oleObj spid="_x0000_s27656" name="Формула" r:id="rId10" imgW="177480" imgH="215640" progId="Equation.3">
                <p:embed/>
              </p:oleObj>
            </a:graphicData>
          </a:graphic>
        </p:graphicFrame>
        <p:graphicFrame>
          <p:nvGraphicFramePr>
            <p:cNvPr id="27657" name="Object 55"/>
            <p:cNvGraphicFramePr>
              <a:graphicFrameLocks noChangeAspect="1"/>
            </p:cNvGraphicFramePr>
            <p:nvPr/>
          </p:nvGraphicFramePr>
          <p:xfrm>
            <a:off x="4365" y="1979"/>
            <a:ext cx="374" cy="424"/>
          </p:xfrm>
          <a:graphic>
            <a:graphicData uri="http://schemas.openxmlformats.org/presentationml/2006/ole">
              <p:oleObj spid="_x0000_s27657" name="Формула" r:id="rId11" imgW="190440" imgH="215640" progId="Equation.3">
                <p:embed/>
              </p:oleObj>
            </a:graphicData>
          </a:graphic>
        </p:graphicFrame>
        <p:graphicFrame>
          <p:nvGraphicFramePr>
            <p:cNvPr id="27658" name="Object 59"/>
            <p:cNvGraphicFramePr>
              <a:graphicFrameLocks noChangeAspect="1"/>
            </p:cNvGraphicFramePr>
            <p:nvPr/>
          </p:nvGraphicFramePr>
          <p:xfrm>
            <a:off x="2844" y="2092"/>
            <a:ext cx="72" cy="136"/>
          </p:xfrm>
          <a:graphic>
            <a:graphicData uri="http://schemas.openxmlformats.org/presentationml/2006/ole">
              <p:oleObj spid="_x0000_s27658" name="Формула" r:id="rId12" imgW="114120" imgH="215640" progId="Equation.3">
                <p:embed/>
              </p:oleObj>
            </a:graphicData>
          </a:graphic>
        </p:graphicFrame>
      </p:grpSp>
      <p:graphicFrame>
        <p:nvGraphicFramePr>
          <p:cNvPr id="24636" name="Object 60"/>
          <p:cNvGraphicFramePr>
            <a:graphicFrameLocks noChangeAspect="1"/>
          </p:cNvGraphicFramePr>
          <p:nvPr/>
        </p:nvGraphicFramePr>
        <p:xfrm>
          <a:off x="798513" y="4941888"/>
          <a:ext cx="5876925" cy="1490662"/>
        </p:xfrm>
        <a:graphic>
          <a:graphicData uri="http://schemas.openxmlformats.org/presentationml/2006/ole">
            <p:oleObj spid="_x0000_s27650" name="Формула" r:id="rId13" imgW="1701720" imgH="431640" progId="Equation.3">
              <p:embed/>
            </p:oleObj>
          </a:graphicData>
        </a:graphic>
      </p:graphicFrame>
      <p:sp>
        <p:nvSpPr>
          <p:cNvPr id="24638" name="Arc 62"/>
          <p:cNvSpPr>
            <a:spLocks/>
          </p:cNvSpPr>
          <p:nvPr/>
        </p:nvSpPr>
        <p:spPr bwMode="auto">
          <a:xfrm>
            <a:off x="4859338" y="1989138"/>
            <a:ext cx="1527175" cy="1835150"/>
          </a:xfrm>
          <a:custGeom>
            <a:avLst/>
            <a:gdLst>
              <a:gd name="T0" fmla="*/ 2147483647 w 43200"/>
              <a:gd name="T1" fmla="*/ 2147483647 h 38496"/>
              <a:gd name="T2" fmla="*/ 2147483647 w 43200"/>
              <a:gd name="T3" fmla="*/ 2147483647 h 38496"/>
              <a:gd name="T4" fmla="*/ 2147483647 w 43200"/>
              <a:gd name="T5" fmla="*/ 2147483647 h 38496"/>
              <a:gd name="T6" fmla="*/ 0 60000 65536"/>
              <a:gd name="T7" fmla="*/ 0 60000 65536"/>
              <a:gd name="T8" fmla="*/ 0 60000 65536"/>
              <a:gd name="T9" fmla="*/ 0 w 43200"/>
              <a:gd name="T10" fmla="*/ 0 h 38496"/>
              <a:gd name="T11" fmla="*/ 43200 w 43200"/>
              <a:gd name="T12" fmla="*/ 38496 h 384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38496" fill="none" extrusionOk="0">
                <a:moveTo>
                  <a:pt x="1" y="21844"/>
                </a:moveTo>
                <a:cubicBezTo>
                  <a:pt x="0" y="21763"/>
                  <a:pt x="0" y="216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8178"/>
                  <a:pt x="40202" y="34398"/>
                  <a:pt x="35056" y="38496"/>
                </a:cubicBezTo>
              </a:path>
              <a:path w="43200" h="38496" stroke="0" extrusionOk="0">
                <a:moveTo>
                  <a:pt x="1" y="21844"/>
                </a:moveTo>
                <a:cubicBezTo>
                  <a:pt x="0" y="21763"/>
                  <a:pt x="0" y="216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8178"/>
                  <a:pt x="40202" y="34398"/>
                  <a:pt x="35056" y="38496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triangle" w="med" len="med"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4639" name="Object 63"/>
          <p:cNvGraphicFramePr>
            <a:graphicFrameLocks noChangeAspect="1"/>
          </p:cNvGraphicFramePr>
          <p:nvPr/>
        </p:nvGraphicFramePr>
        <p:xfrm>
          <a:off x="857250" y="4929188"/>
          <a:ext cx="5875338" cy="1490662"/>
        </p:xfrm>
        <a:graphic>
          <a:graphicData uri="http://schemas.openxmlformats.org/presentationml/2006/ole">
            <p:oleObj spid="_x0000_s27651" name="Формула" r:id="rId14" imgW="170172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04" grpId="0" animBg="1"/>
      <p:bldP spid="24604" grpId="1" animBg="1"/>
      <p:bldP spid="2463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5"/>
          <p:cNvSpPr txBox="1">
            <a:spLocks noChangeArrowheads="1"/>
          </p:cNvSpPr>
          <p:nvPr/>
        </p:nvSpPr>
        <p:spPr bwMode="auto">
          <a:xfrm>
            <a:off x="323850" y="1504950"/>
            <a:ext cx="84248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b="1">
                <a:latin typeface="Arial" charset="0"/>
              </a:rPr>
              <a:t>Если </a:t>
            </a:r>
            <a:r>
              <a:rPr lang="en-US" b="1">
                <a:latin typeface="Arial" charset="0"/>
              </a:rPr>
              <a:t>I&gt;0</a:t>
            </a:r>
            <a:r>
              <a:rPr lang="ru-RU" b="1">
                <a:latin typeface="Arial" charset="0"/>
              </a:rPr>
              <a:t>, то направление тока совпадает с направлением обхода</a:t>
            </a:r>
          </a:p>
          <a:p>
            <a:pPr>
              <a:buFontTx/>
              <a:buChar char="•"/>
            </a:pPr>
            <a:r>
              <a:rPr lang="ru-RU" b="1">
                <a:latin typeface="Arial" charset="0"/>
              </a:rPr>
              <a:t>Если </a:t>
            </a:r>
            <a:r>
              <a:rPr lang="en-US" b="1">
                <a:latin typeface="Arial" charset="0"/>
              </a:rPr>
              <a:t>I&lt;0</a:t>
            </a:r>
            <a:r>
              <a:rPr lang="ru-RU" b="1">
                <a:latin typeface="Arial" charset="0"/>
              </a:rPr>
              <a:t>, то направление тока противоположно направлению обхода</a:t>
            </a:r>
          </a:p>
        </p:txBody>
      </p:sp>
      <p:sp>
        <p:nvSpPr>
          <p:cNvPr id="47107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01013" y="6381750"/>
            <a:ext cx="912812" cy="331788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A1A1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TextBox 1"/>
          <p:cNvSpPr txBox="1">
            <a:spLocks noChangeArrowheads="1"/>
          </p:cNvSpPr>
          <p:nvPr/>
        </p:nvSpPr>
        <p:spPr bwMode="auto">
          <a:xfrm>
            <a:off x="428625" y="500063"/>
            <a:ext cx="3214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/>
              <a:t>Выводы:</a:t>
            </a:r>
          </a:p>
        </p:txBody>
      </p:sp>
      <p:sp>
        <p:nvSpPr>
          <p:cNvPr id="28680" name="Прямоугольник 2"/>
          <p:cNvSpPr>
            <a:spLocks noChangeArrowheads="1"/>
          </p:cNvSpPr>
          <p:nvPr/>
        </p:nvSpPr>
        <p:spPr bwMode="auto">
          <a:xfrm>
            <a:off x="285750" y="1071563"/>
            <a:ext cx="8429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Чтобы ток существовал постоянно нужно </a:t>
            </a:r>
            <a:endParaRPr lang="ru-RU"/>
          </a:p>
        </p:txBody>
      </p:sp>
      <p:sp>
        <p:nvSpPr>
          <p:cNvPr id="28681" name="Прямоугольник 3"/>
          <p:cNvSpPr>
            <a:spLocks noChangeArrowheads="1"/>
          </p:cNvSpPr>
          <p:nvPr/>
        </p:nvSpPr>
        <p:spPr bwMode="auto">
          <a:xfrm>
            <a:off x="428625" y="1714500"/>
            <a:ext cx="2513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Сторонняя сила </a:t>
            </a:r>
            <a:endParaRPr lang="ru-RU"/>
          </a:p>
        </p:txBody>
      </p:sp>
      <p:sp>
        <p:nvSpPr>
          <p:cNvPr id="28682" name="Прямоугольник 4"/>
          <p:cNvSpPr>
            <a:spLocks noChangeArrowheads="1"/>
          </p:cNvSpPr>
          <p:nvPr/>
        </p:nvSpPr>
        <p:spPr bwMode="auto">
          <a:xfrm>
            <a:off x="3286125" y="1714500"/>
            <a:ext cx="4476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неэлектрическое происхождение</a:t>
            </a:r>
          </a:p>
        </p:txBody>
      </p:sp>
      <p:sp>
        <p:nvSpPr>
          <p:cNvPr id="28683" name="Прямоугольник 5"/>
          <p:cNvSpPr>
            <a:spLocks noChangeArrowheads="1"/>
          </p:cNvSpPr>
          <p:nvPr/>
        </p:nvSpPr>
        <p:spPr bwMode="auto">
          <a:xfrm>
            <a:off x="571500" y="2357438"/>
            <a:ext cx="777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ЭДС</a:t>
            </a:r>
          </a:p>
        </p:txBody>
      </p:sp>
      <p:graphicFrame>
        <p:nvGraphicFramePr>
          <p:cNvPr id="28674" name="Object 46"/>
          <p:cNvGraphicFramePr>
            <a:graphicFrameLocks noChangeAspect="1"/>
          </p:cNvGraphicFramePr>
          <p:nvPr/>
        </p:nvGraphicFramePr>
        <p:xfrm>
          <a:off x="1500188" y="2214563"/>
          <a:ext cx="1111250" cy="852487"/>
        </p:xfrm>
        <a:graphic>
          <a:graphicData uri="http://schemas.openxmlformats.org/presentationml/2006/ole">
            <p:oleObj spid="_x0000_s28674" name="Формула" r:id="rId3" imgW="545760" imgH="419040" progId="Equation.3">
              <p:embed/>
            </p:oleObj>
          </a:graphicData>
        </a:graphic>
      </p:graphicFrame>
      <p:graphicFrame>
        <p:nvGraphicFramePr>
          <p:cNvPr id="28675" name="Object 47"/>
          <p:cNvGraphicFramePr>
            <a:graphicFrameLocks noChangeAspect="1"/>
          </p:cNvGraphicFramePr>
          <p:nvPr/>
        </p:nvGraphicFramePr>
        <p:xfrm>
          <a:off x="2857500" y="2286000"/>
          <a:ext cx="1063625" cy="582613"/>
        </p:xfrm>
        <a:graphic>
          <a:graphicData uri="http://schemas.openxmlformats.org/presentationml/2006/ole">
            <p:oleObj spid="_x0000_s28675" name="Формула" r:id="rId4" imgW="533160" imgH="291960" progId="Equation.3">
              <p:embed/>
            </p:oleObj>
          </a:graphicData>
        </a:graphic>
      </p:graphicFrame>
      <p:sp>
        <p:nvSpPr>
          <p:cNvPr id="28684" name="Прямоугольник 8"/>
          <p:cNvSpPr>
            <a:spLocks noChangeArrowheads="1"/>
          </p:cNvSpPr>
          <p:nvPr/>
        </p:nvSpPr>
        <p:spPr bwMode="auto">
          <a:xfrm>
            <a:off x="571500" y="3286125"/>
            <a:ext cx="40719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Характеризует работу сторонних сил внутри источника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rot="16200000" flipV="1">
            <a:off x="1035844" y="3036094"/>
            <a:ext cx="500062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676" name="Object 2"/>
          <p:cNvGraphicFramePr>
            <a:graphicFrameLocks noChangeAspect="1"/>
          </p:cNvGraphicFramePr>
          <p:nvPr/>
        </p:nvGraphicFramePr>
        <p:xfrm>
          <a:off x="4714875" y="3357563"/>
          <a:ext cx="1189038" cy="514350"/>
        </p:xfrm>
        <a:graphic>
          <a:graphicData uri="http://schemas.openxmlformats.org/presentationml/2006/ole">
            <p:oleObj spid="_x0000_s28676" name="Формула" r:id="rId5" imgW="469800" imgH="203040" progId="Equation.3">
              <p:embed/>
            </p:oleObj>
          </a:graphicData>
        </a:graphic>
      </p:graphicFrame>
      <p:graphicFrame>
        <p:nvGraphicFramePr>
          <p:cNvPr id="28677" name="Object 58"/>
          <p:cNvGraphicFramePr>
            <a:graphicFrameLocks noChangeAspect="1"/>
          </p:cNvGraphicFramePr>
          <p:nvPr/>
        </p:nvGraphicFramePr>
        <p:xfrm>
          <a:off x="4286250" y="2324100"/>
          <a:ext cx="1233488" cy="487363"/>
        </p:xfrm>
        <a:graphic>
          <a:graphicData uri="http://schemas.openxmlformats.org/presentationml/2006/ole">
            <p:oleObj spid="_x0000_s28677" name="Формула" r:id="rId6" imgW="545760" imgH="215640" progId="Equation.3">
              <p:embed/>
            </p:oleObj>
          </a:graphicData>
        </a:graphic>
      </p:graphicFrame>
      <p:grpSp>
        <p:nvGrpSpPr>
          <p:cNvPr id="28686" name="Group 20"/>
          <p:cNvGrpSpPr>
            <a:grpSpLocks/>
          </p:cNvGrpSpPr>
          <p:nvPr/>
        </p:nvGrpSpPr>
        <p:grpSpPr bwMode="auto">
          <a:xfrm>
            <a:off x="7358063" y="2071688"/>
            <a:ext cx="1417637" cy="1571625"/>
            <a:chOff x="521" y="423"/>
            <a:chExt cx="1180" cy="1419"/>
          </a:xfrm>
        </p:grpSpPr>
        <p:sp>
          <p:nvSpPr>
            <p:cNvPr id="28690" name="Line 8"/>
            <p:cNvSpPr>
              <a:spLocks noChangeShapeType="1"/>
            </p:cNvSpPr>
            <p:nvPr/>
          </p:nvSpPr>
          <p:spPr bwMode="auto">
            <a:xfrm>
              <a:off x="1066" y="663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691" name="Line 9"/>
            <p:cNvSpPr>
              <a:spLocks noChangeShapeType="1"/>
            </p:cNvSpPr>
            <p:nvPr/>
          </p:nvSpPr>
          <p:spPr bwMode="auto">
            <a:xfrm>
              <a:off x="1156" y="754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692" name="Line 11"/>
            <p:cNvSpPr>
              <a:spLocks noChangeShapeType="1"/>
            </p:cNvSpPr>
            <p:nvPr/>
          </p:nvSpPr>
          <p:spPr bwMode="auto">
            <a:xfrm>
              <a:off x="1156" y="845"/>
              <a:ext cx="54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693" name="Line 12"/>
            <p:cNvSpPr>
              <a:spLocks noChangeShapeType="1"/>
            </p:cNvSpPr>
            <p:nvPr/>
          </p:nvSpPr>
          <p:spPr bwMode="auto">
            <a:xfrm flipH="1">
              <a:off x="521" y="845"/>
              <a:ext cx="54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694" name="Line 13"/>
            <p:cNvSpPr>
              <a:spLocks noChangeShapeType="1"/>
            </p:cNvSpPr>
            <p:nvPr/>
          </p:nvSpPr>
          <p:spPr bwMode="auto">
            <a:xfrm>
              <a:off x="521" y="845"/>
              <a:ext cx="0" cy="8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695" name="Line 14"/>
            <p:cNvSpPr>
              <a:spLocks noChangeShapeType="1"/>
            </p:cNvSpPr>
            <p:nvPr/>
          </p:nvSpPr>
          <p:spPr bwMode="auto">
            <a:xfrm>
              <a:off x="521" y="1706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696" name="Rectangle 15"/>
            <p:cNvSpPr>
              <a:spLocks noChangeArrowheads="1"/>
            </p:cNvSpPr>
            <p:nvPr/>
          </p:nvSpPr>
          <p:spPr bwMode="auto">
            <a:xfrm>
              <a:off x="793" y="1570"/>
              <a:ext cx="636" cy="27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697" name="Line 16"/>
            <p:cNvSpPr>
              <a:spLocks noChangeShapeType="1"/>
            </p:cNvSpPr>
            <p:nvPr/>
          </p:nvSpPr>
          <p:spPr bwMode="auto">
            <a:xfrm>
              <a:off x="1701" y="845"/>
              <a:ext cx="0" cy="8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698" name="Line 17"/>
            <p:cNvSpPr>
              <a:spLocks noChangeShapeType="1"/>
            </p:cNvSpPr>
            <p:nvPr/>
          </p:nvSpPr>
          <p:spPr bwMode="auto">
            <a:xfrm>
              <a:off x="1429" y="1706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28678" name="Object 18"/>
            <p:cNvGraphicFramePr>
              <a:graphicFrameLocks noChangeAspect="1"/>
            </p:cNvGraphicFramePr>
            <p:nvPr/>
          </p:nvGraphicFramePr>
          <p:xfrm>
            <a:off x="1131" y="423"/>
            <a:ext cx="538" cy="415"/>
          </p:xfrm>
          <a:graphic>
            <a:graphicData uri="http://schemas.openxmlformats.org/presentationml/2006/ole">
              <p:oleObj spid="_x0000_s28678" name="Формула" r:id="rId7" imgW="279360" imgH="215640" progId="Equation.3">
                <p:embed/>
              </p:oleObj>
            </a:graphicData>
          </a:graphic>
        </p:graphicFrame>
        <p:sp>
          <p:nvSpPr>
            <p:cNvPr id="28699" name="Text Box 19"/>
            <p:cNvSpPr txBox="1">
              <a:spLocks noChangeArrowheads="1"/>
            </p:cNvSpPr>
            <p:nvPr/>
          </p:nvSpPr>
          <p:spPr bwMode="auto">
            <a:xfrm>
              <a:off x="975" y="1298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/>
                <a:t>R</a:t>
              </a:r>
              <a:endParaRPr lang="ru-RU" sz="2800"/>
            </a:p>
          </p:txBody>
        </p:sp>
      </p:grpSp>
      <p:sp>
        <p:nvSpPr>
          <p:cNvPr id="26" name="Скругленный прямоугольник 25"/>
          <p:cNvSpPr/>
          <p:nvPr/>
        </p:nvSpPr>
        <p:spPr>
          <a:xfrm>
            <a:off x="571500" y="4500563"/>
            <a:ext cx="1500188" cy="50006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/>
              <a:t>Q =I</a:t>
            </a:r>
            <a:r>
              <a:rPr lang="en-US" baseline="30000" dirty="0"/>
              <a:t>2</a:t>
            </a:r>
            <a:r>
              <a:rPr lang="en-US" i="1" dirty="0"/>
              <a:t>R∆t </a:t>
            </a:r>
            <a:endParaRPr lang="ru-RU" i="1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4500563"/>
            <a:ext cx="2000250" cy="50006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/>
              <a:t>Q =U</a:t>
            </a:r>
            <a:r>
              <a:rPr lang="en-US" i="1" baseline="30000" dirty="0"/>
              <a:t>2</a:t>
            </a:r>
            <a:r>
              <a:rPr lang="en-US" i="1" dirty="0"/>
              <a:t>∆t/R</a:t>
            </a:r>
            <a:endParaRPr lang="ru-RU" i="1" dirty="0"/>
          </a:p>
        </p:txBody>
      </p:sp>
      <p:sp>
        <p:nvSpPr>
          <p:cNvPr id="28689" name="Text Box 7"/>
          <p:cNvSpPr txBox="1">
            <a:spLocks noChangeArrowheads="1"/>
          </p:cNvSpPr>
          <p:nvPr/>
        </p:nvSpPr>
        <p:spPr bwMode="auto">
          <a:xfrm>
            <a:off x="500063" y="5429250"/>
            <a:ext cx="77866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006E"/>
                </a:solidFill>
              </a:rPr>
              <a:t>Знаем, что происходит с напряжением и током при подключении нагрузки к источнику или изменении сопротивления нагрузки?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313" y="285750"/>
          <a:ext cx="871544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088"/>
                <a:gridCol w="1743088"/>
                <a:gridCol w="1743088"/>
                <a:gridCol w="1743088"/>
                <a:gridCol w="1743088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Сила тока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Напряжение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Сопротивление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ЭДС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Единицы измерения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вычисляется по формуле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 замкнутой  цепи  и на участке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В замкнутой  цепи  и на участке 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В замкнутой  цепи  и на участке 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Характеризует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3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01013" y="6381750"/>
            <a:ext cx="912812" cy="331788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A1A1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19" name="TextBox 24"/>
          <p:cNvSpPr txBox="1">
            <a:spLocks noChangeArrowheads="1"/>
          </p:cNvSpPr>
          <p:nvPr/>
        </p:nvSpPr>
        <p:spPr bwMode="auto">
          <a:xfrm>
            <a:off x="571500" y="1571625"/>
            <a:ext cx="7858125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– </a:t>
            </a:r>
            <a:r>
              <a:rPr lang="ru-RU" sz="3200" b="1"/>
              <a:t>тепловое</a:t>
            </a:r>
            <a:r>
              <a:rPr lang="ru-RU" sz="3200"/>
              <a:t>: нагрев</a:t>
            </a:r>
          </a:p>
          <a:p>
            <a:r>
              <a:rPr lang="ru-RU" sz="3200"/>
              <a:t> – </a:t>
            </a:r>
            <a:r>
              <a:rPr lang="ru-RU" sz="3200" b="1"/>
              <a:t>химическое</a:t>
            </a:r>
            <a:r>
              <a:rPr lang="ru-RU" sz="3200"/>
              <a:t> (только у электролитов, и в газах, изменяется химический состав проводника)</a:t>
            </a:r>
          </a:p>
          <a:p>
            <a:r>
              <a:rPr lang="ru-RU" sz="3200"/>
              <a:t> – </a:t>
            </a:r>
            <a:r>
              <a:rPr lang="ru-RU" sz="3200" b="1"/>
              <a:t>магнитное </a:t>
            </a:r>
            <a:r>
              <a:rPr lang="ru-RU" sz="3200"/>
              <a:t>– у всех</a:t>
            </a:r>
          </a:p>
          <a:p>
            <a:r>
              <a:rPr lang="ru-RU" sz="3200"/>
              <a:t>–  </a:t>
            </a:r>
            <a:r>
              <a:rPr lang="ru-RU" sz="3200" b="1"/>
              <a:t>световое</a:t>
            </a:r>
            <a:r>
              <a:rPr lang="ru-RU" sz="3200"/>
              <a:t> ( в газах)</a:t>
            </a:r>
          </a:p>
        </p:txBody>
      </p:sp>
      <p:sp>
        <p:nvSpPr>
          <p:cNvPr id="34820" name="Прямоугольник 6"/>
          <p:cNvSpPr>
            <a:spLocks noChangeArrowheads="1"/>
          </p:cNvSpPr>
          <p:nvPr/>
        </p:nvSpPr>
        <p:spPr bwMode="auto">
          <a:xfrm>
            <a:off x="2214563" y="285750"/>
            <a:ext cx="422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C00000"/>
                </a:solidFill>
              </a:rPr>
              <a:t>ДЕЙСТВИЕ ТОКА</a:t>
            </a:r>
          </a:p>
        </p:txBody>
      </p:sp>
      <p:sp>
        <p:nvSpPr>
          <p:cNvPr id="34821" name="Прямоугольник 7"/>
          <p:cNvSpPr>
            <a:spLocks noChangeArrowheads="1"/>
          </p:cNvSpPr>
          <p:nvPr/>
        </p:nvSpPr>
        <p:spPr bwMode="auto">
          <a:xfrm>
            <a:off x="428625" y="4572000"/>
            <a:ext cx="84677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FF0000"/>
                </a:solidFill>
              </a:rPr>
              <a:t>действие тока характеризуется силой тока</a:t>
            </a:r>
          </a:p>
        </p:txBody>
      </p:sp>
      <p:sp>
        <p:nvSpPr>
          <p:cNvPr id="34822" name="Прямоугольник 8"/>
          <p:cNvSpPr>
            <a:spLocks noChangeArrowheads="1"/>
          </p:cNvSpPr>
          <p:nvPr/>
        </p:nvSpPr>
        <p:spPr bwMode="auto">
          <a:xfrm>
            <a:off x="1785938" y="5214938"/>
            <a:ext cx="635476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6E"/>
                </a:solidFill>
              </a:rPr>
              <a:t>нет тока- нет действия, чем сильнее ток,</a:t>
            </a:r>
          </a:p>
          <a:p>
            <a:r>
              <a:rPr lang="ru-RU" sz="2800">
                <a:solidFill>
                  <a:srgbClr val="00006E"/>
                </a:solidFill>
              </a:rPr>
              <a:t> тем более выражено действие тока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28625" y="500063"/>
            <a:ext cx="8207375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ctr">
              <a:spcBef>
                <a:spcPct val="20000"/>
              </a:spcBef>
            </a:pPr>
            <a:r>
              <a:rPr lang="ru-RU" sz="3200" b="1"/>
              <a:t>Сила тока.</a:t>
            </a:r>
            <a:endParaRPr lang="ru-RU" sz="1400" b="1"/>
          </a:p>
          <a:p>
            <a:pPr marL="609600" indent="-609600">
              <a:spcBef>
                <a:spcPct val="20000"/>
              </a:spcBef>
            </a:pPr>
            <a:r>
              <a:rPr lang="ru-RU" sz="3200" b="1">
                <a:solidFill>
                  <a:srgbClr val="FF0066"/>
                </a:solidFill>
              </a:rPr>
              <a:t>Сила тока</a:t>
            </a:r>
            <a:r>
              <a:rPr lang="ru-RU" sz="3200" b="1"/>
              <a:t> – это физическая величина, численно равная отношению заряда, прошедшего через поперечное сечение проводника за некоторый промежуток времени к значению этого промежутка.</a:t>
            </a:r>
          </a:p>
          <a:p>
            <a:pPr marL="609600" indent="-609600">
              <a:spcBef>
                <a:spcPct val="20000"/>
              </a:spcBef>
            </a:pPr>
            <a:endParaRPr lang="ru-RU" sz="3200" b="1"/>
          </a:p>
        </p:txBody>
      </p:sp>
      <p:sp>
        <p:nvSpPr>
          <p:cNvPr id="1028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101013" y="6381750"/>
            <a:ext cx="912812" cy="331788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A1A1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1214438" y="3929063"/>
          <a:ext cx="1333500" cy="1071562"/>
        </p:xfrm>
        <a:graphic>
          <a:graphicData uri="http://schemas.openxmlformats.org/presentationml/2006/ole">
            <p:oleObj spid="_x0000_s1026" name="Формула" r:id="rId4" imgW="482810" imgH="393871" progId="Equation.3">
              <p:embed/>
            </p:oleObj>
          </a:graphicData>
        </a:graphic>
      </p:graphicFrame>
      <p:sp>
        <p:nvSpPr>
          <p:cNvPr id="1030" name="Прямоугольник 8"/>
          <p:cNvSpPr>
            <a:spLocks noChangeArrowheads="1"/>
          </p:cNvSpPr>
          <p:nvPr/>
        </p:nvSpPr>
        <p:spPr bwMode="auto">
          <a:xfrm>
            <a:off x="2857500" y="4000500"/>
            <a:ext cx="56435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В Международной системе единиц СИ сила тока измеряется в амперах (</a:t>
            </a:r>
            <a:r>
              <a:rPr lang="en-US"/>
              <a:t>[ </a:t>
            </a:r>
            <a:r>
              <a:rPr lang="en-US" i="1"/>
              <a:t>I</a:t>
            </a:r>
            <a:r>
              <a:rPr lang="en-US"/>
              <a:t> ]=</a:t>
            </a:r>
            <a:r>
              <a:rPr lang="ru-RU"/>
              <a:t>А).</a:t>
            </a:r>
          </a:p>
        </p:txBody>
      </p:sp>
      <p:sp>
        <p:nvSpPr>
          <p:cNvPr id="1031" name="TextBox 7"/>
          <p:cNvSpPr txBox="1">
            <a:spLocks noChangeArrowheads="1"/>
          </p:cNvSpPr>
          <p:nvPr/>
        </p:nvSpPr>
        <p:spPr bwMode="auto">
          <a:xfrm>
            <a:off x="1285875" y="5286375"/>
            <a:ext cx="5286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Скаляр!!!, не сила!!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143500" y="1214438"/>
          <a:ext cx="2195513" cy="3673475"/>
        </p:xfrm>
        <a:graphic>
          <a:graphicData uri="http://schemas.openxmlformats.org/presentationml/2006/ole">
            <p:oleObj spid="_x0000_s2050" name="Формула" r:id="rId3" imgW="622080" imgH="104112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214438" y="5214938"/>
          <a:ext cx="2852737" cy="987425"/>
        </p:xfrm>
        <a:graphic>
          <a:graphicData uri="http://schemas.openxmlformats.org/presentationml/2006/ole">
            <p:oleObj spid="_x0000_s2051" name="Формула" r:id="rId4" imgW="660240" imgH="228600" progId="Equation.3">
              <p:embed/>
            </p:oleObj>
          </a:graphicData>
        </a:graphic>
      </p:graphicFrame>
      <p:sp>
        <p:nvSpPr>
          <p:cNvPr id="2053" name="Oval 4"/>
          <p:cNvSpPr>
            <a:spLocks noChangeArrowheads="1"/>
          </p:cNvSpPr>
          <p:nvPr/>
        </p:nvSpPr>
        <p:spPr bwMode="auto">
          <a:xfrm>
            <a:off x="3348038" y="1268413"/>
            <a:ext cx="431800" cy="2160587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55650" y="1268413"/>
            <a:ext cx="431800" cy="2160587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5" name="Arc 6"/>
          <p:cNvSpPr>
            <a:spLocks/>
          </p:cNvSpPr>
          <p:nvPr/>
        </p:nvSpPr>
        <p:spPr bwMode="auto">
          <a:xfrm rot="5400000">
            <a:off x="2595563" y="2236788"/>
            <a:ext cx="2152650" cy="215900"/>
          </a:xfrm>
          <a:custGeom>
            <a:avLst/>
            <a:gdLst>
              <a:gd name="T0" fmla="*/ 0 w 43025"/>
              <a:gd name="T1" fmla="*/ 2147483647 h 21600"/>
              <a:gd name="T2" fmla="*/ 2147483647 w 43025"/>
              <a:gd name="T3" fmla="*/ 2147483647 h 21600"/>
              <a:gd name="T4" fmla="*/ 2147483647 w 43025"/>
              <a:gd name="T5" fmla="*/ 2147483647 h 21600"/>
              <a:gd name="T6" fmla="*/ 0 60000 65536"/>
              <a:gd name="T7" fmla="*/ 0 60000 65536"/>
              <a:gd name="T8" fmla="*/ 0 60000 65536"/>
              <a:gd name="T9" fmla="*/ 0 w 43025"/>
              <a:gd name="T10" fmla="*/ 0 h 21600"/>
              <a:gd name="T11" fmla="*/ 43025 w 4302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025" h="21600" fill="none" extrusionOk="0">
                <a:moveTo>
                  <a:pt x="-1" y="19435"/>
                </a:moveTo>
                <a:cubicBezTo>
                  <a:pt x="1110" y="8400"/>
                  <a:pt x="10399" y="-1"/>
                  <a:pt x="21491" y="0"/>
                </a:cubicBezTo>
                <a:cubicBezTo>
                  <a:pt x="32766" y="0"/>
                  <a:pt x="42144" y="8672"/>
                  <a:pt x="43025" y="19913"/>
                </a:cubicBezTo>
              </a:path>
              <a:path w="43025" h="21600" stroke="0" extrusionOk="0">
                <a:moveTo>
                  <a:pt x="-1" y="19435"/>
                </a:moveTo>
                <a:cubicBezTo>
                  <a:pt x="1110" y="8400"/>
                  <a:pt x="10399" y="-1"/>
                  <a:pt x="21491" y="0"/>
                </a:cubicBezTo>
                <a:cubicBezTo>
                  <a:pt x="32766" y="0"/>
                  <a:pt x="42144" y="8672"/>
                  <a:pt x="43025" y="19913"/>
                </a:cubicBezTo>
                <a:lnTo>
                  <a:pt x="21491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6" name="Oval 7"/>
          <p:cNvSpPr>
            <a:spLocks noChangeArrowheads="1"/>
          </p:cNvSpPr>
          <p:nvPr/>
        </p:nvSpPr>
        <p:spPr bwMode="auto">
          <a:xfrm>
            <a:off x="4356100" y="1268413"/>
            <a:ext cx="431800" cy="2160587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7" name="Arc 8"/>
          <p:cNvSpPr>
            <a:spLocks/>
          </p:cNvSpPr>
          <p:nvPr/>
        </p:nvSpPr>
        <p:spPr bwMode="auto">
          <a:xfrm rot="5400000">
            <a:off x="3603625" y="2236788"/>
            <a:ext cx="2152650" cy="215900"/>
          </a:xfrm>
          <a:custGeom>
            <a:avLst/>
            <a:gdLst>
              <a:gd name="T0" fmla="*/ 0 w 43025"/>
              <a:gd name="T1" fmla="*/ 2147483647 h 21600"/>
              <a:gd name="T2" fmla="*/ 2147483647 w 43025"/>
              <a:gd name="T3" fmla="*/ 2147483647 h 21600"/>
              <a:gd name="T4" fmla="*/ 2147483647 w 43025"/>
              <a:gd name="T5" fmla="*/ 2147483647 h 21600"/>
              <a:gd name="T6" fmla="*/ 0 60000 65536"/>
              <a:gd name="T7" fmla="*/ 0 60000 65536"/>
              <a:gd name="T8" fmla="*/ 0 60000 65536"/>
              <a:gd name="T9" fmla="*/ 0 w 43025"/>
              <a:gd name="T10" fmla="*/ 0 h 21600"/>
              <a:gd name="T11" fmla="*/ 43025 w 4302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025" h="21600" fill="none" extrusionOk="0">
                <a:moveTo>
                  <a:pt x="-1" y="19435"/>
                </a:moveTo>
                <a:cubicBezTo>
                  <a:pt x="1110" y="8400"/>
                  <a:pt x="10399" y="-1"/>
                  <a:pt x="21491" y="0"/>
                </a:cubicBezTo>
                <a:cubicBezTo>
                  <a:pt x="32766" y="0"/>
                  <a:pt x="42144" y="8672"/>
                  <a:pt x="43025" y="19913"/>
                </a:cubicBezTo>
              </a:path>
              <a:path w="43025" h="21600" stroke="0" extrusionOk="0">
                <a:moveTo>
                  <a:pt x="-1" y="19435"/>
                </a:moveTo>
                <a:cubicBezTo>
                  <a:pt x="1110" y="8400"/>
                  <a:pt x="10399" y="-1"/>
                  <a:pt x="21491" y="0"/>
                </a:cubicBezTo>
                <a:cubicBezTo>
                  <a:pt x="32766" y="0"/>
                  <a:pt x="42144" y="8672"/>
                  <a:pt x="43025" y="19913"/>
                </a:cubicBezTo>
                <a:lnTo>
                  <a:pt x="21491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>
            <a:off x="900113" y="1268413"/>
            <a:ext cx="36718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9" name="Line 10"/>
          <p:cNvSpPr>
            <a:spLocks noChangeShapeType="1"/>
          </p:cNvSpPr>
          <p:nvPr/>
        </p:nvSpPr>
        <p:spPr bwMode="auto">
          <a:xfrm>
            <a:off x="971550" y="3429000"/>
            <a:ext cx="36004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3348038" y="1484313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S</a:t>
            </a:r>
            <a:endParaRPr lang="ru-RU" sz="2800" b="1"/>
          </a:p>
        </p:txBody>
      </p:sp>
      <p:sp>
        <p:nvSpPr>
          <p:cNvPr id="2061" name="Line 12"/>
          <p:cNvSpPr>
            <a:spLocks noChangeShapeType="1"/>
          </p:cNvSpPr>
          <p:nvPr/>
        </p:nvSpPr>
        <p:spPr bwMode="auto">
          <a:xfrm>
            <a:off x="971550" y="3429000"/>
            <a:ext cx="0" cy="792163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2" name="Line 13"/>
          <p:cNvSpPr>
            <a:spLocks noChangeShapeType="1"/>
          </p:cNvSpPr>
          <p:nvPr/>
        </p:nvSpPr>
        <p:spPr bwMode="auto">
          <a:xfrm>
            <a:off x="3563938" y="3429000"/>
            <a:ext cx="0" cy="792163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3" name="Line 14"/>
          <p:cNvSpPr>
            <a:spLocks noChangeShapeType="1"/>
          </p:cNvSpPr>
          <p:nvPr/>
        </p:nvSpPr>
        <p:spPr bwMode="auto">
          <a:xfrm>
            <a:off x="971550" y="4076700"/>
            <a:ext cx="2592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052" name="Object 15"/>
          <p:cNvGraphicFramePr>
            <a:graphicFrameLocks noChangeAspect="1"/>
          </p:cNvGraphicFramePr>
          <p:nvPr/>
        </p:nvGraphicFramePr>
        <p:xfrm>
          <a:off x="1908175" y="3500438"/>
          <a:ext cx="854075" cy="569912"/>
        </p:xfrm>
        <a:graphic>
          <a:graphicData uri="http://schemas.openxmlformats.org/presentationml/2006/ole">
            <p:oleObj spid="_x0000_s2052" name="Формула" r:id="rId5" imgW="266400" imgH="177480" progId="Equation.3">
              <p:embed/>
            </p:oleObj>
          </a:graphicData>
        </a:graphic>
      </p:graphicFrame>
      <p:grpSp>
        <p:nvGrpSpPr>
          <p:cNvPr id="2064" name="Group 22"/>
          <p:cNvGrpSpPr>
            <a:grpSpLocks/>
          </p:cNvGrpSpPr>
          <p:nvPr/>
        </p:nvGrpSpPr>
        <p:grpSpPr bwMode="auto">
          <a:xfrm>
            <a:off x="2268538" y="1628775"/>
            <a:ext cx="431800" cy="144463"/>
            <a:chOff x="884" y="3158"/>
            <a:chExt cx="272" cy="91"/>
          </a:xfrm>
        </p:grpSpPr>
        <p:sp>
          <p:nvSpPr>
            <p:cNvPr id="2110" name="Oval 16"/>
            <p:cNvSpPr>
              <a:spLocks noChangeArrowheads="1"/>
            </p:cNvSpPr>
            <p:nvPr/>
          </p:nvSpPr>
          <p:spPr bwMode="auto">
            <a:xfrm>
              <a:off x="884" y="3158"/>
              <a:ext cx="91" cy="9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11" name="Line 21"/>
            <p:cNvSpPr>
              <a:spLocks noChangeShapeType="1"/>
            </p:cNvSpPr>
            <p:nvPr/>
          </p:nvSpPr>
          <p:spPr bwMode="auto">
            <a:xfrm>
              <a:off x="930" y="3203"/>
              <a:ext cx="2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65" name="Group 23"/>
          <p:cNvGrpSpPr>
            <a:grpSpLocks/>
          </p:cNvGrpSpPr>
          <p:nvPr/>
        </p:nvGrpSpPr>
        <p:grpSpPr bwMode="auto">
          <a:xfrm>
            <a:off x="1835150" y="1844675"/>
            <a:ext cx="431800" cy="144463"/>
            <a:chOff x="884" y="3158"/>
            <a:chExt cx="272" cy="91"/>
          </a:xfrm>
        </p:grpSpPr>
        <p:sp>
          <p:nvSpPr>
            <p:cNvPr id="2108" name="Oval 24"/>
            <p:cNvSpPr>
              <a:spLocks noChangeArrowheads="1"/>
            </p:cNvSpPr>
            <p:nvPr/>
          </p:nvSpPr>
          <p:spPr bwMode="auto">
            <a:xfrm>
              <a:off x="884" y="3158"/>
              <a:ext cx="91" cy="9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09" name="Line 25"/>
            <p:cNvSpPr>
              <a:spLocks noChangeShapeType="1"/>
            </p:cNvSpPr>
            <p:nvPr/>
          </p:nvSpPr>
          <p:spPr bwMode="auto">
            <a:xfrm>
              <a:off x="930" y="3203"/>
              <a:ext cx="2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66" name="Group 26"/>
          <p:cNvGrpSpPr>
            <a:grpSpLocks/>
          </p:cNvGrpSpPr>
          <p:nvPr/>
        </p:nvGrpSpPr>
        <p:grpSpPr bwMode="auto">
          <a:xfrm>
            <a:off x="2484438" y="2133600"/>
            <a:ext cx="431800" cy="144463"/>
            <a:chOff x="884" y="3158"/>
            <a:chExt cx="272" cy="91"/>
          </a:xfrm>
        </p:grpSpPr>
        <p:sp>
          <p:nvSpPr>
            <p:cNvPr id="2106" name="Oval 27"/>
            <p:cNvSpPr>
              <a:spLocks noChangeArrowheads="1"/>
            </p:cNvSpPr>
            <p:nvPr/>
          </p:nvSpPr>
          <p:spPr bwMode="auto">
            <a:xfrm>
              <a:off x="884" y="3158"/>
              <a:ext cx="91" cy="9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07" name="Line 28"/>
            <p:cNvSpPr>
              <a:spLocks noChangeShapeType="1"/>
            </p:cNvSpPr>
            <p:nvPr/>
          </p:nvSpPr>
          <p:spPr bwMode="auto">
            <a:xfrm>
              <a:off x="930" y="3203"/>
              <a:ext cx="2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67" name="Group 29"/>
          <p:cNvGrpSpPr>
            <a:grpSpLocks/>
          </p:cNvGrpSpPr>
          <p:nvPr/>
        </p:nvGrpSpPr>
        <p:grpSpPr bwMode="auto">
          <a:xfrm>
            <a:off x="1547813" y="2205038"/>
            <a:ext cx="431800" cy="144462"/>
            <a:chOff x="884" y="3158"/>
            <a:chExt cx="272" cy="91"/>
          </a:xfrm>
        </p:grpSpPr>
        <p:sp>
          <p:nvSpPr>
            <p:cNvPr id="2104" name="Oval 30"/>
            <p:cNvSpPr>
              <a:spLocks noChangeArrowheads="1"/>
            </p:cNvSpPr>
            <p:nvPr/>
          </p:nvSpPr>
          <p:spPr bwMode="auto">
            <a:xfrm>
              <a:off x="884" y="3158"/>
              <a:ext cx="91" cy="9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05" name="Line 31"/>
            <p:cNvSpPr>
              <a:spLocks noChangeShapeType="1"/>
            </p:cNvSpPr>
            <p:nvPr/>
          </p:nvSpPr>
          <p:spPr bwMode="auto">
            <a:xfrm>
              <a:off x="930" y="3203"/>
              <a:ext cx="2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68" name="Group 32"/>
          <p:cNvGrpSpPr>
            <a:grpSpLocks/>
          </p:cNvGrpSpPr>
          <p:nvPr/>
        </p:nvGrpSpPr>
        <p:grpSpPr bwMode="auto">
          <a:xfrm>
            <a:off x="1331913" y="1484313"/>
            <a:ext cx="431800" cy="144462"/>
            <a:chOff x="884" y="3158"/>
            <a:chExt cx="272" cy="91"/>
          </a:xfrm>
        </p:grpSpPr>
        <p:sp>
          <p:nvSpPr>
            <p:cNvPr id="2102" name="Oval 33"/>
            <p:cNvSpPr>
              <a:spLocks noChangeArrowheads="1"/>
            </p:cNvSpPr>
            <p:nvPr/>
          </p:nvSpPr>
          <p:spPr bwMode="auto">
            <a:xfrm>
              <a:off x="884" y="3158"/>
              <a:ext cx="91" cy="9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03" name="Line 34"/>
            <p:cNvSpPr>
              <a:spLocks noChangeShapeType="1"/>
            </p:cNvSpPr>
            <p:nvPr/>
          </p:nvSpPr>
          <p:spPr bwMode="auto">
            <a:xfrm>
              <a:off x="930" y="3203"/>
              <a:ext cx="2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69" name="Group 35"/>
          <p:cNvGrpSpPr>
            <a:grpSpLocks/>
          </p:cNvGrpSpPr>
          <p:nvPr/>
        </p:nvGrpSpPr>
        <p:grpSpPr bwMode="auto">
          <a:xfrm>
            <a:off x="1979613" y="2781300"/>
            <a:ext cx="431800" cy="144463"/>
            <a:chOff x="884" y="3158"/>
            <a:chExt cx="272" cy="91"/>
          </a:xfrm>
        </p:grpSpPr>
        <p:sp>
          <p:nvSpPr>
            <p:cNvPr id="2100" name="Oval 36"/>
            <p:cNvSpPr>
              <a:spLocks noChangeArrowheads="1"/>
            </p:cNvSpPr>
            <p:nvPr/>
          </p:nvSpPr>
          <p:spPr bwMode="auto">
            <a:xfrm>
              <a:off x="884" y="3158"/>
              <a:ext cx="91" cy="9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01" name="Line 37"/>
            <p:cNvSpPr>
              <a:spLocks noChangeShapeType="1"/>
            </p:cNvSpPr>
            <p:nvPr/>
          </p:nvSpPr>
          <p:spPr bwMode="auto">
            <a:xfrm>
              <a:off x="930" y="3203"/>
              <a:ext cx="2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70" name="Group 38"/>
          <p:cNvGrpSpPr>
            <a:grpSpLocks/>
          </p:cNvGrpSpPr>
          <p:nvPr/>
        </p:nvGrpSpPr>
        <p:grpSpPr bwMode="auto">
          <a:xfrm>
            <a:off x="2843213" y="2420938"/>
            <a:ext cx="431800" cy="144462"/>
            <a:chOff x="884" y="3158"/>
            <a:chExt cx="272" cy="91"/>
          </a:xfrm>
        </p:grpSpPr>
        <p:sp>
          <p:nvSpPr>
            <p:cNvPr id="2098" name="Oval 39"/>
            <p:cNvSpPr>
              <a:spLocks noChangeArrowheads="1"/>
            </p:cNvSpPr>
            <p:nvPr/>
          </p:nvSpPr>
          <p:spPr bwMode="auto">
            <a:xfrm>
              <a:off x="884" y="3158"/>
              <a:ext cx="91" cy="9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99" name="Line 40"/>
            <p:cNvSpPr>
              <a:spLocks noChangeShapeType="1"/>
            </p:cNvSpPr>
            <p:nvPr/>
          </p:nvSpPr>
          <p:spPr bwMode="auto">
            <a:xfrm>
              <a:off x="930" y="3203"/>
              <a:ext cx="2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71" name="Group 41"/>
          <p:cNvGrpSpPr>
            <a:grpSpLocks/>
          </p:cNvGrpSpPr>
          <p:nvPr/>
        </p:nvGrpSpPr>
        <p:grpSpPr bwMode="auto">
          <a:xfrm>
            <a:off x="1403350" y="3141663"/>
            <a:ext cx="431800" cy="144462"/>
            <a:chOff x="884" y="3158"/>
            <a:chExt cx="272" cy="91"/>
          </a:xfrm>
        </p:grpSpPr>
        <p:sp>
          <p:nvSpPr>
            <p:cNvPr id="2096" name="Oval 42"/>
            <p:cNvSpPr>
              <a:spLocks noChangeArrowheads="1"/>
            </p:cNvSpPr>
            <p:nvPr/>
          </p:nvSpPr>
          <p:spPr bwMode="auto">
            <a:xfrm>
              <a:off x="884" y="3158"/>
              <a:ext cx="91" cy="9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97" name="Line 43"/>
            <p:cNvSpPr>
              <a:spLocks noChangeShapeType="1"/>
            </p:cNvSpPr>
            <p:nvPr/>
          </p:nvSpPr>
          <p:spPr bwMode="auto">
            <a:xfrm>
              <a:off x="930" y="3203"/>
              <a:ext cx="2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72" name="Group 44"/>
          <p:cNvGrpSpPr>
            <a:grpSpLocks/>
          </p:cNvGrpSpPr>
          <p:nvPr/>
        </p:nvGrpSpPr>
        <p:grpSpPr bwMode="auto">
          <a:xfrm>
            <a:off x="2627313" y="2924175"/>
            <a:ext cx="431800" cy="144463"/>
            <a:chOff x="884" y="3158"/>
            <a:chExt cx="272" cy="91"/>
          </a:xfrm>
        </p:grpSpPr>
        <p:sp>
          <p:nvSpPr>
            <p:cNvPr id="2094" name="Oval 45"/>
            <p:cNvSpPr>
              <a:spLocks noChangeArrowheads="1"/>
            </p:cNvSpPr>
            <p:nvPr/>
          </p:nvSpPr>
          <p:spPr bwMode="auto">
            <a:xfrm>
              <a:off x="884" y="3158"/>
              <a:ext cx="91" cy="9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95" name="Line 46"/>
            <p:cNvSpPr>
              <a:spLocks noChangeShapeType="1"/>
            </p:cNvSpPr>
            <p:nvPr/>
          </p:nvSpPr>
          <p:spPr bwMode="auto">
            <a:xfrm>
              <a:off x="930" y="3203"/>
              <a:ext cx="2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73" name="Group 51"/>
          <p:cNvGrpSpPr>
            <a:grpSpLocks/>
          </p:cNvGrpSpPr>
          <p:nvPr/>
        </p:nvGrpSpPr>
        <p:grpSpPr bwMode="auto">
          <a:xfrm>
            <a:off x="3779838" y="3068638"/>
            <a:ext cx="431800" cy="144462"/>
            <a:chOff x="884" y="3158"/>
            <a:chExt cx="272" cy="91"/>
          </a:xfrm>
        </p:grpSpPr>
        <p:sp>
          <p:nvSpPr>
            <p:cNvPr id="2092" name="Oval 52"/>
            <p:cNvSpPr>
              <a:spLocks noChangeArrowheads="1"/>
            </p:cNvSpPr>
            <p:nvPr/>
          </p:nvSpPr>
          <p:spPr bwMode="auto">
            <a:xfrm>
              <a:off x="884" y="3158"/>
              <a:ext cx="91" cy="9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93" name="Line 53"/>
            <p:cNvSpPr>
              <a:spLocks noChangeShapeType="1"/>
            </p:cNvSpPr>
            <p:nvPr/>
          </p:nvSpPr>
          <p:spPr bwMode="auto">
            <a:xfrm>
              <a:off x="930" y="3203"/>
              <a:ext cx="2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74" name="Group 54"/>
          <p:cNvGrpSpPr>
            <a:grpSpLocks/>
          </p:cNvGrpSpPr>
          <p:nvPr/>
        </p:nvGrpSpPr>
        <p:grpSpPr bwMode="auto">
          <a:xfrm>
            <a:off x="3563938" y="2133600"/>
            <a:ext cx="431800" cy="144463"/>
            <a:chOff x="884" y="3158"/>
            <a:chExt cx="272" cy="91"/>
          </a:xfrm>
        </p:grpSpPr>
        <p:sp>
          <p:nvSpPr>
            <p:cNvPr id="2090" name="Oval 55"/>
            <p:cNvSpPr>
              <a:spLocks noChangeArrowheads="1"/>
            </p:cNvSpPr>
            <p:nvPr/>
          </p:nvSpPr>
          <p:spPr bwMode="auto">
            <a:xfrm>
              <a:off x="884" y="3158"/>
              <a:ext cx="91" cy="9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91" name="Line 56"/>
            <p:cNvSpPr>
              <a:spLocks noChangeShapeType="1"/>
            </p:cNvSpPr>
            <p:nvPr/>
          </p:nvSpPr>
          <p:spPr bwMode="auto">
            <a:xfrm>
              <a:off x="930" y="3203"/>
              <a:ext cx="2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75" name="Group 57"/>
          <p:cNvGrpSpPr>
            <a:grpSpLocks/>
          </p:cNvGrpSpPr>
          <p:nvPr/>
        </p:nvGrpSpPr>
        <p:grpSpPr bwMode="auto">
          <a:xfrm>
            <a:off x="3924300" y="1412875"/>
            <a:ext cx="431800" cy="144463"/>
            <a:chOff x="884" y="3158"/>
            <a:chExt cx="272" cy="91"/>
          </a:xfrm>
        </p:grpSpPr>
        <p:sp>
          <p:nvSpPr>
            <p:cNvPr id="2088" name="Oval 58"/>
            <p:cNvSpPr>
              <a:spLocks noChangeArrowheads="1"/>
            </p:cNvSpPr>
            <p:nvPr/>
          </p:nvSpPr>
          <p:spPr bwMode="auto">
            <a:xfrm>
              <a:off x="884" y="3158"/>
              <a:ext cx="91" cy="9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89" name="Line 59"/>
            <p:cNvSpPr>
              <a:spLocks noChangeShapeType="1"/>
            </p:cNvSpPr>
            <p:nvPr/>
          </p:nvSpPr>
          <p:spPr bwMode="auto">
            <a:xfrm>
              <a:off x="930" y="3203"/>
              <a:ext cx="2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76" name="Text Box 60"/>
          <p:cNvSpPr txBox="1">
            <a:spLocks noChangeArrowheads="1"/>
          </p:cNvSpPr>
          <p:nvPr/>
        </p:nvSpPr>
        <p:spPr bwMode="auto">
          <a:xfrm>
            <a:off x="0" y="0"/>
            <a:ext cx="92170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6E"/>
                </a:solidFill>
              </a:rPr>
              <a:t>Связь силы тока со скоростью движения частиц</a:t>
            </a:r>
          </a:p>
        </p:txBody>
      </p:sp>
      <p:sp>
        <p:nvSpPr>
          <p:cNvPr id="2077" name="AutoShape 6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101013" y="6381750"/>
            <a:ext cx="912812" cy="331788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A1A1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78" name="TextBox 55"/>
          <p:cNvSpPr txBox="1">
            <a:spLocks noChangeArrowheads="1"/>
          </p:cNvSpPr>
          <p:nvPr/>
        </p:nvSpPr>
        <p:spPr bwMode="auto">
          <a:xfrm>
            <a:off x="7143750" y="3857625"/>
            <a:ext cx="20002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концентрация частиц</a:t>
            </a:r>
          </a:p>
        </p:txBody>
      </p:sp>
      <p:sp>
        <p:nvSpPr>
          <p:cNvPr id="2079" name="TextBox 56"/>
          <p:cNvSpPr txBox="1">
            <a:spLocks noChangeArrowheads="1"/>
          </p:cNvSpPr>
          <p:nvPr/>
        </p:nvSpPr>
        <p:spPr bwMode="auto">
          <a:xfrm>
            <a:off x="7072313" y="1785938"/>
            <a:ext cx="17859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заряд одной частицы</a:t>
            </a:r>
          </a:p>
        </p:txBody>
      </p:sp>
      <p:sp>
        <p:nvSpPr>
          <p:cNvPr id="2080" name="TextBox 57"/>
          <p:cNvSpPr txBox="1">
            <a:spLocks noChangeArrowheads="1"/>
          </p:cNvSpPr>
          <p:nvPr/>
        </p:nvSpPr>
        <p:spPr bwMode="auto">
          <a:xfrm>
            <a:off x="7572375" y="2571750"/>
            <a:ext cx="14287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кол-во частиц</a:t>
            </a:r>
          </a:p>
        </p:txBody>
      </p:sp>
      <p:sp>
        <p:nvSpPr>
          <p:cNvPr id="2081" name="TextBox 58"/>
          <p:cNvSpPr txBox="1">
            <a:spLocks noChangeArrowheads="1"/>
          </p:cNvSpPr>
          <p:nvPr/>
        </p:nvSpPr>
        <p:spPr bwMode="auto">
          <a:xfrm>
            <a:off x="1071563" y="4143375"/>
            <a:ext cx="29289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перемещение частицы за время ∆</a:t>
            </a:r>
            <a:r>
              <a:rPr lang="en-US"/>
              <a:t>t</a:t>
            </a:r>
            <a:endParaRPr lang="ru-RU"/>
          </a:p>
        </p:txBody>
      </p:sp>
      <p:sp>
        <p:nvSpPr>
          <p:cNvPr id="2082" name="TextBox 59"/>
          <p:cNvSpPr txBox="1">
            <a:spLocks noChangeArrowheads="1"/>
          </p:cNvSpPr>
          <p:nvPr/>
        </p:nvSpPr>
        <p:spPr bwMode="auto">
          <a:xfrm>
            <a:off x="6500813" y="5143500"/>
            <a:ext cx="17859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ср. скорость движения частиц</a:t>
            </a:r>
          </a:p>
        </p:txBody>
      </p:sp>
      <p:cxnSp>
        <p:nvCxnSpPr>
          <p:cNvPr id="62" name="Прямая со стрелкой 61"/>
          <p:cNvCxnSpPr/>
          <p:nvPr/>
        </p:nvCxnSpPr>
        <p:spPr>
          <a:xfrm rot="5400000">
            <a:off x="6500813" y="2286000"/>
            <a:ext cx="642937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2080" idx="1"/>
          </p:cNvCxnSpPr>
          <p:nvPr/>
        </p:nvCxnSpPr>
        <p:spPr>
          <a:xfrm rot="10800000" flipV="1">
            <a:off x="7215188" y="2987675"/>
            <a:ext cx="357187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stCxn id="2078" idx="1"/>
          </p:cNvCxnSpPr>
          <p:nvPr/>
        </p:nvCxnSpPr>
        <p:spPr>
          <a:xfrm rot="10800000">
            <a:off x="6357938" y="4000500"/>
            <a:ext cx="785812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flipV="1">
            <a:off x="5500688" y="4786313"/>
            <a:ext cx="642937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 rot="16200000" flipV="1">
            <a:off x="6607969" y="4893469"/>
            <a:ext cx="428625" cy="357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60"/>
          <p:cNvSpPr txBox="1">
            <a:spLocks noChangeArrowheads="1"/>
          </p:cNvSpPr>
          <p:nvPr/>
        </p:nvSpPr>
        <p:spPr bwMode="auto">
          <a:xfrm>
            <a:off x="2786063" y="0"/>
            <a:ext cx="39576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6E"/>
                </a:solidFill>
              </a:rPr>
              <a:t>Скорость электрона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3071813" y="714375"/>
          <a:ext cx="2852737" cy="987425"/>
        </p:xfrm>
        <a:graphic>
          <a:graphicData uri="http://schemas.openxmlformats.org/presentationml/2006/ole">
            <p:oleObj spid="_x0000_s3074" name="Формула" r:id="rId3" imgW="660240" imgH="22860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55638" y="1714500"/>
          <a:ext cx="8248650" cy="1235075"/>
        </p:xfrm>
        <a:graphic>
          <a:graphicData uri="http://schemas.openxmlformats.org/presentationml/2006/ole">
            <p:oleObj spid="_x0000_s3075" name="Формула" r:id="rId4" imgW="2628720" imgH="393480" progId="Equation.3">
              <p:embed/>
            </p:oleObj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rot="5400000" flipH="1" flipV="1">
            <a:off x="4930775" y="2927350"/>
            <a:ext cx="4270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9" name="TextBox 7"/>
          <p:cNvSpPr txBox="1">
            <a:spLocks noChangeArrowheads="1"/>
          </p:cNvSpPr>
          <p:nvPr/>
        </p:nvSpPr>
        <p:spPr bwMode="auto">
          <a:xfrm>
            <a:off x="4429125" y="3143250"/>
            <a:ext cx="22145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число атомов меди в 1 м</a:t>
            </a:r>
            <a:r>
              <a:rPr lang="ru-RU" baseline="30000"/>
              <a:t>3 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7893844" y="2035969"/>
            <a:ext cx="714375" cy="642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6357938" y="2357438"/>
            <a:ext cx="285750" cy="285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964406" y="1678782"/>
            <a:ext cx="714375" cy="6429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3607594" y="1964532"/>
            <a:ext cx="714375" cy="642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857250" y="4357688"/>
          <a:ext cx="3621088" cy="1700212"/>
        </p:xfrm>
        <a:graphic>
          <a:graphicData uri="http://schemas.openxmlformats.org/presentationml/2006/ole">
            <p:oleObj spid="_x0000_s3076" name="Формула" r:id="rId5" imgW="838080" imgH="393480" progId="Equation.3">
              <p:embed/>
            </p:oleObj>
          </a:graphicData>
        </a:graphic>
      </p:graphicFrame>
      <p:sp>
        <p:nvSpPr>
          <p:cNvPr id="16" name="Овал 15"/>
          <p:cNvSpPr/>
          <p:nvPr/>
        </p:nvSpPr>
        <p:spPr>
          <a:xfrm>
            <a:off x="4357688" y="1928813"/>
            <a:ext cx="2000250" cy="7858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000250" y="1928813"/>
            <a:ext cx="2000250" cy="7858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86" name="TextBox 17"/>
          <p:cNvSpPr txBox="1">
            <a:spLocks noChangeArrowheads="1"/>
          </p:cNvSpPr>
          <p:nvPr/>
        </p:nvSpPr>
        <p:spPr bwMode="auto">
          <a:xfrm>
            <a:off x="1857375" y="3000375"/>
            <a:ext cx="22145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заряд электрона</a:t>
            </a:r>
            <a:endParaRPr lang="ru-RU" baseline="30000"/>
          </a:p>
        </p:txBody>
      </p:sp>
      <p:cxnSp>
        <p:nvCxnSpPr>
          <p:cNvPr id="19" name="Прямая со стрелкой 18"/>
          <p:cNvCxnSpPr/>
          <p:nvPr/>
        </p:nvCxnSpPr>
        <p:spPr>
          <a:xfrm rot="5400000" flipH="1" flipV="1">
            <a:off x="2429669" y="2928144"/>
            <a:ext cx="4270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 flipH="1" flipV="1">
            <a:off x="7216775" y="2784475"/>
            <a:ext cx="4270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9" name="TextBox 20"/>
          <p:cNvSpPr txBox="1">
            <a:spLocks noChangeArrowheads="1"/>
          </p:cNvSpPr>
          <p:nvPr/>
        </p:nvSpPr>
        <p:spPr bwMode="auto">
          <a:xfrm>
            <a:off x="6786563" y="3071813"/>
            <a:ext cx="22145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</a:t>
            </a:r>
            <a:r>
              <a:rPr lang="ru-RU"/>
              <a:t> сечения проводника</a:t>
            </a:r>
            <a:endParaRPr lang="ru-RU" baseline="30000"/>
          </a:p>
        </p:txBody>
      </p:sp>
      <p:sp>
        <p:nvSpPr>
          <p:cNvPr id="3090" name="TextBox 21"/>
          <p:cNvSpPr txBox="1">
            <a:spLocks noChangeArrowheads="1"/>
          </p:cNvSpPr>
          <p:nvPr/>
        </p:nvSpPr>
        <p:spPr bwMode="auto">
          <a:xfrm>
            <a:off x="4786313" y="5072063"/>
            <a:ext cx="2714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Очень мала!!!!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403350" y="0"/>
            <a:ext cx="70262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Для измерения силы тока используется прибор:</a:t>
            </a:r>
          </a:p>
        </p:txBody>
      </p:sp>
      <p:grpSp>
        <p:nvGrpSpPr>
          <p:cNvPr id="4100" name="Group 26"/>
          <p:cNvGrpSpPr>
            <a:grpSpLocks/>
          </p:cNvGrpSpPr>
          <p:nvPr/>
        </p:nvGrpSpPr>
        <p:grpSpPr bwMode="auto">
          <a:xfrm>
            <a:off x="1500188" y="2857500"/>
            <a:ext cx="3240087" cy="647700"/>
            <a:chOff x="1066" y="2840"/>
            <a:chExt cx="2041" cy="408"/>
          </a:xfrm>
        </p:grpSpPr>
        <p:sp>
          <p:nvSpPr>
            <p:cNvPr id="4112" name="Rectangle 12"/>
            <p:cNvSpPr>
              <a:spLocks noChangeArrowheads="1"/>
            </p:cNvSpPr>
            <p:nvPr/>
          </p:nvSpPr>
          <p:spPr bwMode="auto">
            <a:xfrm>
              <a:off x="1429" y="2886"/>
              <a:ext cx="498" cy="31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600" b="1">
                  <a:latin typeface="Arial" charset="0"/>
                </a:rPr>
                <a:t>R</a:t>
              </a:r>
              <a:endParaRPr lang="ru-RU" sz="3600" b="1">
                <a:latin typeface="Arial" charset="0"/>
              </a:endParaRPr>
            </a:p>
          </p:txBody>
        </p:sp>
        <p:sp>
          <p:nvSpPr>
            <p:cNvPr id="4113" name="Line 13"/>
            <p:cNvSpPr>
              <a:spLocks noChangeShapeType="1"/>
            </p:cNvSpPr>
            <p:nvPr/>
          </p:nvSpPr>
          <p:spPr bwMode="auto">
            <a:xfrm>
              <a:off x="1066" y="3067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4" name="Line 14"/>
            <p:cNvSpPr>
              <a:spLocks noChangeShapeType="1"/>
            </p:cNvSpPr>
            <p:nvPr/>
          </p:nvSpPr>
          <p:spPr bwMode="auto">
            <a:xfrm>
              <a:off x="1927" y="3067"/>
              <a:ext cx="40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5" name="Oval 15"/>
            <p:cNvSpPr>
              <a:spLocks noChangeArrowheads="1"/>
            </p:cNvSpPr>
            <p:nvPr/>
          </p:nvSpPr>
          <p:spPr bwMode="auto">
            <a:xfrm>
              <a:off x="2336" y="2840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3600" b="1"/>
                <a:t>А</a:t>
              </a:r>
            </a:p>
          </p:txBody>
        </p:sp>
        <p:sp>
          <p:nvSpPr>
            <p:cNvPr id="4116" name="Line 16"/>
            <p:cNvSpPr>
              <a:spLocks noChangeShapeType="1"/>
            </p:cNvSpPr>
            <p:nvPr/>
          </p:nvSpPr>
          <p:spPr bwMode="auto">
            <a:xfrm>
              <a:off x="2744" y="3067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101" name="Group 27"/>
          <p:cNvGrpSpPr>
            <a:grpSpLocks/>
          </p:cNvGrpSpPr>
          <p:nvPr/>
        </p:nvGrpSpPr>
        <p:grpSpPr bwMode="auto">
          <a:xfrm>
            <a:off x="1000125" y="1857375"/>
            <a:ext cx="4103688" cy="647700"/>
            <a:chOff x="567" y="799"/>
            <a:chExt cx="2585" cy="408"/>
          </a:xfrm>
        </p:grpSpPr>
        <p:grpSp>
          <p:nvGrpSpPr>
            <p:cNvPr id="4107" name="Group 25"/>
            <p:cNvGrpSpPr>
              <a:grpSpLocks/>
            </p:cNvGrpSpPr>
            <p:nvPr/>
          </p:nvGrpSpPr>
          <p:grpSpPr bwMode="auto">
            <a:xfrm>
              <a:off x="1791" y="799"/>
              <a:ext cx="1361" cy="408"/>
              <a:chOff x="3107" y="1253"/>
              <a:chExt cx="1859" cy="499"/>
            </a:xfrm>
          </p:grpSpPr>
          <p:sp>
            <p:nvSpPr>
              <p:cNvPr id="4109" name="Oval 7"/>
              <p:cNvSpPr>
                <a:spLocks noChangeArrowheads="1"/>
              </p:cNvSpPr>
              <p:nvPr/>
            </p:nvSpPr>
            <p:spPr bwMode="auto">
              <a:xfrm>
                <a:off x="3692" y="1253"/>
                <a:ext cx="551" cy="499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ru-RU" sz="3200" b="1"/>
                  <a:t>А</a:t>
                </a:r>
              </a:p>
            </p:txBody>
          </p:sp>
          <p:sp>
            <p:nvSpPr>
              <p:cNvPr id="4110" name="Line 8"/>
              <p:cNvSpPr>
                <a:spLocks noChangeShapeType="1"/>
              </p:cNvSpPr>
              <p:nvPr/>
            </p:nvSpPr>
            <p:spPr bwMode="auto">
              <a:xfrm flipH="1">
                <a:off x="3107" y="1502"/>
                <a:ext cx="58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1" name="Line 9"/>
              <p:cNvSpPr>
                <a:spLocks noChangeShapeType="1"/>
              </p:cNvSpPr>
              <p:nvPr/>
            </p:nvSpPr>
            <p:spPr bwMode="auto">
              <a:xfrm>
                <a:off x="4243" y="1502"/>
                <a:ext cx="72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108" name="Text Box 24"/>
            <p:cNvSpPr txBox="1">
              <a:spLocks noChangeArrowheads="1"/>
            </p:cNvSpPr>
            <p:nvPr/>
          </p:nvSpPr>
          <p:spPr bwMode="auto">
            <a:xfrm>
              <a:off x="567" y="799"/>
              <a:ext cx="11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/>
                <a:t>амперметр</a:t>
              </a:r>
            </a:p>
          </p:txBody>
        </p:sp>
      </p:grpSp>
      <p:grpSp>
        <p:nvGrpSpPr>
          <p:cNvPr id="4102" name="Group 40"/>
          <p:cNvGrpSpPr>
            <a:grpSpLocks/>
          </p:cNvGrpSpPr>
          <p:nvPr/>
        </p:nvGrpSpPr>
        <p:grpSpPr bwMode="auto">
          <a:xfrm>
            <a:off x="4165600" y="3217863"/>
            <a:ext cx="576263" cy="579437"/>
            <a:chOff x="1973" y="3385"/>
            <a:chExt cx="363" cy="365"/>
          </a:xfrm>
        </p:grpSpPr>
        <p:sp>
          <p:nvSpPr>
            <p:cNvPr id="4105" name="Line 38"/>
            <p:cNvSpPr>
              <a:spLocks noChangeShapeType="1"/>
            </p:cNvSpPr>
            <p:nvPr/>
          </p:nvSpPr>
          <p:spPr bwMode="auto">
            <a:xfrm>
              <a:off x="1973" y="3385"/>
              <a:ext cx="363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6" name="Text Box 39"/>
            <p:cNvSpPr txBox="1">
              <a:spLocks noChangeArrowheads="1"/>
            </p:cNvSpPr>
            <p:nvPr/>
          </p:nvSpPr>
          <p:spPr bwMode="auto">
            <a:xfrm>
              <a:off x="2064" y="3385"/>
              <a:ext cx="21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chemeClr val="accent2"/>
                  </a:solidFill>
                </a:rPr>
                <a:t>I</a:t>
              </a:r>
              <a:endParaRPr lang="ru-RU" sz="1800" b="1">
                <a:solidFill>
                  <a:schemeClr val="accent2"/>
                </a:solidFill>
              </a:endParaRPr>
            </a:p>
          </p:txBody>
        </p:sp>
      </p:grp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956175" y="2786063"/>
          <a:ext cx="1530350" cy="703262"/>
        </p:xfrm>
        <a:graphic>
          <a:graphicData uri="http://schemas.openxmlformats.org/presentationml/2006/ole">
            <p:oleObj spid="_x0000_s4098" name="Формула" r:id="rId3" imgW="469800" imgH="215640" progId="Equation.3">
              <p:embed/>
            </p:oleObj>
          </a:graphicData>
        </a:graphic>
      </p:graphicFrame>
      <p:sp>
        <p:nvSpPr>
          <p:cNvPr id="4103" name="AutoShape 5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101013" y="6381750"/>
            <a:ext cx="912812" cy="331788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A1A1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142875" y="3857625"/>
            <a:ext cx="9001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включается в цепь последовательно.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2235</TotalTime>
  <Words>1357</Words>
  <Application>Microsoft Office PowerPoint</Application>
  <PresentationFormat>Экран (4:3)</PresentationFormat>
  <Paragraphs>228</Paragraphs>
  <Slides>46</Slides>
  <Notes>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52" baseType="lpstr">
      <vt:lpstr>Times New Roman</vt:lpstr>
      <vt:lpstr>Arial</vt:lpstr>
      <vt:lpstr>Calibri</vt:lpstr>
      <vt:lpstr>Wingdings</vt:lpstr>
      <vt:lpstr>Оформление по умолчанию</vt:lpstr>
      <vt:lpstr>Microsoft Equation 3.0</vt:lpstr>
      <vt:lpstr>Законы постоянного тока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</dc:creator>
  <cp:lastModifiedBy>Admin</cp:lastModifiedBy>
  <cp:revision>154</cp:revision>
  <dcterms:created xsi:type="dcterms:W3CDTF">1601-01-01T00:00:00Z</dcterms:created>
  <dcterms:modified xsi:type="dcterms:W3CDTF">2017-06-28T11:07:48Z</dcterms:modified>
</cp:coreProperties>
</file>