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61"/>
  </p:notesMasterIdLst>
  <p:sldIdLst>
    <p:sldId id="257" r:id="rId2"/>
    <p:sldId id="258" r:id="rId3"/>
    <p:sldId id="259" r:id="rId4"/>
    <p:sldId id="260" r:id="rId5"/>
    <p:sldId id="262" r:id="rId6"/>
    <p:sldId id="263" r:id="rId7"/>
    <p:sldId id="307" r:id="rId8"/>
    <p:sldId id="264" r:id="rId9"/>
    <p:sldId id="273" r:id="rId10"/>
    <p:sldId id="324" r:id="rId11"/>
    <p:sldId id="265" r:id="rId12"/>
    <p:sldId id="266" r:id="rId13"/>
    <p:sldId id="267" r:id="rId14"/>
    <p:sldId id="268" r:id="rId15"/>
    <p:sldId id="269" r:id="rId16"/>
    <p:sldId id="308" r:id="rId17"/>
    <p:sldId id="270" r:id="rId18"/>
    <p:sldId id="271" r:id="rId19"/>
    <p:sldId id="272" r:id="rId20"/>
    <p:sldId id="274" r:id="rId21"/>
    <p:sldId id="289" r:id="rId22"/>
    <p:sldId id="288" r:id="rId23"/>
    <p:sldId id="290" r:id="rId24"/>
    <p:sldId id="275" r:id="rId25"/>
    <p:sldId id="277" r:id="rId26"/>
    <p:sldId id="287" r:id="rId27"/>
    <p:sldId id="291" r:id="rId28"/>
    <p:sldId id="292" r:id="rId29"/>
    <p:sldId id="278" r:id="rId30"/>
    <p:sldId id="295" r:id="rId31"/>
    <p:sldId id="294" r:id="rId32"/>
    <p:sldId id="298" r:id="rId33"/>
    <p:sldId id="299" r:id="rId34"/>
    <p:sldId id="325" r:id="rId35"/>
    <p:sldId id="309" r:id="rId36"/>
    <p:sldId id="310" r:id="rId37"/>
    <p:sldId id="300" r:id="rId38"/>
    <p:sldId id="301" r:id="rId39"/>
    <p:sldId id="302" r:id="rId40"/>
    <p:sldId id="314" r:id="rId41"/>
    <p:sldId id="326" r:id="rId42"/>
    <p:sldId id="327" r:id="rId43"/>
    <p:sldId id="315" r:id="rId44"/>
    <p:sldId id="316" r:id="rId45"/>
    <p:sldId id="313" r:id="rId46"/>
    <p:sldId id="279" r:id="rId47"/>
    <p:sldId id="280" r:id="rId48"/>
    <p:sldId id="284" r:id="rId49"/>
    <p:sldId id="317" r:id="rId50"/>
    <p:sldId id="311" r:id="rId51"/>
    <p:sldId id="312" r:id="rId52"/>
    <p:sldId id="281" r:id="rId53"/>
    <p:sldId id="320" r:id="rId54"/>
    <p:sldId id="322" r:id="rId55"/>
    <p:sldId id="283" r:id="rId56"/>
    <p:sldId id="321" r:id="rId57"/>
    <p:sldId id="318" r:id="rId58"/>
    <p:sldId id="319" r:id="rId59"/>
    <p:sldId id="323" r:id="rId60"/>
  </p:sldIdLst>
  <p:sldSz cx="9144000" cy="6858000" type="screen4x3"/>
  <p:notesSz cx="6889750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74" d="100"/>
          <a:sy n="74" d="100"/>
        </p:scale>
        <p:origin x="2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727D9DDD-7F53-4BD6-A030-43E121089880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597" y="9516038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7C24D82-6F72-40B9-9E20-D81A743C834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24D82-6F72-40B9-9E20-D81A743C8348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6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2733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0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674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114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26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6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03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10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0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2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2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8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9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0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2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Грибковые заболевания кожи, волос, ногтей. </a:t>
            </a:r>
            <a:endParaRPr lang="en-US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57422" y="4929198"/>
            <a:ext cx="6400800" cy="757246"/>
          </a:xfrm>
        </p:spPr>
        <p:txBody>
          <a:bodyPr/>
          <a:lstStyle/>
          <a:p>
            <a:r>
              <a:rPr lang="ru-RU" dirty="0"/>
              <a:t>Составитель: </a:t>
            </a:r>
            <a:r>
              <a:rPr lang="ru-RU" dirty="0" err="1"/>
              <a:t>Экгардт</a:t>
            </a:r>
            <a:r>
              <a:rPr lang="ru-RU" dirty="0"/>
              <a:t> С.С.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F3DA9-BD94-405F-9706-BC4C45E1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Предрасполагающие факторы: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487964-58B1-4640-A4AA-1F8A0BC30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988840"/>
            <a:ext cx="7848872" cy="5347976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Экзогенные факторы: </a:t>
            </a:r>
          </a:p>
          <a:p>
            <a:pPr lvl="1" algn="just"/>
            <a:r>
              <a:rPr lang="ru-RU" dirty="0">
                <a:solidFill>
                  <a:schemeClr val="tx1"/>
                </a:solidFill>
              </a:rPr>
              <a:t>Повышенная потливость</a:t>
            </a:r>
          </a:p>
          <a:p>
            <a:pPr lvl="1" algn="just"/>
            <a:r>
              <a:rPr lang="ru-RU" dirty="0">
                <a:solidFill>
                  <a:schemeClr val="tx1"/>
                </a:solidFill>
              </a:rPr>
              <a:t>Повышенная температура и высокая влажность</a:t>
            </a:r>
          </a:p>
          <a:p>
            <a:pPr lvl="1" algn="just"/>
            <a:r>
              <a:rPr lang="ru-RU" dirty="0">
                <a:solidFill>
                  <a:schemeClr val="tx1"/>
                </a:solidFill>
              </a:rPr>
              <a:t>Ношение синтетической одежды</a:t>
            </a:r>
          </a:p>
          <a:p>
            <a:pPr algn="just"/>
            <a:r>
              <a:rPr lang="ru-RU" dirty="0"/>
              <a:t>Эндогенные факторы, сопровождающиеся усиленным потоотделением:</a:t>
            </a:r>
          </a:p>
          <a:p>
            <a:pPr lvl="1" algn="just"/>
            <a:r>
              <a:rPr lang="ru-RU" dirty="0">
                <a:solidFill>
                  <a:schemeClr val="tx1"/>
                </a:solidFill>
              </a:rPr>
              <a:t>Эндокринные заболевания</a:t>
            </a:r>
          </a:p>
          <a:p>
            <a:pPr lvl="1" algn="just"/>
            <a:r>
              <a:rPr lang="ru-RU" dirty="0">
                <a:solidFill>
                  <a:schemeClr val="tx1"/>
                </a:solidFill>
              </a:rPr>
              <a:t>Инфекционные заболевания  </a:t>
            </a:r>
          </a:p>
          <a:p>
            <a:pPr lvl="1" algn="just"/>
            <a:r>
              <a:rPr lang="ru-RU" dirty="0">
                <a:solidFill>
                  <a:schemeClr val="tx1"/>
                </a:solidFill>
              </a:rPr>
              <a:t>Вегетативные нарушения (ВСД)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98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7453314" cy="6215106"/>
          </a:xfrm>
        </p:spPr>
        <p:txBody>
          <a:bodyPr numCol="2"/>
          <a:lstStyle/>
          <a:p>
            <a:r>
              <a:rPr lang="ru-RU" dirty="0"/>
              <a:t>Высыпания характеризуются появлением </a:t>
            </a:r>
            <a:r>
              <a:rPr lang="ru-RU" dirty="0" err="1"/>
              <a:t>желтовато-розового</a:t>
            </a:r>
            <a:r>
              <a:rPr lang="ru-RU" dirty="0"/>
              <a:t>, светло- или темно-коричневого цвета </a:t>
            </a:r>
            <a:r>
              <a:rPr lang="ru-RU" dirty="0" err="1"/>
              <a:t>невоспалительных</a:t>
            </a:r>
            <a:r>
              <a:rPr lang="ru-RU" dirty="0"/>
              <a:t> пятен, неправильных очертаний</a:t>
            </a:r>
          </a:p>
          <a:p>
            <a:r>
              <a:rPr lang="ru-RU" dirty="0"/>
              <a:t>При поскабливании на пятнах появляются чешуйки, похожие на отруби (симптом стружки)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-769825"/>
            <a:ext cx="5214942" cy="762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7643866" cy="6215106"/>
          </a:xfrm>
        </p:spPr>
        <p:txBody>
          <a:bodyPr numCol="1"/>
          <a:lstStyle/>
          <a:p>
            <a:r>
              <a:rPr lang="ru-RU" dirty="0"/>
              <a:t>Пятна имеют резкие границы и наклонность к периферическому росту, диаметр их достигает 1,5 – 2 см, при слиянии образуют крупные очаги</a:t>
            </a:r>
          </a:p>
          <a:p>
            <a:r>
              <a:rPr lang="ru-RU" dirty="0"/>
              <a:t>На загорелой коже пятна кажутся белыми, а на бледной коже – светло-коричневыми, </a:t>
            </a:r>
            <a:r>
              <a:rPr lang="ru-RU" dirty="0" err="1"/>
              <a:t>желтовато-розовыми</a:t>
            </a:r>
            <a:endParaRPr lang="en-US" dirty="0"/>
          </a:p>
          <a:p>
            <a:endParaRPr lang="en-US" dirty="0"/>
          </a:p>
        </p:txBody>
      </p:sp>
      <p:pic>
        <p:nvPicPr>
          <p:cNvPr id="3076" name="Picture 4" descr="Как научиться распознавать лишай :: Герпес на спине маз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357562"/>
            <a:ext cx="4683019" cy="3185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500694" y="285728"/>
            <a:ext cx="331574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14282" y="357166"/>
            <a:ext cx="5000660" cy="614366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Для подтверждения диагноза применяют </a:t>
            </a:r>
          </a:p>
          <a:p>
            <a:pPr marL="0" indent="0">
              <a:buNone/>
            </a:pPr>
            <a:r>
              <a:rPr lang="ru-RU" dirty="0"/>
              <a:t>пробу </a:t>
            </a:r>
            <a:r>
              <a:rPr lang="ru-RU" dirty="0" err="1"/>
              <a:t>Бальцера</a:t>
            </a:r>
            <a:r>
              <a:rPr lang="ru-RU" dirty="0"/>
              <a:t>  с 5 % спиртовым раствором йода (смазывают пятна и 1-2 см вокруг пятен по здоровой коже): </a:t>
            </a:r>
          </a:p>
          <a:p>
            <a:pPr marL="0" indent="0">
              <a:buNone/>
            </a:pPr>
            <a:r>
              <a:rPr lang="ru-RU" dirty="0"/>
              <a:t>здоровая кожа остается светло-желтого цвета, а участки с отрубевидным лишаем – намного темнее.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4514" y="0"/>
            <a:ext cx="46557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err="1"/>
              <a:t>Гипопигментные</a:t>
            </a:r>
            <a:r>
              <a:rPr lang="ru-RU" sz="2400" dirty="0"/>
              <a:t> пятна на шее и верхних частях груди и спины могут также быть проявлениями </a:t>
            </a:r>
            <a:r>
              <a:rPr lang="ru-RU" sz="2400" dirty="0">
                <a:solidFill>
                  <a:schemeClr val="tx1"/>
                </a:solidFill>
              </a:rPr>
              <a:t>сифилиса</a:t>
            </a:r>
            <a:r>
              <a:rPr lang="ru-RU" sz="2400" dirty="0"/>
              <a:t>!!</a:t>
            </a:r>
            <a:endParaRPr lang="en-US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564904"/>
            <a:ext cx="7239000" cy="4710284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В отличие от сифилитической лейкодермы при отрубевидном лишае:</a:t>
            </a:r>
          </a:p>
          <a:p>
            <a:r>
              <a:rPr lang="ru-RU" dirty="0"/>
              <a:t>Пятна имеют различные размеры и сливаются между собой</a:t>
            </a:r>
          </a:p>
          <a:p>
            <a:r>
              <a:rPr lang="ru-RU" dirty="0"/>
              <a:t>Положителен симптом стружки</a:t>
            </a:r>
          </a:p>
          <a:p>
            <a:r>
              <a:rPr lang="ru-RU" dirty="0"/>
              <a:t>Положительна йодная проба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/>
              <a:t>Принципы терапии отрубевидного лишая.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7239000" cy="484632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При распространённых формах используют общую </a:t>
            </a:r>
            <a:r>
              <a:rPr lang="ru-RU" dirty="0" err="1"/>
              <a:t>фунгицидную</a:t>
            </a:r>
            <a:r>
              <a:rPr lang="ru-RU" dirty="0"/>
              <a:t> терапию (</a:t>
            </a:r>
            <a:r>
              <a:rPr lang="ru-RU" dirty="0" err="1"/>
              <a:t>низорал</a:t>
            </a:r>
            <a:r>
              <a:rPr lang="ru-RU" dirty="0"/>
              <a:t>). Лечение проводят до исчезновения клинических проявлений.</a:t>
            </a:r>
          </a:p>
          <a:p>
            <a:pPr algn="just"/>
            <a:r>
              <a:rPr lang="ru-RU" dirty="0"/>
              <a:t>Наружно применяют </a:t>
            </a:r>
            <a:r>
              <a:rPr lang="ru-RU" dirty="0" err="1"/>
              <a:t>отшелушивающие</a:t>
            </a:r>
            <a:r>
              <a:rPr lang="ru-RU" dirty="0"/>
              <a:t> средства и </a:t>
            </a:r>
            <a:r>
              <a:rPr lang="ru-RU" dirty="0" err="1"/>
              <a:t>фунгицидные</a:t>
            </a:r>
            <a:r>
              <a:rPr lang="ru-RU" dirty="0"/>
              <a:t> препараты (3-5% салициловый спирт, 3-5% настойка йода, 5-10% серная или дегтярная мази, </a:t>
            </a:r>
            <a:r>
              <a:rPr lang="ru-RU" dirty="0" err="1"/>
              <a:t>нитрофунгин</a:t>
            </a:r>
            <a:r>
              <a:rPr lang="ru-RU" dirty="0"/>
              <a:t>).</a:t>
            </a:r>
          </a:p>
          <a:p>
            <a:pPr algn="just"/>
            <a:r>
              <a:rPr lang="ru-RU" dirty="0"/>
              <a:t>Также может использоваться метод </a:t>
            </a:r>
            <a:r>
              <a:rPr lang="ru-RU" dirty="0" err="1"/>
              <a:t>Демьяновича</a:t>
            </a:r>
            <a:r>
              <a:rPr lang="ru-RU" dirty="0"/>
              <a:t>, УФО и гелиотерапия. Обязательна дезинфекция белья и одежды.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Дерматомикозы</a:t>
            </a:r>
            <a:r>
              <a:rPr lang="ru-RU" dirty="0"/>
              <a:t> </a:t>
            </a:r>
            <a:r>
              <a:rPr lang="ru-RU" sz="3200" dirty="0"/>
              <a:t>(</a:t>
            </a:r>
            <a:r>
              <a:rPr lang="ru-RU" sz="3200" dirty="0" err="1"/>
              <a:t>дерматофитии</a:t>
            </a:r>
            <a:r>
              <a:rPr lang="ru-RU" sz="3200" dirty="0"/>
              <a:t>)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7615262" cy="588425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3200" dirty="0"/>
              <a:t>Вызываются </a:t>
            </a:r>
            <a:r>
              <a:rPr lang="ru-RU" sz="3200" dirty="0" err="1"/>
              <a:t>грибами-дерматофитами</a:t>
            </a:r>
            <a:r>
              <a:rPr lang="ru-RU" sz="3200" dirty="0"/>
              <a:t> (нитчатые грибы, поражающие роговой слой эпидермиса, волосы, ногти) </a:t>
            </a:r>
          </a:p>
          <a:p>
            <a:pPr algn="ctr">
              <a:buNone/>
            </a:pPr>
            <a:r>
              <a:rPr lang="ru-RU" sz="3200" b="1" dirty="0"/>
              <a:t>Поражают:</a:t>
            </a:r>
          </a:p>
          <a:p>
            <a:pPr algn="just"/>
            <a:r>
              <a:rPr lang="ru-RU" sz="3200" dirty="0"/>
              <a:t>Гладкую кожу и/или </a:t>
            </a:r>
          </a:p>
          <a:p>
            <a:pPr algn="just"/>
            <a:r>
              <a:rPr lang="ru-RU" sz="3200" dirty="0"/>
              <a:t>Волосистую часть головы (микроспория, трихофития, фавус)</a:t>
            </a:r>
          </a:p>
          <a:p>
            <a:pPr algn="just"/>
            <a:r>
              <a:rPr lang="ru-RU" sz="3200" dirty="0"/>
              <a:t>Ногтевые пластинки (</a:t>
            </a:r>
            <a:r>
              <a:rPr lang="ru-RU" sz="3200" dirty="0" err="1"/>
              <a:t>онихомикозы</a:t>
            </a:r>
            <a:r>
              <a:rPr lang="ru-RU" sz="3200" dirty="0"/>
              <a:t>)</a:t>
            </a:r>
            <a:endParaRPr 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5343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Микроспория и Трихофития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7472386" cy="524131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1" dirty="0"/>
              <a:t>	</a:t>
            </a:r>
            <a:r>
              <a:rPr lang="ru-RU" b="1" dirty="0"/>
              <a:t>Особенности:</a:t>
            </a:r>
            <a:r>
              <a:rPr lang="ru-RU" dirty="0"/>
              <a:t> </a:t>
            </a:r>
            <a:r>
              <a:rPr lang="ru-RU" dirty="0" err="1"/>
              <a:t>высококонтагиозные</a:t>
            </a:r>
            <a:r>
              <a:rPr lang="ru-RU" dirty="0"/>
              <a:t> заболевания, поражающие как гладкую кожу, так и волосистую часть головы. </a:t>
            </a:r>
          </a:p>
          <a:p>
            <a:pPr algn="just">
              <a:buNone/>
            </a:pPr>
            <a:endParaRPr lang="ru-RU" b="1" dirty="0"/>
          </a:p>
          <a:p>
            <a:pPr algn="just"/>
            <a:r>
              <a:rPr lang="ru-RU" b="1" dirty="0"/>
              <a:t>Микроспория</a:t>
            </a:r>
            <a:r>
              <a:rPr lang="ru-RU" dirty="0"/>
              <a:t> - возбудители: </a:t>
            </a:r>
            <a:r>
              <a:rPr lang="ru-RU" dirty="0" err="1"/>
              <a:t>Microsporum</a:t>
            </a:r>
            <a:r>
              <a:rPr lang="ru-RU" dirty="0"/>
              <a:t> </a:t>
            </a:r>
            <a:r>
              <a:rPr lang="ru-RU" dirty="0" err="1"/>
              <a:t>cants</a:t>
            </a:r>
            <a:r>
              <a:rPr lang="ru-RU" dirty="0"/>
              <a:t> (чаще всего), М. </a:t>
            </a:r>
            <a:r>
              <a:rPr lang="ru-RU" dirty="0" err="1"/>
              <a:t>ferrugineum</a:t>
            </a:r>
            <a:r>
              <a:rPr lang="ru-RU" dirty="0"/>
              <a:t> (реже), М. </a:t>
            </a:r>
            <a:r>
              <a:rPr lang="ru-RU" dirty="0" err="1"/>
              <a:t>gypseum</a:t>
            </a:r>
            <a:r>
              <a:rPr lang="ru-RU" dirty="0"/>
              <a:t> и др. Чаще заражение происходит от кошек, собак и других животных (зоонозное заболевание).</a:t>
            </a:r>
          </a:p>
          <a:p>
            <a:pPr algn="just"/>
            <a:r>
              <a:rPr lang="ru-RU" b="1" dirty="0"/>
              <a:t>Трихофития</a:t>
            </a:r>
            <a:r>
              <a:rPr lang="ru-RU" dirty="0"/>
              <a:t> - возбудителем являются грибы рода </a:t>
            </a:r>
            <a:r>
              <a:rPr lang="ru-RU" dirty="0" err="1"/>
              <a:t>Trichophyton</a:t>
            </a:r>
            <a:r>
              <a:rPr lang="ru-RU" dirty="0"/>
              <a:t> (Т. </a:t>
            </a:r>
            <a:r>
              <a:rPr lang="ru-RU" dirty="0" err="1"/>
              <a:t>Violaceum</a:t>
            </a:r>
            <a:r>
              <a:rPr lang="ru-RU" dirty="0"/>
              <a:t>, Т. </a:t>
            </a:r>
            <a:r>
              <a:rPr lang="ru-RU" dirty="0" err="1"/>
              <a:t>Tonsurans</a:t>
            </a:r>
            <a:r>
              <a:rPr lang="ru-RU" dirty="0"/>
              <a:t> др.)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67724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Клиническая картина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7543824" cy="5786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/>
              <a:t>Клинические признаки поражения гладкой кожи при микроспории и трихофитии одинаковы:</a:t>
            </a:r>
          </a:p>
          <a:p>
            <a:pPr algn="just"/>
            <a:r>
              <a:rPr lang="ru-RU" dirty="0"/>
              <a:t>Воспалительные </a:t>
            </a:r>
            <a:r>
              <a:rPr lang="ru-RU" dirty="0" err="1"/>
              <a:t>розовые</a:t>
            </a:r>
            <a:r>
              <a:rPr lang="ru-RU" dirty="0"/>
              <a:t> пятна округлой формы с чёткими границами</a:t>
            </a:r>
          </a:p>
          <a:p>
            <a:r>
              <a:rPr lang="ru-RU" dirty="0"/>
              <a:t>По краю виден приподнятый по периферии валик состоящий из пузырьков и корочек </a:t>
            </a:r>
          </a:p>
          <a:p>
            <a:pPr algn="just"/>
            <a:r>
              <a:rPr lang="ru-RU" dirty="0"/>
              <a:t>Наблюдается шелушение очага поражения</a:t>
            </a:r>
          </a:p>
          <a:p>
            <a:pPr algn="just"/>
            <a:r>
              <a:rPr lang="ru-RU" dirty="0"/>
              <a:t>Очаги склонны к периферическому росту и разрешению в центре - элементы приобретают кольцевидную форму</a:t>
            </a:r>
          </a:p>
          <a:p>
            <a:pPr algn="just"/>
            <a:r>
              <a:rPr lang="ru-RU" dirty="0"/>
              <a:t>При длительном течении возникают так называемые «фигуры мишени» (кольцо в кольце)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Микозы -</a:t>
            </a:r>
            <a:br>
              <a:rPr lang="ru-RU" dirty="0"/>
            </a:br>
            <a:r>
              <a:rPr lang="ru-RU" sz="2200" dirty="0"/>
              <a:t>заболевания человека, обусловленные патогенными грибами</a:t>
            </a:r>
            <a:endParaRPr lang="en-US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7239000" cy="4786346"/>
          </a:xfrm>
        </p:spPr>
        <p:txBody>
          <a:bodyPr/>
          <a:lstStyle/>
          <a:p>
            <a:pPr algn="ctr">
              <a:buNone/>
            </a:pPr>
            <a:r>
              <a:rPr lang="ru-RU" dirty="0"/>
              <a:t>Все грибковые заболевания человека делят на пять групп: </a:t>
            </a:r>
          </a:p>
          <a:p>
            <a:pPr algn="just"/>
            <a:r>
              <a:rPr lang="ru-RU" dirty="0" err="1"/>
              <a:t>кератомикозы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дерматомикозы </a:t>
            </a:r>
          </a:p>
          <a:p>
            <a:pPr algn="just"/>
            <a:r>
              <a:rPr lang="ru-RU" dirty="0"/>
              <a:t>кандидоз </a:t>
            </a:r>
          </a:p>
          <a:p>
            <a:pPr algn="just"/>
            <a:r>
              <a:rPr lang="ru-RU" dirty="0"/>
              <a:t>глубокие (системные) микозы </a:t>
            </a:r>
          </a:p>
          <a:p>
            <a:pPr algn="just"/>
            <a:r>
              <a:rPr lang="ru-RU" dirty="0" err="1"/>
              <a:t>псевдомикозы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Диагностика:</a:t>
            </a:r>
            <a:br>
              <a:rPr lang="ru-RU" dirty="0"/>
            </a:b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7748934" cy="5158356"/>
          </a:xfrm>
        </p:spPr>
        <p:txBody>
          <a:bodyPr>
            <a:noAutofit/>
          </a:bodyPr>
          <a:lstStyle/>
          <a:p>
            <a:pPr algn="just"/>
            <a:r>
              <a:rPr lang="ru-RU" sz="3600" dirty="0"/>
              <a:t>Оценка клинической картины</a:t>
            </a:r>
          </a:p>
          <a:p>
            <a:pPr algn="just"/>
            <a:r>
              <a:rPr lang="ru-RU" sz="3600" dirty="0"/>
              <a:t>Выяснение </a:t>
            </a:r>
            <a:r>
              <a:rPr lang="ru-RU" sz="3600" dirty="0" err="1"/>
              <a:t>эпиданамнеза</a:t>
            </a:r>
            <a:r>
              <a:rPr lang="ru-RU" sz="3600" dirty="0"/>
              <a:t> (контакт с животными, больными людьми)</a:t>
            </a:r>
          </a:p>
          <a:p>
            <a:pPr algn="just"/>
            <a:r>
              <a:rPr lang="ru-RU" sz="3600" dirty="0"/>
              <a:t>Микроскопическое исследование </a:t>
            </a:r>
          </a:p>
          <a:p>
            <a:pPr algn="just"/>
            <a:r>
              <a:rPr lang="ru-RU" sz="3600" dirty="0" err="1"/>
              <a:t>Культуральное</a:t>
            </a:r>
            <a:r>
              <a:rPr lang="ru-RU" sz="3600" dirty="0"/>
              <a:t> исследование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-428652"/>
            <a:ext cx="4732186" cy="692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14546" y="6488668"/>
            <a:ext cx="4208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Microsporia</a:t>
            </a:r>
            <a:r>
              <a:rPr lang="en-US" i="1" dirty="0"/>
              <a:t> </a:t>
            </a:r>
            <a:r>
              <a:rPr lang="en-US" i="1" dirty="0" err="1"/>
              <a:t>superficialis</a:t>
            </a:r>
            <a:r>
              <a:rPr lang="en-US" i="1" dirty="0"/>
              <a:t> cut is </a:t>
            </a:r>
            <a:r>
              <a:rPr lang="en-US" i="1" dirty="0" err="1"/>
              <a:t>glabrae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428604"/>
            <a:ext cx="5737422" cy="535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428860" y="5857892"/>
            <a:ext cx="4139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Microsporia</a:t>
            </a:r>
            <a:r>
              <a:rPr lang="en-US" i="1" dirty="0"/>
              <a:t> </a:t>
            </a:r>
            <a:r>
              <a:rPr lang="en-US" i="1" dirty="0" err="1"/>
              <a:t>superficialis</a:t>
            </a:r>
            <a:r>
              <a:rPr lang="en-US" i="1" dirty="0"/>
              <a:t> cutis </a:t>
            </a:r>
            <a:r>
              <a:rPr lang="en-US" i="1" dirty="0" err="1"/>
              <a:t>glabrae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7239000" cy="402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71670" y="5429264"/>
            <a:ext cx="4227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Trichophytia</a:t>
            </a:r>
            <a:r>
              <a:rPr lang="en-US" i="1" dirty="0"/>
              <a:t> </a:t>
            </a:r>
            <a:r>
              <a:rPr lang="en-US" i="1" dirty="0" err="1"/>
              <a:t>superficialis</a:t>
            </a:r>
            <a:r>
              <a:rPr lang="en-US" i="1" dirty="0"/>
              <a:t> cutis </a:t>
            </a:r>
            <a:r>
              <a:rPr lang="en-US" i="1" dirty="0" err="1"/>
              <a:t>glabrae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</a:rPr>
              <a:t>Микозы волосистой части головы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sz="3200" dirty="0"/>
              <a:t>Микозы волосистой части головы также вызывают грибы родов </a:t>
            </a:r>
            <a:r>
              <a:rPr lang="ru-RU" sz="3200" dirty="0" err="1"/>
              <a:t>Microsporum</a:t>
            </a:r>
            <a:r>
              <a:rPr lang="ru-RU" sz="3200" dirty="0"/>
              <a:t> (микроспория) и </a:t>
            </a:r>
            <a:r>
              <a:rPr lang="ru-RU" sz="3200" dirty="0" err="1"/>
              <a:t>Trichophyton</a:t>
            </a:r>
            <a:r>
              <a:rPr lang="ru-RU" sz="3200" dirty="0"/>
              <a:t> (трихофития). </a:t>
            </a:r>
          </a:p>
          <a:p>
            <a:pPr algn="just"/>
            <a:r>
              <a:rPr lang="ru-RU" sz="3200" dirty="0"/>
              <a:t>Микроспория волосистой части головы известна также под названием «стригущий лишай».</a:t>
            </a:r>
            <a:endParaRPr lang="en-US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239000" cy="53437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Микроспория: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7786742" cy="5643578"/>
          </a:xfrm>
        </p:spPr>
        <p:txBody>
          <a:bodyPr numCol="2">
            <a:normAutofit/>
          </a:bodyPr>
          <a:lstStyle/>
          <a:p>
            <a:r>
              <a:rPr lang="ru-RU" sz="2800" dirty="0"/>
              <a:t>Волосы в очаге поражения изменены - серые, тусклые. </a:t>
            </a:r>
          </a:p>
          <a:p>
            <a:r>
              <a:rPr lang="ru-RU" sz="2800" dirty="0"/>
              <a:t>Обломаны на высоте 4-6 (до 8) мм от кожи все на одном уровне.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113395"/>
            <a:ext cx="5072066" cy="574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7158" y="6215082"/>
            <a:ext cx="3482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Microsporia</a:t>
            </a:r>
            <a:r>
              <a:rPr lang="en-US" i="1" dirty="0"/>
              <a:t> </a:t>
            </a:r>
            <a:r>
              <a:rPr lang="en-US" i="1" dirty="0" err="1"/>
              <a:t>superficialis</a:t>
            </a:r>
            <a:r>
              <a:rPr lang="en-US" i="1" dirty="0"/>
              <a:t> </a:t>
            </a:r>
            <a:r>
              <a:rPr lang="en-US" i="1" dirty="0" err="1"/>
              <a:t>capitis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239000" cy="6058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</a:rPr>
              <a:t>Трихофития:</a:t>
            </a:r>
            <a:r>
              <a:rPr lang="ru-RU" sz="4000" dirty="0"/>
              <a:t> 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7239000" cy="5312752"/>
          </a:xfrm>
        </p:spPr>
        <p:txBody>
          <a:bodyPr numCol="2"/>
          <a:lstStyle/>
          <a:p>
            <a:pPr algn="just"/>
            <a:r>
              <a:rPr lang="ru-RU" sz="2400" dirty="0"/>
              <a:t>Волосы обломаны более низко - на высоте 2-3 мм все на разном уровне: есть волосы, обломанные на уровне кожи («чёрные точки»), есть волосы в форме запятых (не могут пробиться сквозь слой чешуек), есть длинные, внешне не изменённые волосы</a:t>
            </a:r>
          </a:p>
          <a:p>
            <a:pPr algn="just"/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214422"/>
            <a:ext cx="4537451" cy="400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429124" y="5357826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Trichophytia</a:t>
            </a:r>
            <a:r>
              <a:rPr lang="en-US" i="1" dirty="0"/>
              <a:t> </a:t>
            </a:r>
            <a:r>
              <a:rPr lang="en-US" i="1" dirty="0" err="1"/>
              <a:t>infiltrativa</a:t>
            </a:r>
            <a:r>
              <a:rPr lang="en-US" i="1" dirty="0"/>
              <a:t> </a:t>
            </a:r>
            <a:r>
              <a:rPr lang="en-US" i="1" dirty="0" err="1"/>
              <a:t>suppurativa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671776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14546" y="5786454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Trichophytia</a:t>
            </a:r>
            <a:r>
              <a:rPr lang="en-US" i="1" dirty="0"/>
              <a:t> </a:t>
            </a:r>
            <a:r>
              <a:rPr lang="en-US" i="1" dirty="0" err="1"/>
              <a:t>infiltrativa</a:t>
            </a:r>
            <a:r>
              <a:rPr lang="en-US" i="1" dirty="0"/>
              <a:t> </a:t>
            </a:r>
            <a:r>
              <a:rPr lang="en-US" i="1" dirty="0" err="1"/>
              <a:t>suppurativa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69196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000232" y="5786454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Trichophytia</a:t>
            </a:r>
            <a:r>
              <a:rPr lang="en-US" i="1" dirty="0"/>
              <a:t> </a:t>
            </a:r>
            <a:r>
              <a:rPr lang="en-US" i="1" dirty="0" err="1"/>
              <a:t>infiltrativa</a:t>
            </a:r>
            <a:r>
              <a:rPr lang="en-US" i="1" dirty="0"/>
              <a:t> </a:t>
            </a:r>
            <a:r>
              <a:rPr lang="en-US" i="1" dirty="0" err="1"/>
              <a:t>suppurativa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39000" cy="10715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Диагностика:</a:t>
            </a:r>
            <a:br>
              <a:rPr lang="ru-RU" dirty="0"/>
            </a:b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7739066" cy="5500726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Клиническая картина</a:t>
            </a:r>
            <a:endParaRPr lang="ru-RU" dirty="0"/>
          </a:p>
          <a:p>
            <a:pPr algn="just"/>
            <a:r>
              <a:rPr lang="ru-RU" b="1" dirty="0"/>
              <a:t>Сбор эпидемиологического анамнеза</a:t>
            </a:r>
            <a:endParaRPr lang="ru-RU" dirty="0"/>
          </a:p>
          <a:p>
            <a:pPr algn="just"/>
            <a:r>
              <a:rPr lang="ru-RU" b="1" dirty="0"/>
              <a:t>Микроскопия волоса. </a:t>
            </a:r>
            <a:r>
              <a:rPr lang="ru-RU" dirty="0"/>
              <a:t>Для трихофитии характерно расположение спор внутри волоса - </a:t>
            </a:r>
            <a:r>
              <a:rPr lang="ru-RU" b="1" dirty="0" err="1"/>
              <a:t>эндотрикс</a:t>
            </a:r>
            <a:r>
              <a:rPr lang="ru-RU" dirty="0"/>
              <a:t> (</a:t>
            </a:r>
            <a:r>
              <a:rPr lang="ru-RU" dirty="0" err="1"/>
              <a:t>endothrix</a:t>
            </a:r>
            <a:r>
              <a:rPr lang="ru-RU" dirty="0"/>
              <a:t>), для микроспории – снаружи волоса – </a:t>
            </a:r>
            <a:r>
              <a:rPr lang="ru-RU" b="1" dirty="0" err="1"/>
              <a:t>эктотрикс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en-US" dirty="0"/>
              <a:t>ectothrix)</a:t>
            </a:r>
            <a:endParaRPr lang="ru-RU" dirty="0"/>
          </a:p>
          <a:p>
            <a:pPr algn="just"/>
            <a:r>
              <a:rPr lang="ru-RU" b="1" dirty="0"/>
              <a:t>Люминесцентная диагностика в лампе Вуда. </a:t>
            </a:r>
            <a:r>
              <a:rPr lang="ru-RU" dirty="0"/>
              <a:t>Свечение характерно только для микроспории, при трихофитии свечение отсутствует.</a:t>
            </a:r>
          </a:p>
          <a:p>
            <a:pPr algn="just"/>
            <a:r>
              <a:rPr lang="ru-RU" b="1" dirty="0" err="1"/>
              <a:t>Культуральное</a:t>
            </a:r>
            <a:r>
              <a:rPr lang="ru-RU" b="1" dirty="0"/>
              <a:t> исследование.</a:t>
            </a:r>
            <a:endParaRPr lang="ru-RU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Особенности </a:t>
            </a:r>
            <a:r>
              <a:rPr lang="ru-RU" sz="2400" dirty="0" err="1"/>
              <a:t>кератомикозов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000" dirty="0"/>
              <a:t>(разноцветный лишай, узловатая трихоспория, черепитчатый микоз)</a:t>
            </a:r>
            <a:endParaRPr lang="en-US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276872"/>
            <a:ext cx="7239000" cy="4926878"/>
          </a:xfrm>
        </p:spPr>
        <p:txBody>
          <a:bodyPr/>
          <a:lstStyle/>
          <a:p>
            <a:pPr algn="just"/>
            <a:r>
              <a:rPr lang="ru-RU" dirty="0"/>
              <a:t>грибы поражают лишь роговой слой эпидермиса и волосы;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выраженное реактивное воспаление со стороны кожи отсутствует; </a:t>
            </a:r>
          </a:p>
          <a:p>
            <a:pPr algn="just"/>
            <a:endParaRPr lang="ru-RU" dirty="0"/>
          </a:p>
          <a:p>
            <a:pPr algn="just"/>
            <a:r>
              <a:rPr lang="ru-RU" dirty="0" err="1"/>
              <a:t>контагиозность</a:t>
            </a:r>
            <a:r>
              <a:rPr lang="ru-RU" dirty="0"/>
              <a:t> заболевания незначительна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00042"/>
            <a:ext cx="7239000" cy="748684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Фавус</a:t>
            </a:r>
            <a:r>
              <a:rPr lang="ru-RU" dirty="0"/>
              <a:t> (</a:t>
            </a:r>
            <a:r>
              <a:rPr lang="en-US" dirty="0" err="1"/>
              <a:t>Favus</a:t>
            </a:r>
            <a:r>
              <a:rPr lang="en-US" dirty="0"/>
              <a:t>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dirty="0"/>
              <a:t>Заболевание, вызываемое грибом рода </a:t>
            </a:r>
            <a:r>
              <a:rPr lang="ru-RU" sz="3200" dirty="0" err="1"/>
              <a:t>Trichophyton</a:t>
            </a:r>
            <a:r>
              <a:rPr lang="ru-RU" sz="3200" dirty="0"/>
              <a:t> (</a:t>
            </a:r>
            <a:r>
              <a:rPr lang="ru-RU" sz="3200" dirty="0" err="1"/>
              <a:t>Achorion</a:t>
            </a:r>
            <a:r>
              <a:rPr lang="ru-RU" sz="3200" dirty="0"/>
              <a:t>) </a:t>
            </a:r>
            <a:r>
              <a:rPr lang="ru-RU" sz="3200" dirty="0" err="1"/>
              <a:t>Schonleinii</a:t>
            </a:r>
            <a:r>
              <a:rPr lang="ru-RU" sz="3200" dirty="0"/>
              <a:t>. </a:t>
            </a:r>
          </a:p>
          <a:p>
            <a:pPr algn="just"/>
            <a:r>
              <a:rPr lang="ru-RU" sz="3200" dirty="0"/>
              <a:t>Чаще процесс локализуется на волосистой части головы; могут быть поражены гладкая кожа и ногти. </a:t>
            </a:r>
          </a:p>
          <a:p>
            <a:pPr marL="0" indent="0" algn="just">
              <a:buNone/>
            </a:pPr>
            <a:endParaRPr lang="ru-RU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428604"/>
            <a:ext cx="7242048" cy="4629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Скутулярная</a:t>
            </a:r>
            <a:r>
              <a:rPr lang="ru-RU" dirty="0"/>
              <a:t> форма фавуса</a:t>
            </a:r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28596" y="1500174"/>
            <a:ext cx="3875389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860032" y="1000108"/>
            <a:ext cx="3283868" cy="512605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/>
              <a:t>   характеризуется наличием вокруг волоса щитка (</a:t>
            </a:r>
            <a:r>
              <a:rPr lang="ru-RU" b="1" dirty="0" err="1"/>
              <a:t>скутулы</a:t>
            </a:r>
            <a:r>
              <a:rPr lang="ru-RU" dirty="0"/>
              <a:t>), который состоит из элементов гриба. </a:t>
            </a:r>
          </a:p>
          <a:p>
            <a:pPr algn="just">
              <a:buNone/>
            </a:pPr>
            <a:r>
              <a:rPr lang="ru-RU" dirty="0"/>
              <a:t>   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5786454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Favus</a:t>
            </a:r>
            <a:r>
              <a:rPr lang="en-US" i="1" dirty="0"/>
              <a:t> </a:t>
            </a:r>
            <a:r>
              <a:rPr lang="en-US" i="1" dirty="0" err="1"/>
              <a:t>scutularis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836712"/>
            <a:ext cx="7239000" cy="56190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800" dirty="0"/>
          </a:p>
          <a:p>
            <a:pPr marL="0" indent="0" algn="ctr">
              <a:buNone/>
            </a:pPr>
            <a:r>
              <a:rPr lang="ru-RU" sz="2800" dirty="0"/>
              <a:t>Опасность фавуса в том, что при несвоевременном лечении волосы выпадают вследствие наступающего рубцевания!!!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Эпидермофития</a:t>
            </a:r>
            <a:r>
              <a:rPr lang="ru-RU" dirty="0"/>
              <a:t> (</a:t>
            </a:r>
            <a:r>
              <a:rPr lang="en-US" dirty="0" err="1"/>
              <a:t>Epidermophytia</a:t>
            </a:r>
            <a:r>
              <a:rPr lang="en-US" dirty="0"/>
              <a:t>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4400" dirty="0">
                <a:solidFill>
                  <a:srgbClr val="00B050"/>
                </a:solidFill>
              </a:rPr>
              <a:t>Паховая эпидермофития </a:t>
            </a:r>
            <a:r>
              <a:rPr lang="ru-RU" sz="4400" dirty="0"/>
              <a:t>(</a:t>
            </a:r>
            <a:r>
              <a:rPr lang="ru-RU" sz="4400" dirty="0" err="1"/>
              <a:t>Epidertnophytia</a:t>
            </a:r>
            <a:r>
              <a:rPr lang="ru-RU" sz="4400" dirty="0"/>
              <a:t> </a:t>
            </a:r>
            <a:r>
              <a:rPr lang="ru-RU" sz="4400" dirty="0" err="1"/>
              <a:t>inguinalis</a:t>
            </a:r>
            <a:r>
              <a:rPr lang="ru-RU" sz="4400" dirty="0"/>
              <a:t>). </a:t>
            </a:r>
          </a:p>
          <a:p>
            <a:pPr algn="just"/>
            <a:r>
              <a:rPr lang="ru-RU" sz="2500" dirty="0"/>
              <a:t>Характеризуется хронически-рецидивирующим течением и поражает преимущественно кожу крупных складок.</a:t>
            </a:r>
          </a:p>
          <a:p>
            <a:pPr algn="just"/>
            <a:r>
              <a:rPr lang="ru-RU" sz="2500" dirty="0"/>
              <a:t>Возбудителем является паховый эпидермофитон (</a:t>
            </a:r>
            <a:r>
              <a:rPr lang="ru-RU" sz="2500" dirty="0" err="1"/>
              <a:t>Epidermoph</a:t>
            </a:r>
            <a:r>
              <a:rPr lang="en-US" sz="2500" dirty="0"/>
              <a:t>y</a:t>
            </a:r>
            <a:r>
              <a:rPr lang="ru-RU" sz="2500" dirty="0" err="1"/>
              <a:t>ton</a:t>
            </a:r>
            <a:r>
              <a:rPr lang="ru-RU" sz="2500" dirty="0"/>
              <a:t> </a:t>
            </a:r>
            <a:r>
              <a:rPr lang="ru-RU" sz="2500" dirty="0" err="1"/>
              <a:t>inguinale</a:t>
            </a:r>
            <a:r>
              <a:rPr lang="ru-RU" sz="2500" dirty="0"/>
              <a:t>).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2F351-D336-4E83-999C-398C0B36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862016-E0B5-49D8-B6A3-A40A35F11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800" dirty="0"/>
              <a:t>Возникновению заболевания способствует ряд факторов: повышенная потливость, изменение состава и </a:t>
            </a:r>
            <a:r>
              <a:rPr lang="ru-RU" sz="2800" dirty="0" err="1"/>
              <a:t>рH</a:t>
            </a:r>
            <a:r>
              <a:rPr lang="ru-RU" sz="2800" dirty="0"/>
              <a:t> пота, гормональные расстройства</a:t>
            </a:r>
            <a:r>
              <a:rPr lang="en-US" sz="2800" dirty="0"/>
              <a:t>.</a:t>
            </a:r>
            <a:endParaRPr lang="ru-RU" sz="2800" dirty="0"/>
          </a:p>
          <a:p>
            <a:pPr algn="just"/>
            <a:r>
              <a:rPr lang="ru-RU" sz="2800" dirty="0"/>
              <a:t>Заболевание известно как паховая эпидермофития, или «окаймленная экзема».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840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-214346" y="357166"/>
            <a:ext cx="4314713" cy="5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78808" y="785794"/>
            <a:ext cx="3921584" cy="5340369"/>
          </a:xfrm>
        </p:spPr>
        <p:txBody>
          <a:bodyPr>
            <a:normAutofit/>
          </a:bodyPr>
          <a:lstStyle/>
          <a:p>
            <a:r>
              <a:rPr lang="ru-RU" dirty="0"/>
              <a:t>характеризуется появлением в паховых складках, реже в подмышечных впадинах и под молочными железами четко отграниченных овальных шелушащихся пятен красного цвета.</a:t>
            </a:r>
          </a:p>
          <a:p>
            <a:r>
              <a:rPr lang="ru-RU" dirty="0"/>
              <a:t>пятна эксцентрически растут, в центре, сливаются, образуя обширные очаги с приподнятым периферическим валиком. 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5786454"/>
            <a:ext cx="2895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Epidermophytia</a:t>
            </a:r>
            <a:r>
              <a:rPr lang="en-US" i="1" dirty="0"/>
              <a:t> </a:t>
            </a:r>
            <a:r>
              <a:rPr lang="en-US" i="1" dirty="0" err="1"/>
              <a:t>inguinalis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28604"/>
            <a:ext cx="7239000" cy="60271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300" b="1" dirty="0">
                <a:solidFill>
                  <a:srgbClr val="00B050"/>
                </a:solidFill>
              </a:rPr>
              <a:t>Эпидермофития стоп</a:t>
            </a:r>
            <a:r>
              <a:rPr lang="ru-RU" sz="4300" i="1" dirty="0"/>
              <a:t> </a:t>
            </a:r>
            <a:r>
              <a:rPr lang="ru-RU" sz="4300" dirty="0"/>
              <a:t>(</a:t>
            </a:r>
            <a:r>
              <a:rPr lang="en-US" sz="4300" dirty="0" err="1"/>
              <a:t>Epidermophytia</a:t>
            </a:r>
            <a:r>
              <a:rPr lang="en-US" sz="4300" dirty="0"/>
              <a:t> </a:t>
            </a:r>
            <a:r>
              <a:rPr lang="en-US" sz="4300" dirty="0" err="1"/>
              <a:t>pedum</a:t>
            </a:r>
            <a:r>
              <a:rPr lang="en-US" sz="4300" dirty="0"/>
              <a:t>). </a:t>
            </a:r>
            <a:endParaRPr lang="ru-RU" sz="4300" dirty="0"/>
          </a:p>
          <a:p>
            <a:pPr algn="just"/>
            <a:r>
              <a:rPr lang="ru-RU" dirty="0"/>
              <a:t>Возбудителем заболевания является межпальцевой трихофитон (</a:t>
            </a:r>
            <a:r>
              <a:rPr lang="en-US" dirty="0" err="1"/>
              <a:t>Trichophyton</a:t>
            </a:r>
            <a:r>
              <a:rPr lang="ru-RU" dirty="0"/>
              <a:t> </a:t>
            </a:r>
            <a:r>
              <a:rPr lang="ru-RU" dirty="0" err="1"/>
              <a:t>interdigitale</a:t>
            </a:r>
            <a:r>
              <a:rPr lang="ru-RU" dirty="0"/>
              <a:t>).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Межпальцевая форма проявляется шелушением, пузырьками, эрозиями, трещинами, подрытым роговым слоем в межпальцевых складках III, IV, V пальцев стоп.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500042"/>
            <a:ext cx="3500462" cy="50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714744" y="1000108"/>
            <a:ext cx="4500594" cy="4757758"/>
          </a:xfrm>
        </p:spPr>
        <p:txBody>
          <a:bodyPr>
            <a:normAutofit/>
          </a:bodyPr>
          <a:lstStyle/>
          <a:p>
            <a:r>
              <a:rPr lang="ru-RU" dirty="0" err="1"/>
              <a:t>Дисгидротическая</a:t>
            </a:r>
            <a:r>
              <a:rPr lang="ru-RU" dirty="0"/>
              <a:t> форма эпидермофитии стоп характеризуется наличием на коже стоп, чаще свода, боковых поверхностей и пальцах пузырьков и пузырей; некоторые из них вскрываются, образуя </a:t>
            </a:r>
            <a:r>
              <a:rPr lang="ru-RU" dirty="0" err="1"/>
              <a:t>ярко-розовые</a:t>
            </a:r>
            <a:r>
              <a:rPr lang="ru-RU" dirty="0"/>
              <a:t> мокнущие эрозии, окаймленные отслаивающимся роговым слоем. </a:t>
            </a:r>
          </a:p>
          <a:p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5857892"/>
            <a:ext cx="3943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Epidermophytia</a:t>
            </a:r>
            <a:r>
              <a:rPr lang="en-US" i="1" dirty="0"/>
              <a:t> </a:t>
            </a:r>
            <a:r>
              <a:rPr lang="en-US" i="1" dirty="0" err="1"/>
              <a:t>pedum</a:t>
            </a:r>
            <a:r>
              <a:rPr lang="en-US" i="1" dirty="0"/>
              <a:t> </a:t>
            </a:r>
            <a:r>
              <a:rPr lang="en-US" i="1" dirty="0" err="1"/>
              <a:t>dyshidrotica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rgbClr val="0070C0"/>
                </a:solidFill>
              </a:rPr>
              <a:t>Рубромикоз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</a:t>
            </a:r>
            <a:r>
              <a:rPr lang="en-US" dirty="0" err="1"/>
              <a:t>Rubromycosis</a:t>
            </a:r>
            <a:r>
              <a:rPr lang="en-US" dirty="0"/>
              <a:t>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757758"/>
          </a:xfrm>
        </p:spPr>
        <p:txBody>
          <a:bodyPr>
            <a:normAutofit/>
          </a:bodyPr>
          <a:lstStyle/>
          <a:p>
            <a:r>
              <a:rPr lang="ru-RU" dirty="0"/>
              <a:t>Возбудителем заболевания является </a:t>
            </a:r>
            <a:r>
              <a:rPr lang="ru-RU" dirty="0" err="1"/>
              <a:t>Trichophyton</a:t>
            </a:r>
            <a:r>
              <a:rPr lang="ru-RU" dirty="0"/>
              <a:t> </a:t>
            </a:r>
            <a:r>
              <a:rPr lang="ru-RU" dirty="0" err="1"/>
              <a:t>rubrum</a:t>
            </a:r>
            <a:r>
              <a:rPr lang="ru-RU" dirty="0"/>
              <a:t>. Наиболее частой локализацией микоза являются межпальцевые складки и кожа стоп</a:t>
            </a:r>
          </a:p>
          <a:p>
            <a:r>
              <a:rPr lang="ru-RU" dirty="0"/>
              <a:t>Поражение межпальцевых складок характеризуется слабым шелушением с незначительными воспалительными явлениями, умеренной мацерацией. </a:t>
            </a: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337175" y="2685901"/>
            <a:ext cx="3197225" cy="266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214942" y="5643578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Rubromycosis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2680214" cy="586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071802" y="1484784"/>
            <a:ext cx="5000660" cy="5158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Характерно</a:t>
            </a:r>
            <a:r>
              <a:rPr lang="ru-RU" dirty="0"/>
              <a:t>: </a:t>
            </a:r>
          </a:p>
          <a:p>
            <a:r>
              <a:rPr lang="ru-RU" dirty="0"/>
              <a:t>Утолщение рогового слоя (гиперкератоз)</a:t>
            </a:r>
          </a:p>
          <a:p>
            <a:r>
              <a:rPr lang="ru-RU" dirty="0"/>
              <a:t>Типичным является отрубевидное (</a:t>
            </a:r>
            <a:r>
              <a:rPr lang="ru-RU" dirty="0" err="1"/>
              <a:t>муковидное</a:t>
            </a:r>
            <a:r>
              <a:rPr lang="ru-RU" dirty="0"/>
              <a:t>) шелушение в кожных бороздах (как бы прорисованные мелом)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6286520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Rubromycosis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239000" cy="196313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Особенности дерматомикозов </a:t>
            </a:r>
            <a:br>
              <a:rPr lang="ru-RU" dirty="0"/>
            </a:br>
            <a:r>
              <a:rPr lang="ru-RU" sz="2000" dirty="0"/>
              <a:t>(трихофития, микроспория, фавус, эпидермофития, </a:t>
            </a:r>
            <a:r>
              <a:rPr lang="ru-RU" sz="2000" dirty="0" err="1"/>
              <a:t>рубромикоз</a:t>
            </a:r>
            <a:r>
              <a:rPr lang="ru-RU" sz="2000" dirty="0"/>
              <a:t>) </a:t>
            </a:r>
            <a:br>
              <a:rPr lang="ru-RU" sz="2200" dirty="0"/>
            </a:br>
            <a:endParaRPr lang="en-US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204864"/>
            <a:ext cx="7239000" cy="4653136"/>
          </a:xfrm>
        </p:spPr>
        <p:txBody>
          <a:bodyPr/>
          <a:lstStyle/>
          <a:p>
            <a:pPr algn="just"/>
            <a:r>
              <a:rPr lang="ru-RU" dirty="0"/>
              <a:t>грибы паразитируют в коже и поражают все придатки (волосы, ногти)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вызывают значительную воспалительную реакцию в дерме</a:t>
            </a:r>
          </a:p>
          <a:p>
            <a:pPr algn="just"/>
            <a:endParaRPr lang="ru-RU" dirty="0"/>
          </a:p>
          <a:p>
            <a:pPr algn="just"/>
            <a:r>
              <a:rPr lang="ru-RU" dirty="0" err="1"/>
              <a:t>контагиозность</a:t>
            </a:r>
            <a:r>
              <a:rPr lang="ru-RU" dirty="0"/>
              <a:t> дерматомикозов выраженная.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2028840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rgbClr val="0070C0"/>
                </a:solidFill>
              </a:rPr>
              <a:t>Онихомикозы</a:t>
            </a:r>
            <a:r>
              <a:rPr lang="ru-RU" dirty="0">
                <a:solidFill>
                  <a:srgbClr val="0070C0"/>
                </a:solidFill>
              </a:rPr>
              <a:t> – 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sz="2000" dirty="0"/>
              <a:t>Грибковые инфекции, при которых поражаются ногти рук и ног</a:t>
            </a:r>
            <a:br>
              <a:rPr lang="en-US" sz="2000" dirty="0"/>
            </a:b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636912"/>
            <a:ext cx="7239000" cy="3818824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Онихомикозы</a:t>
            </a:r>
            <a:r>
              <a:rPr lang="ru-RU" dirty="0"/>
              <a:t> широко распространенное среди населения хроническое грибковое поражение ногтей.</a:t>
            </a:r>
          </a:p>
          <a:p>
            <a:pPr algn="just"/>
            <a:r>
              <a:rPr lang="ru-RU" dirty="0"/>
              <a:t>Возбудители — патогенные грибы родов </a:t>
            </a:r>
            <a:r>
              <a:rPr lang="en-US" dirty="0" err="1"/>
              <a:t>Trichophyton</a:t>
            </a:r>
            <a:r>
              <a:rPr lang="en-US" dirty="0"/>
              <a:t>, </a:t>
            </a:r>
            <a:r>
              <a:rPr lang="en-US" dirty="0" err="1"/>
              <a:t>Epidermophyton</a:t>
            </a:r>
            <a:r>
              <a:rPr lang="en-US" dirty="0"/>
              <a:t>, </a:t>
            </a:r>
            <a:r>
              <a:rPr lang="ru-RU" dirty="0"/>
              <a:t>дрожжеподобные грибы рода </a:t>
            </a:r>
            <a:r>
              <a:rPr lang="en-US" dirty="0"/>
              <a:t>Candida, </a:t>
            </a:r>
            <a:r>
              <a:rPr lang="ru-RU" dirty="0"/>
              <a:t>плесневые грибы.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94C73-2D85-4C67-858B-98B786D6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C675B6-9EDD-4208-AC05-BC6AF5E54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7239000" cy="522920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Первичное поражение ногтевых пластинок грибами наблюдается редко!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В настоящее время наиболее частым возбудителем </a:t>
            </a:r>
            <a:r>
              <a:rPr lang="ru-RU" dirty="0" err="1"/>
              <a:t>онихомикозов</a:t>
            </a:r>
            <a:r>
              <a:rPr lang="ru-RU" dirty="0"/>
              <a:t> является красный трихофитон.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764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68B97-21A6-4D55-9D91-E846E6EF7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E0B15-8045-4C1B-A4E2-02E030635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00" y="1124744"/>
            <a:ext cx="7427168" cy="4846320"/>
          </a:xfrm>
        </p:spPr>
        <p:txBody>
          <a:bodyPr/>
          <a:lstStyle/>
          <a:p>
            <a:pPr algn="just"/>
            <a:r>
              <a:rPr lang="ru-RU" dirty="0"/>
              <a:t>Поражение начинается обычно со свободного или бокового края ногтя.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Ногтевая пластинка утолщена, имеет желтоватую окраску и зазубренный край, под ней - скопление роговых масс, ногтевой валик не поражен.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На кистях поражение ногтей встречается реже.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311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/>
              <a:t>Клинически различают три типа поражения ногтевых пластинок. </a:t>
            </a:r>
            <a:endParaRPr lang="en-US" sz="32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214554"/>
            <a:ext cx="8164545" cy="327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1857364"/>
            <a:ext cx="4000528" cy="4525963"/>
          </a:xfrm>
        </p:spPr>
        <p:txBody>
          <a:bodyPr>
            <a:normAutofit/>
          </a:bodyPr>
          <a:lstStyle/>
          <a:p>
            <a:r>
              <a:rPr lang="ru-RU" dirty="0"/>
              <a:t>При </a:t>
            </a:r>
            <a:r>
              <a:rPr lang="ru-RU" b="1" dirty="0" err="1"/>
              <a:t>нормотрофическом</a:t>
            </a:r>
            <a:r>
              <a:rPr lang="ru-RU" dirty="0"/>
              <a:t> типе </a:t>
            </a:r>
            <a:r>
              <a:rPr lang="ru-RU" dirty="0" err="1"/>
              <a:t>онихомикоза</a:t>
            </a:r>
            <a:r>
              <a:rPr lang="ru-RU" dirty="0"/>
              <a:t> наблюдается частичное изменение ногтевых пластинок в виде краевого поражения или полос в толще ногтя белого или желтоватого цвета. 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5643578"/>
            <a:ext cx="333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Onychomycosis</a:t>
            </a:r>
            <a:r>
              <a:rPr lang="en-US" i="1" dirty="0"/>
              <a:t> </a:t>
            </a:r>
            <a:r>
              <a:rPr lang="en-US" i="1" dirty="0" err="1"/>
              <a:t>normotrophica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480"/>
            <a:ext cx="67794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4214818"/>
            <a:ext cx="7643866" cy="2982915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При </a:t>
            </a:r>
            <a:r>
              <a:rPr lang="ru-RU" b="1" dirty="0"/>
              <a:t>гипертрофическом</a:t>
            </a:r>
            <a:r>
              <a:rPr lang="ru-RU" dirty="0"/>
              <a:t> типе, характерно утолщение ногтевых пластинок, </a:t>
            </a:r>
            <a:r>
              <a:rPr lang="ru-RU" dirty="0" err="1"/>
              <a:t>подногтевой</a:t>
            </a:r>
            <a:r>
              <a:rPr lang="ru-RU" dirty="0"/>
              <a:t> гиперкератоз. Ногтевая пластинка крошится со свободного края. 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7422" y="3500438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Onychomycosis</a:t>
            </a:r>
            <a:r>
              <a:rPr lang="en-US" i="1" dirty="0"/>
              <a:t> </a:t>
            </a:r>
            <a:r>
              <a:rPr lang="en-US" i="1" dirty="0" err="1"/>
              <a:t>hypertrophica</a:t>
            </a:r>
            <a:r>
              <a:rPr lang="en-US" i="1" dirty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143436" y="2500306"/>
            <a:ext cx="907746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00034" y="571480"/>
            <a:ext cx="7456342" cy="1971676"/>
          </a:xfrm>
        </p:spPr>
        <p:txBody>
          <a:bodyPr>
            <a:normAutofit/>
          </a:bodyPr>
          <a:lstStyle/>
          <a:p>
            <a:r>
              <a:rPr lang="ru-RU" b="1" dirty="0"/>
              <a:t>Атрофический</a:t>
            </a:r>
            <a:r>
              <a:rPr lang="ru-RU" dirty="0"/>
              <a:t> тип характеризуется значительным разрушением ногтевой пластинки, которая лишь частичной сохраняется у ногтевого валика.</a:t>
            </a:r>
          </a:p>
          <a:p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6286520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Onychomycosis</a:t>
            </a:r>
            <a:r>
              <a:rPr lang="en-US" i="1" dirty="0"/>
              <a:t> </a:t>
            </a:r>
            <a:r>
              <a:rPr lang="en-US" i="1" dirty="0" err="1"/>
              <a:t>atrophica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74868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Этиологическое Лечение: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7543824" cy="57150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Наружное (местное) лечение</a:t>
            </a:r>
            <a:r>
              <a:rPr lang="ru-RU" dirty="0"/>
              <a:t>:</a:t>
            </a:r>
          </a:p>
          <a:p>
            <a:pPr algn="just"/>
            <a:r>
              <a:rPr lang="ru-RU" dirty="0"/>
              <a:t>Кремы и мази, содержащие </a:t>
            </a:r>
            <a:r>
              <a:rPr lang="ru-RU" dirty="0" err="1"/>
              <a:t>азолы</a:t>
            </a:r>
            <a:r>
              <a:rPr lang="ru-RU" dirty="0"/>
              <a:t>: </a:t>
            </a:r>
            <a:r>
              <a:rPr lang="ru-RU" dirty="0" err="1"/>
              <a:t>клотримазол</a:t>
            </a:r>
            <a:r>
              <a:rPr lang="ru-RU" dirty="0"/>
              <a:t> (</a:t>
            </a:r>
            <a:r>
              <a:rPr lang="ru-RU" dirty="0" err="1"/>
              <a:t>канестен</a:t>
            </a:r>
            <a:r>
              <a:rPr lang="ru-RU" dirty="0"/>
              <a:t>), </a:t>
            </a:r>
            <a:r>
              <a:rPr lang="ru-RU" dirty="0" err="1"/>
              <a:t>изоконазол</a:t>
            </a:r>
            <a:r>
              <a:rPr lang="ru-RU" dirty="0"/>
              <a:t>, </a:t>
            </a:r>
            <a:r>
              <a:rPr lang="ru-RU" dirty="0" err="1"/>
              <a:t>кетоконазол</a:t>
            </a:r>
            <a:r>
              <a:rPr lang="ru-RU" dirty="0"/>
              <a:t> (</a:t>
            </a:r>
            <a:r>
              <a:rPr lang="ru-RU" dirty="0" err="1"/>
              <a:t>низорал</a:t>
            </a:r>
            <a:r>
              <a:rPr lang="ru-RU" dirty="0"/>
              <a:t>), </a:t>
            </a:r>
            <a:r>
              <a:rPr lang="ru-RU" dirty="0" err="1"/>
              <a:t>миконазол</a:t>
            </a:r>
            <a:r>
              <a:rPr lang="ru-RU" dirty="0"/>
              <a:t>, </a:t>
            </a:r>
            <a:r>
              <a:rPr lang="ru-RU" dirty="0" err="1"/>
              <a:t>бифоназол</a:t>
            </a:r>
            <a:endParaRPr lang="ru-RU" dirty="0"/>
          </a:p>
          <a:p>
            <a:pPr algn="just"/>
            <a:r>
              <a:rPr lang="ru-RU" dirty="0"/>
              <a:t>Кремы и </a:t>
            </a:r>
            <a:r>
              <a:rPr lang="ru-RU" dirty="0" err="1"/>
              <a:t>спреи</a:t>
            </a:r>
            <a:r>
              <a:rPr lang="ru-RU" dirty="0"/>
              <a:t>, содержащие </a:t>
            </a:r>
            <a:r>
              <a:rPr lang="ru-RU" dirty="0" err="1"/>
              <a:t>тербинафин</a:t>
            </a:r>
            <a:r>
              <a:rPr lang="ru-RU" dirty="0"/>
              <a:t> (</a:t>
            </a:r>
            <a:r>
              <a:rPr lang="ru-RU" dirty="0" err="1"/>
              <a:t>Ламизил</a:t>
            </a:r>
            <a:r>
              <a:rPr lang="ru-RU" dirty="0"/>
              <a:t>)</a:t>
            </a:r>
          </a:p>
          <a:p>
            <a:pPr algn="just"/>
            <a:r>
              <a:rPr lang="ru-RU" dirty="0"/>
              <a:t>Лаки (</a:t>
            </a:r>
            <a:r>
              <a:rPr lang="ru-RU" dirty="0" err="1"/>
              <a:t>Батрафен</a:t>
            </a:r>
            <a:r>
              <a:rPr lang="ru-RU" dirty="0"/>
              <a:t>, </a:t>
            </a:r>
            <a:r>
              <a:rPr lang="ru-RU" dirty="0" err="1"/>
              <a:t>Аморолфин</a:t>
            </a:r>
            <a:r>
              <a:rPr lang="ru-RU" dirty="0"/>
              <a:t>, </a:t>
            </a:r>
            <a:r>
              <a:rPr lang="ru-RU" dirty="0" err="1"/>
              <a:t>Лоцерил</a:t>
            </a:r>
            <a:r>
              <a:rPr lang="ru-RU" dirty="0"/>
              <a:t>) применяются при </a:t>
            </a:r>
            <a:r>
              <a:rPr lang="ru-RU" dirty="0" err="1"/>
              <a:t>онихомикозах</a:t>
            </a:r>
            <a:r>
              <a:rPr lang="ru-RU" dirty="0"/>
              <a:t> в начальной стадии при поражении менее 1/3 ногтя. Применение лаков не менее 12-14 месяцев, без перерывов.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chemeClr val="tx1"/>
                </a:solidFill>
              </a:rPr>
              <a:t>Общее лечение:</a:t>
            </a:r>
            <a:br>
              <a:rPr lang="ru-RU" sz="2700" dirty="0">
                <a:solidFill>
                  <a:schemeClr val="tx1"/>
                </a:solidFill>
              </a:rPr>
            </a:br>
            <a:br>
              <a:rPr lang="ru-RU" dirty="0"/>
            </a:b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7858180" cy="552706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/>
              <a:t>Показаниями к общей терапии при </a:t>
            </a:r>
            <a:r>
              <a:rPr lang="ru-RU" b="1" dirty="0" err="1"/>
              <a:t>дерматофитиях</a:t>
            </a:r>
            <a:r>
              <a:rPr lang="ru-RU" b="1" dirty="0"/>
              <a:t> являются:</a:t>
            </a:r>
          </a:p>
          <a:p>
            <a:r>
              <a:rPr lang="ru-RU" dirty="0"/>
              <a:t>Распространённость процесса</a:t>
            </a:r>
          </a:p>
          <a:p>
            <a:r>
              <a:rPr lang="ru-RU" dirty="0"/>
              <a:t>Склонность к рецидивам</a:t>
            </a:r>
          </a:p>
          <a:p>
            <a:r>
              <a:rPr lang="ru-RU" dirty="0"/>
              <a:t>Поражение любого придатка кожи</a:t>
            </a:r>
          </a:p>
          <a:p>
            <a:r>
              <a:rPr lang="ru-RU" dirty="0"/>
              <a:t>Неэффективность наружной терапии</a:t>
            </a:r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r>
              <a:rPr lang="ru-RU" sz="2800" b="1" dirty="0"/>
              <a:t>Из средств общей терапии применяют:</a:t>
            </a:r>
          </a:p>
          <a:p>
            <a:pPr algn="just"/>
            <a:r>
              <a:rPr lang="ru-RU" dirty="0" err="1"/>
              <a:t>Азолы</a:t>
            </a:r>
            <a:r>
              <a:rPr lang="ru-RU" dirty="0"/>
              <a:t>: </a:t>
            </a:r>
            <a:r>
              <a:rPr lang="ru-RU" dirty="0" err="1"/>
              <a:t>итраконазол</a:t>
            </a:r>
            <a:r>
              <a:rPr lang="ru-RU" dirty="0"/>
              <a:t> (</a:t>
            </a:r>
            <a:r>
              <a:rPr lang="ru-RU" dirty="0" err="1"/>
              <a:t>Орунгал</a:t>
            </a:r>
            <a:r>
              <a:rPr lang="ru-RU" dirty="0"/>
              <a:t>), </a:t>
            </a:r>
            <a:r>
              <a:rPr lang="ru-RU" dirty="0" err="1"/>
              <a:t>кетоконазол</a:t>
            </a:r>
            <a:r>
              <a:rPr lang="ru-RU" dirty="0"/>
              <a:t> (</a:t>
            </a:r>
            <a:r>
              <a:rPr lang="ru-RU" dirty="0" err="1"/>
              <a:t>низорал</a:t>
            </a:r>
            <a:r>
              <a:rPr lang="ru-RU" dirty="0"/>
              <a:t>), </a:t>
            </a:r>
            <a:r>
              <a:rPr lang="ru-RU" dirty="0" err="1"/>
              <a:t>флуконазол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Аллиламины</a:t>
            </a:r>
            <a:r>
              <a:rPr lang="ru-RU" dirty="0"/>
              <a:t>: </a:t>
            </a:r>
            <a:r>
              <a:rPr lang="ru-RU" dirty="0" err="1"/>
              <a:t>тербинафин</a:t>
            </a:r>
            <a:r>
              <a:rPr lang="ru-RU" dirty="0"/>
              <a:t> (</a:t>
            </a:r>
            <a:r>
              <a:rPr lang="ru-RU" dirty="0" err="1"/>
              <a:t>Ламизил</a:t>
            </a:r>
            <a:r>
              <a:rPr lang="ru-RU" dirty="0"/>
              <a:t>).</a:t>
            </a:r>
          </a:p>
          <a:p>
            <a:pPr algn="just"/>
            <a:r>
              <a:rPr lang="ru-RU" dirty="0" err="1"/>
              <a:t>Гризеофульвин</a:t>
            </a:r>
            <a:r>
              <a:rPr lang="ru-RU" dirty="0"/>
              <a:t> - старый препарат, имеет много побочных эффектов, обладает </a:t>
            </a:r>
            <a:r>
              <a:rPr lang="ru-RU" dirty="0" err="1"/>
              <a:t>фунгистатическим</a:t>
            </a:r>
            <a:r>
              <a:rPr lang="ru-RU" dirty="0"/>
              <a:t> действием и в настоящее время применяется редко.</a:t>
            </a:r>
          </a:p>
          <a:p>
            <a:pPr algn="just"/>
            <a:r>
              <a:rPr lang="ru-RU" dirty="0" err="1"/>
              <a:t>Азолы</a:t>
            </a:r>
            <a:r>
              <a:rPr lang="ru-RU" dirty="0"/>
              <a:t> и </a:t>
            </a:r>
            <a:r>
              <a:rPr lang="ru-RU" dirty="0" err="1"/>
              <a:t>тербинафин</a:t>
            </a:r>
            <a:r>
              <a:rPr lang="ru-RU" dirty="0"/>
              <a:t> при приёме внутрь могут накапливаются в ногтях, благодаря чему не требуется их удаление.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239000" cy="17488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Патогенетическое лечение -</a:t>
            </a:r>
            <a:r>
              <a:rPr lang="ru-RU" sz="2200" dirty="0"/>
              <a:t>направлено на устранение патогенетических факторов</a:t>
            </a:r>
            <a:br>
              <a:rPr lang="ru-RU" sz="2200" dirty="0"/>
            </a:br>
            <a:r>
              <a:rPr lang="ru-RU" dirty="0"/>
              <a:t> 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71678"/>
            <a:ext cx="7615262" cy="5643602"/>
          </a:xfrm>
        </p:spPr>
        <p:txBody>
          <a:bodyPr/>
          <a:lstStyle/>
          <a:p>
            <a:pPr algn="just"/>
            <a:r>
              <a:rPr lang="ru-RU" dirty="0"/>
              <a:t>Улучшение кровообращения (</a:t>
            </a:r>
            <a:r>
              <a:rPr lang="ru-RU" dirty="0" err="1"/>
              <a:t>трентал</a:t>
            </a:r>
            <a:r>
              <a:rPr lang="ru-RU" dirty="0"/>
              <a:t>, </a:t>
            </a:r>
            <a:r>
              <a:rPr lang="en-US" dirty="0"/>
              <a:t>r</a:t>
            </a:r>
            <a:r>
              <a:rPr lang="ru-RU" dirty="0" err="1"/>
              <a:t>урантил</a:t>
            </a:r>
            <a:r>
              <a:rPr lang="ru-RU" dirty="0"/>
              <a:t>, </a:t>
            </a:r>
            <a:r>
              <a:rPr lang="ru-RU" dirty="0" err="1"/>
              <a:t>флекситал</a:t>
            </a:r>
            <a:r>
              <a:rPr lang="ru-RU" dirty="0"/>
              <a:t>, </a:t>
            </a:r>
            <a:r>
              <a:rPr lang="ru-RU" dirty="0" err="1"/>
              <a:t>вазонит</a:t>
            </a:r>
            <a:r>
              <a:rPr lang="ru-RU" dirty="0"/>
              <a:t>, </a:t>
            </a:r>
            <a:r>
              <a:rPr lang="ru-RU" dirty="0" err="1"/>
              <a:t>радомин</a:t>
            </a:r>
            <a:r>
              <a:rPr lang="ru-RU" dirty="0"/>
              <a:t>, </a:t>
            </a:r>
            <a:r>
              <a:rPr lang="ru-RU" dirty="0" err="1"/>
              <a:t>пентоксифиллин</a:t>
            </a:r>
            <a:r>
              <a:rPr lang="ru-RU" dirty="0"/>
              <a:t>, </a:t>
            </a:r>
            <a:r>
              <a:rPr lang="ru-RU" dirty="0" err="1"/>
              <a:t>доксихем</a:t>
            </a:r>
            <a:r>
              <a:rPr lang="ru-RU" dirty="0"/>
              <a:t>, </a:t>
            </a:r>
            <a:r>
              <a:rPr lang="ru-RU" dirty="0" err="1"/>
              <a:t>реополиглюкин</a:t>
            </a:r>
            <a:r>
              <a:rPr lang="en-US" dirty="0"/>
              <a:t>)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Лечение эндокринных заболеваний (особенно пациенты с сахарным диабетом)</a:t>
            </a:r>
          </a:p>
          <a:p>
            <a:pPr algn="just"/>
            <a:r>
              <a:rPr lang="ru-RU" dirty="0"/>
              <a:t>Иммуностимулирующая терапия (витамин С, элеутерококк, </a:t>
            </a:r>
            <a:r>
              <a:rPr lang="ru-RU" dirty="0" err="1"/>
              <a:t>эхинацея</a:t>
            </a:r>
            <a:r>
              <a:rPr lang="ru-RU" dirty="0"/>
              <a:t>, </a:t>
            </a:r>
            <a:r>
              <a:rPr lang="ru-RU" dirty="0" err="1"/>
              <a:t>иммунал</a:t>
            </a:r>
            <a:r>
              <a:rPr lang="ru-RU" dirty="0"/>
              <a:t>, </a:t>
            </a:r>
            <a:r>
              <a:rPr lang="ru-RU" dirty="0" err="1"/>
              <a:t>амиксин</a:t>
            </a:r>
            <a:r>
              <a:rPr lang="ru-RU" dirty="0"/>
              <a:t>)</a:t>
            </a:r>
          </a:p>
          <a:p>
            <a:pPr algn="just"/>
            <a:r>
              <a:rPr lang="ru-RU" dirty="0"/>
              <a:t>Витаминотерапия (поливитамины)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Особенности лечения </a:t>
            </a:r>
            <a:r>
              <a:rPr lang="ru-RU" dirty="0" err="1"/>
              <a:t>онихомикозов</a:t>
            </a:r>
            <a:r>
              <a:rPr lang="ru-RU" dirty="0"/>
              <a:t>: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7543824" cy="5105732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Дезинфекция обуви до, после и во время лечения (раствором </a:t>
            </a:r>
            <a:r>
              <a:rPr lang="ru-RU" dirty="0" err="1"/>
              <a:t>Формидрон</a:t>
            </a:r>
            <a:r>
              <a:rPr lang="ru-RU" dirty="0"/>
              <a:t> или порошком </a:t>
            </a:r>
            <a:r>
              <a:rPr lang="ru-RU" dirty="0" err="1"/>
              <a:t>Борозин</a:t>
            </a:r>
            <a:r>
              <a:rPr lang="ru-RU" dirty="0"/>
              <a:t>)</a:t>
            </a:r>
          </a:p>
          <a:p>
            <a:pPr algn="just"/>
            <a:r>
              <a:rPr lang="ru-RU" dirty="0"/>
              <a:t>Максимальное постепенное удаление роговых масс ногтевых пластинок, пораженных грибами (</a:t>
            </a:r>
            <a:r>
              <a:rPr lang="ru-RU" dirty="0" err="1"/>
              <a:t>Микоспор</a:t>
            </a:r>
            <a:r>
              <a:rPr lang="ru-RU" dirty="0"/>
              <a:t> в наборе для лечения ногтей, </a:t>
            </a:r>
            <a:r>
              <a:rPr lang="ru-RU" dirty="0" err="1"/>
              <a:t>Уреапласт</a:t>
            </a:r>
            <a:r>
              <a:rPr lang="ru-RU" dirty="0"/>
              <a:t>, раз в неделю ванночки с мыльно-содовые ножные ванночки с последующим спиливанием пилочками поврежденной ногтевой пластинки)</a:t>
            </a:r>
          </a:p>
          <a:p>
            <a:pPr algn="just"/>
            <a:r>
              <a:rPr lang="ru-RU" dirty="0"/>
              <a:t>Лечение очень длительное и дорогостоящее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глубокие микозы </a:t>
            </a:r>
            <a:br>
              <a:rPr lang="ru-RU" sz="2400" dirty="0"/>
            </a:br>
            <a:r>
              <a:rPr lang="ru-RU" sz="2000" dirty="0"/>
              <a:t>(</a:t>
            </a:r>
            <a:r>
              <a:rPr lang="ru-RU" sz="2000" dirty="0" err="1"/>
              <a:t>кокцидиоидоз</a:t>
            </a:r>
            <a:r>
              <a:rPr lang="ru-RU" sz="2000" dirty="0"/>
              <a:t>, </a:t>
            </a:r>
            <a:r>
              <a:rPr lang="ru-RU" sz="2000" dirty="0" err="1"/>
              <a:t>хромомикоз</a:t>
            </a:r>
            <a:r>
              <a:rPr lang="ru-RU" sz="2000" dirty="0"/>
              <a:t>, </a:t>
            </a:r>
            <a:r>
              <a:rPr lang="ru-RU" sz="2000" dirty="0" err="1"/>
              <a:t>споротрихоз</a:t>
            </a:r>
            <a:r>
              <a:rPr lang="ru-RU" sz="2000" dirty="0"/>
              <a:t>, бластомикоз и др.)</a:t>
            </a:r>
            <a:endParaRPr lang="en-US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/>
              <a:t>наблюдается диссеминированное (распространенное) поражение различных</a:t>
            </a:r>
            <a:br>
              <a:rPr lang="ru-RU" dirty="0"/>
            </a:br>
            <a:r>
              <a:rPr lang="ru-RU" dirty="0"/>
              <a:t>внутренних органов и систем</a:t>
            </a:r>
          </a:p>
          <a:p>
            <a:pPr algn="just"/>
            <a:r>
              <a:rPr lang="ru-RU" dirty="0"/>
              <a:t>Эти микозы имеют определенные группы риска, географию и расовую принадлежность (встречаются в США, Африке).</a:t>
            </a:r>
          </a:p>
          <a:p>
            <a:pPr algn="just"/>
            <a:r>
              <a:rPr lang="ru-RU" dirty="0"/>
              <a:t>Например, бластомикоз или болезнь </a:t>
            </a:r>
            <a:r>
              <a:rPr lang="ru-RU" dirty="0" err="1"/>
              <a:t>Гилкриста</a:t>
            </a:r>
            <a:r>
              <a:rPr lang="ru-RU" dirty="0"/>
              <a:t> – инфицирование происходит при вдыхании спор (из почвы), встречается в США, Канаде, Африке. 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Кандидоз</a:t>
            </a:r>
            <a:r>
              <a:rPr lang="ru-RU" dirty="0"/>
              <a:t> (</a:t>
            </a:r>
            <a:r>
              <a:rPr lang="en-US" dirty="0" err="1"/>
              <a:t>Candidosis</a:t>
            </a:r>
            <a:r>
              <a:rPr lang="en-US" dirty="0"/>
              <a:t>)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Кандидоз — </a:t>
            </a:r>
            <a:br>
              <a:rPr lang="ru-RU" dirty="0"/>
            </a:br>
            <a:r>
              <a:rPr lang="ru-RU" sz="2000" dirty="0"/>
              <a:t>заболевание, вызванное дрожжеподобными грибами рода </a:t>
            </a:r>
            <a:r>
              <a:rPr lang="ru-RU" sz="2000" dirty="0" err="1"/>
              <a:t>Candida</a:t>
            </a:r>
            <a:r>
              <a:rPr lang="ru-RU" sz="2000" dirty="0"/>
              <a:t>.</a:t>
            </a:r>
            <a:endParaRPr lang="en-US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571744"/>
            <a:ext cx="7239000" cy="4846320"/>
          </a:xfrm>
        </p:spPr>
        <p:txBody>
          <a:bodyPr>
            <a:normAutofit/>
          </a:bodyPr>
          <a:lstStyle/>
          <a:p>
            <a:r>
              <a:rPr lang="ru-RU" dirty="0"/>
              <a:t>поверхностный кандидоз кожи, слизистых оболочек, ногтей;</a:t>
            </a:r>
          </a:p>
          <a:p>
            <a:r>
              <a:rPr lang="ru-RU" dirty="0"/>
              <a:t>хронический </a:t>
            </a:r>
            <a:r>
              <a:rPr lang="ru-RU" dirty="0" err="1"/>
              <a:t>генерализованный</a:t>
            </a:r>
            <a:r>
              <a:rPr lang="ru-RU" dirty="0"/>
              <a:t> гранулематозный кандидоз;</a:t>
            </a:r>
          </a:p>
          <a:p>
            <a:r>
              <a:rPr lang="ru-RU" dirty="0"/>
              <a:t>висцеральный кандидоз.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" y="674460"/>
            <a:ext cx="3791628" cy="545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78808" y="285728"/>
            <a:ext cx="3965092" cy="6143668"/>
          </a:xfrm>
        </p:spPr>
        <p:txBody>
          <a:bodyPr>
            <a:normAutofit/>
          </a:bodyPr>
          <a:lstStyle/>
          <a:p>
            <a:r>
              <a:rPr lang="ru-RU" dirty="0"/>
              <a:t>Весьма часто дрожжеподобные грибы рода </a:t>
            </a:r>
            <a:r>
              <a:rPr lang="ru-RU" dirty="0" err="1"/>
              <a:t>Candida</a:t>
            </a:r>
            <a:r>
              <a:rPr lang="ru-RU" dirty="0"/>
              <a:t> </a:t>
            </a:r>
            <a:r>
              <a:rPr lang="en-US" dirty="0"/>
              <a:t>(C. </a:t>
            </a:r>
            <a:r>
              <a:rPr lang="en-US" dirty="0" err="1"/>
              <a:t>albicans</a:t>
            </a:r>
            <a:r>
              <a:rPr lang="en-US" dirty="0"/>
              <a:t>) </a:t>
            </a:r>
            <a:r>
              <a:rPr lang="ru-RU" dirty="0"/>
              <a:t>поражают кожу в области складок. </a:t>
            </a:r>
          </a:p>
          <a:p>
            <a:r>
              <a:rPr lang="ru-RU" dirty="0"/>
              <a:t>На кистях, обычно в III межпальцевой складке, на </a:t>
            </a:r>
            <a:r>
              <a:rPr lang="ru-RU" dirty="0" err="1"/>
              <a:t>гиперемированной</a:t>
            </a:r>
            <a:r>
              <a:rPr lang="ru-RU" dirty="0"/>
              <a:t> коже появляются мелкие, сливающиеся пузырьки, которые быстро вскрываются и образуют эрозии с подрытым по периферии роговым слоем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4629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Предрасполагающие факторы:</a:t>
            </a:r>
            <a:endParaRPr lang="en-US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857232"/>
            <a:ext cx="7543824" cy="5598504"/>
          </a:xfrm>
        </p:spPr>
        <p:txBody>
          <a:bodyPr>
            <a:normAutofit/>
          </a:bodyPr>
          <a:lstStyle/>
          <a:p>
            <a:r>
              <a:rPr lang="ru-RU" dirty="0"/>
              <a:t>Механические повреждения кожи и слизистых оболочек: эрозии, ожоги, повреждения при маникюре, травмы слизистой оболочки полости рта зубными протезами.</a:t>
            </a:r>
          </a:p>
          <a:p>
            <a:r>
              <a:rPr lang="ru-RU" dirty="0"/>
              <a:t>Повышенная влажность и температура окружающей среды, особенно в складках тела.</a:t>
            </a:r>
          </a:p>
          <a:p>
            <a:r>
              <a:rPr lang="ru-RU" dirty="0" err="1"/>
              <a:t>Иммунодефицитные</a:t>
            </a:r>
            <a:r>
              <a:rPr lang="ru-RU" dirty="0"/>
              <a:t> состояния (первичные и вторичные).</a:t>
            </a:r>
          </a:p>
          <a:p>
            <a:r>
              <a:rPr lang="ru-RU" dirty="0"/>
              <a:t>Эндокринные заболевания (сахарный диабет, болезни щитовидной железы, ожирение)</a:t>
            </a:r>
          </a:p>
          <a:p>
            <a:r>
              <a:rPr lang="ru-RU" dirty="0" err="1"/>
              <a:t>Дисбактериоз</a:t>
            </a:r>
            <a:endParaRPr lang="ru-RU" dirty="0"/>
          </a:p>
          <a:p>
            <a:r>
              <a:rPr lang="ru-RU" dirty="0"/>
              <a:t>Хронические интоксикации (алкоголь, наркотики, некоторые лекарственные вещества, например, транквилизаторы) 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Содержимое 5" descr="kandidoz_mouth-10-a-fo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744" y="2133600"/>
            <a:ext cx="5718011" cy="3778250"/>
          </a:xfrm>
        </p:spPr>
      </p:pic>
      <p:pic>
        <p:nvPicPr>
          <p:cNvPr id="5" name="Содержимое 6" descr="kandidoz_groin-1-a-f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4125359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42048" cy="67724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Лечение кандидоза</a:t>
            </a: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285860"/>
            <a:ext cx="750099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400" dirty="0"/>
              <a:t>При обострениях очень эффективна жидкость </a:t>
            </a:r>
            <a:r>
              <a:rPr lang="ru-RU" sz="2400" dirty="0" err="1"/>
              <a:t>Кастеллани</a:t>
            </a:r>
            <a:r>
              <a:rPr lang="ru-RU" sz="2400" dirty="0"/>
              <a:t> (при лечении пелёночного дерматита её следует разбавлять).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/>
              <a:t>Кремы с </a:t>
            </a:r>
            <a:r>
              <a:rPr lang="ru-RU" sz="2400" dirty="0" err="1"/>
              <a:t>нистатином</a:t>
            </a:r>
            <a:r>
              <a:rPr lang="ru-RU" sz="2400" dirty="0"/>
              <a:t> или производными имидазола 2-3 раза в сутки.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/>
              <a:t>При пелёночном дерматите для устранения </a:t>
            </a:r>
            <a:r>
              <a:rPr lang="ru-RU" sz="2400" dirty="0" err="1"/>
              <a:t>Candida</a:t>
            </a:r>
            <a:r>
              <a:rPr lang="ru-RU" sz="2400" dirty="0"/>
              <a:t> из кишечника и предупреждения рецидивов заболевания назначают внутрь </a:t>
            </a:r>
            <a:r>
              <a:rPr lang="ru-RU" sz="2400" dirty="0" err="1"/>
              <a:t>нистатин</a:t>
            </a:r>
            <a:r>
              <a:rPr lang="ru-RU" sz="2400" dirty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/>
              <a:t>При неэффективности наружного лечения, при распространённом поражении назначают </a:t>
            </a:r>
            <a:r>
              <a:rPr lang="ru-RU" sz="2400" dirty="0" err="1"/>
              <a:t>флуконазол</a:t>
            </a:r>
            <a:r>
              <a:rPr lang="ru-RU" sz="2400" dirty="0"/>
              <a:t> (200 мг внутрь 1 раз в неделю) или </a:t>
            </a:r>
            <a:r>
              <a:rPr lang="ru-RU" sz="2400" dirty="0" err="1"/>
              <a:t>итраконазол</a:t>
            </a:r>
            <a:r>
              <a:rPr lang="ru-RU" sz="2400" dirty="0"/>
              <a:t> (200 мг/</a:t>
            </a:r>
            <a:r>
              <a:rPr lang="ru-RU" sz="2400" dirty="0" err="1"/>
              <a:t>сут</a:t>
            </a:r>
            <a:r>
              <a:rPr lang="ru-RU" sz="2400" dirty="0"/>
              <a:t>) внутрь до излечения.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Профилактика</a:t>
            </a:r>
            <a:br>
              <a:rPr lang="ru-RU" dirty="0"/>
            </a:br>
            <a:endParaRPr lang="en-US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142984"/>
            <a:ext cx="7615262" cy="531275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dirty="0"/>
              <a:t>При кандидозе межпальцевых промежутков и </a:t>
            </a:r>
            <a:r>
              <a:rPr lang="ru-RU" sz="2800" dirty="0" err="1"/>
              <a:t>кандидозной</a:t>
            </a:r>
            <a:r>
              <a:rPr lang="ru-RU" sz="2800" dirty="0"/>
              <a:t> паронихии руки нужно мочить как можно реже - они должны быть сухими.</a:t>
            </a:r>
          </a:p>
          <a:p>
            <a:pPr algn="just"/>
            <a:r>
              <a:rPr lang="ru-RU" sz="2800" dirty="0"/>
              <a:t>Кожные складки следует поддерживать в чистом и сухом состоянии. </a:t>
            </a:r>
          </a:p>
          <a:p>
            <a:pPr algn="just"/>
            <a:r>
              <a:rPr lang="ru-RU" sz="2800" dirty="0"/>
              <a:t>Поскольку это не всегда возможно, их можно ежедневно обрабатывать их кремом с </a:t>
            </a:r>
            <a:r>
              <a:rPr lang="ru-RU" sz="2800" dirty="0" err="1"/>
              <a:t>бензоилпероксидом</a:t>
            </a:r>
            <a:r>
              <a:rPr lang="ru-RU" sz="2800" dirty="0"/>
              <a:t> 	(</a:t>
            </a:r>
            <a:r>
              <a:rPr lang="ru-RU" sz="2800" dirty="0" err="1"/>
              <a:t>Базирон</a:t>
            </a:r>
            <a:r>
              <a:rPr lang="ru-RU" sz="2800" dirty="0"/>
              <a:t>, </a:t>
            </a:r>
            <a:r>
              <a:rPr lang="ru-RU" sz="2800" dirty="0" err="1"/>
              <a:t>Бензоилпероксид</a:t>
            </a:r>
            <a:r>
              <a:rPr lang="ru-RU" sz="2800" dirty="0"/>
              <a:t>, </a:t>
            </a:r>
            <a:r>
              <a:rPr lang="ru-RU" sz="2800" dirty="0" err="1"/>
              <a:t>Десквам</a:t>
            </a:r>
            <a:r>
              <a:rPr lang="ru-RU" sz="2800" dirty="0"/>
              <a:t>, </a:t>
            </a:r>
            <a:r>
              <a:rPr lang="ru-RU" sz="2800" dirty="0" err="1"/>
              <a:t>Продерм</a:t>
            </a:r>
            <a:r>
              <a:rPr lang="ru-RU" sz="2800" dirty="0"/>
              <a:t>, </a:t>
            </a:r>
            <a:r>
              <a:rPr lang="ru-RU" sz="2800" dirty="0" err="1"/>
              <a:t>Экларан</a:t>
            </a:r>
            <a:r>
              <a:rPr lang="ru-RU" sz="2800" dirty="0"/>
              <a:t>), присыпкой с </a:t>
            </a:r>
            <a:r>
              <a:rPr lang="ru-RU" sz="2800" dirty="0" err="1"/>
              <a:t>миконазолом</a:t>
            </a:r>
            <a:r>
              <a:rPr lang="ru-RU" sz="2800" dirty="0"/>
              <a:t>.</a:t>
            </a:r>
          </a:p>
          <a:p>
            <a:pPr algn="just"/>
            <a:endParaRPr lang="en-US" sz="2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357166"/>
            <a:ext cx="7239000" cy="6058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Заключение: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71678"/>
            <a:ext cx="7239000" cy="5312752"/>
          </a:xfrm>
        </p:spPr>
        <p:txBody>
          <a:bodyPr/>
          <a:lstStyle/>
          <a:p>
            <a:pPr algn="just"/>
            <a:r>
              <a:rPr lang="ru-RU" dirty="0"/>
              <a:t>Патогенные грибы очень стойки и живучи во внешней среде (живут в ней годами), устойчивы к действию высоких температур и многих средств дезинфекции.</a:t>
            </a:r>
          </a:p>
          <a:p>
            <a:pPr algn="just"/>
            <a:r>
              <a:rPr lang="ru-RU" dirty="0"/>
              <a:t> Очень распространены во внешней среде и как условно-патогенная флора (могут быть найдены у любого человека на коже).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7239000" cy="748684"/>
          </a:xfrm>
        </p:spPr>
        <p:txBody>
          <a:bodyPr/>
          <a:lstStyle/>
          <a:p>
            <a:pPr algn="ctr"/>
            <a:r>
              <a:rPr lang="ru-RU" dirty="0"/>
              <a:t>Профилактика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7239000" cy="5241314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Предметы личной гигиены – мочалки, ножницы, губки, полотенца – всегда должны быть только индивидуальными!!!</a:t>
            </a:r>
          </a:p>
          <a:p>
            <a:pPr algn="just"/>
            <a:r>
              <a:rPr lang="ru-RU" dirty="0"/>
              <a:t>После посещения мест наибольшего скопления спор грибов (сауны, бассейны, тренажерные залы, бани, пляжи) – то есть там, где тепло и влажно – не забывайте тщательно вытирать кожу от воды и периодически рекомендуется применять наружные противогрибковые средства для профилактики: </a:t>
            </a:r>
            <a:r>
              <a:rPr lang="ru-RU" dirty="0" err="1"/>
              <a:t>Экзодерил</a:t>
            </a:r>
            <a:r>
              <a:rPr lang="ru-RU" dirty="0"/>
              <a:t>, </a:t>
            </a:r>
            <a:r>
              <a:rPr lang="ru-RU" dirty="0" err="1"/>
              <a:t>Низорал</a:t>
            </a:r>
            <a:r>
              <a:rPr lang="ru-RU" dirty="0"/>
              <a:t>, </a:t>
            </a:r>
            <a:r>
              <a:rPr lang="ru-RU" dirty="0" err="1"/>
              <a:t>Клотримазол</a:t>
            </a:r>
            <a:r>
              <a:rPr lang="ru-RU" dirty="0"/>
              <a:t>, салициловый спирт.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791348" cy="1362075"/>
          </a:xfrm>
        </p:spPr>
        <p:txBody>
          <a:bodyPr>
            <a:normAutofit/>
          </a:bodyPr>
          <a:lstStyle/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242048" cy="3914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/>
              <a:t>Псевдомикозы</a:t>
            </a:r>
            <a:endParaRPr lang="en-US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714357"/>
            <a:ext cx="4929222" cy="6143644"/>
          </a:xfrm>
        </p:spPr>
        <p:txBody>
          <a:bodyPr>
            <a:normAutofit/>
          </a:bodyPr>
          <a:lstStyle/>
          <a:p>
            <a:pPr algn="just"/>
            <a:r>
              <a:rPr lang="ru-RU" b="1" dirty="0"/>
              <a:t>Поверхностные</a:t>
            </a:r>
            <a:r>
              <a:rPr lang="ru-RU" dirty="0"/>
              <a:t> (</a:t>
            </a:r>
            <a:r>
              <a:rPr lang="ru-RU" dirty="0" err="1"/>
              <a:t>эритразма</a:t>
            </a:r>
            <a:r>
              <a:rPr lang="ru-RU" dirty="0"/>
              <a:t>, подмышечный </a:t>
            </a:r>
            <a:r>
              <a:rPr lang="ru-RU" dirty="0" err="1"/>
              <a:t>трихомикоз</a:t>
            </a:r>
            <a:r>
              <a:rPr lang="ru-RU" dirty="0"/>
              <a:t>) и </a:t>
            </a:r>
            <a:r>
              <a:rPr lang="ru-RU" b="1" dirty="0"/>
              <a:t>глубокие</a:t>
            </a:r>
            <a:r>
              <a:rPr lang="ru-RU" dirty="0"/>
              <a:t> (актиномикоз, </a:t>
            </a:r>
            <a:r>
              <a:rPr lang="ru-RU" dirty="0" err="1"/>
              <a:t>нокардиоз</a:t>
            </a:r>
            <a:r>
              <a:rPr lang="ru-RU" dirty="0"/>
              <a:t>). </a:t>
            </a:r>
          </a:p>
          <a:p>
            <a:pPr algn="just"/>
            <a:r>
              <a:rPr lang="ru-RU" dirty="0"/>
              <a:t>Возбудители этих заболеваний по своим биологическим и морфологическим свойствам стоят ближе к бактериям, чем к грибам.</a:t>
            </a:r>
          </a:p>
          <a:p>
            <a:pPr algn="just"/>
            <a:r>
              <a:rPr lang="ru-RU" dirty="0"/>
              <a:t>Поверхностные </a:t>
            </a:r>
            <a:r>
              <a:rPr lang="ru-RU" dirty="0" err="1"/>
              <a:t>псевдомикозы</a:t>
            </a:r>
            <a:r>
              <a:rPr lang="ru-RU" dirty="0"/>
              <a:t> чаще наблюдаются у лиц с повышенной потливостью, хорошо лечатся антибиотиками.</a:t>
            </a:r>
          </a:p>
          <a:p>
            <a:pPr algn="just"/>
            <a:r>
              <a:rPr lang="ru-RU" dirty="0"/>
              <a:t>Глубокие микозы встречаются чаще у лиц с иммунодефицитом.</a:t>
            </a:r>
            <a:endParaRPr lang="en-US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86446" y="571480"/>
            <a:ext cx="1841292" cy="25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072198" y="6143644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Erythrasma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86446" y="3857628"/>
            <a:ext cx="1857388" cy="196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786446" y="3214686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Actinomycosis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err="1">
                <a:solidFill>
                  <a:srgbClr val="FF0000"/>
                </a:solidFill>
              </a:rPr>
              <a:t>кератомикозы</a:t>
            </a:r>
            <a:r>
              <a:rPr lang="ru-RU" sz="4800" dirty="0"/>
              <a:t> </a:t>
            </a:r>
            <a:br>
              <a:rPr lang="ru-RU" sz="4800" dirty="0"/>
            </a:br>
            <a:r>
              <a:rPr lang="ru-RU" sz="4400" dirty="0"/>
              <a:t>разноцветный лишай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7486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Разноцветный лишай </a:t>
            </a:r>
            <a:br>
              <a:rPr lang="ru-RU" sz="2400" dirty="0"/>
            </a:br>
            <a:r>
              <a:rPr lang="ru-RU" sz="2000" dirty="0"/>
              <a:t>(</a:t>
            </a:r>
            <a:r>
              <a:rPr lang="en-US" sz="2000" dirty="0" err="1"/>
              <a:t>Pityriasis</a:t>
            </a:r>
            <a:r>
              <a:rPr lang="en-US" sz="2000" dirty="0"/>
              <a:t> </a:t>
            </a:r>
            <a:r>
              <a:rPr lang="en-US" sz="2000" dirty="0" err="1"/>
              <a:t>versicolor</a:t>
            </a:r>
            <a:r>
              <a:rPr lang="en-US" sz="2000" dirty="0"/>
              <a:t>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4"/>
            <a:ext cx="7239000" cy="5241314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Возбудитель </a:t>
            </a:r>
            <a:r>
              <a:rPr lang="en-US" dirty="0" err="1"/>
              <a:t>Pityrosporum</a:t>
            </a:r>
            <a:r>
              <a:rPr lang="en-US" dirty="0"/>
              <a:t> </a:t>
            </a:r>
            <a:r>
              <a:rPr lang="en-US" dirty="0" err="1"/>
              <a:t>orbiculare</a:t>
            </a:r>
            <a:r>
              <a:rPr lang="en-US" dirty="0"/>
              <a:t>, </a:t>
            </a:r>
            <a:r>
              <a:rPr lang="ru-RU" dirty="0"/>
              <a:t>(</a:t>
            </a:r>
            <a:r>
              <a:rPr lang="en-US" dirty="0" err="1"/>
              <a:t>Malassezia</a:t>
            </a:r>
            <a:r>
              <a:rPr lang="en-US" dirty="0"/>
              <a:t> </a:t>
            </a:r>
            <a:r>
              <a:rPr lang="en-US" dirty="0" err="1"/>
              <a:t>furfur</a:t>
            </a:r>
            <a:r>
              <a:rPr lang="ru-RU" dirty="0"/>
              <a:t>)</a:t>
            </a:r>
            <a:r>
              <a:rPr lang="en-US" dirty="0"/>
              <a:t>.</a:t>
            </a:r>
          </a:p>
          <a:p>
            <a:pPr algn="just"/>
            <a:r>
              <a:rPr lang="ru-RU" dirty="0"/>
              <a:t>Процесс локализуется преимущественно на коже груди, спины, шеи и плеч.</a:t>
            </a:r>
          </a:p>
          <a:p>
            <a:pPr algn="just"/>
            <a:r>
              <a:rPr lang="ru-RU" dirty="0"/>
              <a:t>Очень распространенный микоз</a:t>
            </a:r>
          </a:p>
          <a:p>
            <a:pPr algn="just">
              <a:buNone/>
            </a:pPr>
            <a:r>
              <a:rPr lang="ru-RU" dirty="0"/>
              <a:t>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357562"/>
            <a:ext cx="2743196" cy="331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7615262" cy="60932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dirty="0"/>
              <a:t>Возбудитель </a:t>
            </a:r>
            <a:r>
              <a:rPr lang="en-US" sz="4000" dirty="0" err="1"/>
              <a:t>Pityrosporum</a:t>
            </a:r>
            <a:r>
              <a:rPr lang="en-US" sz="4000" dirty="0"/>
              <a:t> </a:t>
            </a:r>
            <a:r>
              <a:rPr lang="en-US" sz="4000" dirty="0" err="1"/>
              <a:t>orbiculare</a:t>
            </a:r>
            <a:r>
              <a:rPr lang="en-US" sz="4000" dirty="0"/>
              <a:t>, </a:t>
            </a:r>
            <a:endParaRPr lang="ru-RU" sz="4000" dirty="0"/>
          </a:p>
          <a:p>
            <a:pPr marL="0" indent="0" algn="ctr">
              <a:buNone/>
            </a:pPr>
            <a:r>
              <a:rPr lang="ru-RU" sz="4000" dirty="0"/>
              <a:t>(</a:t>
            </a:r>
            <a:r>
              <a:rPr lang="en-US" sz="4000" dirty="0" err="1"/>
              <a:t>Malassezia</a:t>
            </a:r>
            <a:r>
              <a:rPr lang="en-US" sz="4000" dirty="0"/>
              <a:t> </a:t>
            </a:r>
            <a:r>
              <a:rPr lang="en-US" sz="4000" dirty="0" err="1"/>
              <a:t>furfur</a:t>
            </a:r>
            <a:r>
              <a:rPr lang="ru-RU" sz="4000" dirty="0"/>
              <a:t>) </a:t>
            </a:r>
          </a:p>
          <a:p>
            <a:pPr marL="0" indent="0" algn="ctr">
              <a:buNone/>
            </a:pPr>
            <a:r>
              <a:rPr lang="ru-RU" sz="4000" dirty="0"/>
              <a:t>является условно-патогенным грибом, то есть обитает на коже у каждого человека и при определенных условиях может вызывать заболевание)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1542</TotalTime>
  <Words>1850</Words>
  <Application>Microsoft Office PowerPoint</Application>
  <PresentationFormat>Экран (4:3)</PresentationFormat>
  <Paragraphs>218</Paragraphs>
  <Slides>59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4" baseType="lpstr">
      <vt:lpstr>Arial</vt:lpstr>
      <vt:lpstr>Calibri</vt:lpstr>
      <vt:lpstr>Century Gothic</vt:lpstr>
      <vt:lpstr>Wingdings 3</vt:lpstr>
      <vt:lpstr>Легкий дым</vt:lpstr>
      <vt:lpstr>Грибковые заболевания кожи, волос, ногтей. </vt:lpstr>
      <vt:lpstr>Микозы - заболевания человека, обусловленные патогенными грибами</vt:lpstr>
      <vt:lpstr>Особенности кератомикозов  (разноцветный лишай, узловатая трихоспория, черепитчатый микоз)</vt:lpstr>
      <vt:lpstr>Особенности дерматомикозов  (трихофития, микроспория, фавус, эпидермофития, рубромикоз)  </vt:lpstr>
      <vt:lpstr>глубокие микозы  (кокцидиоидоз, хромомикоз, споротрихоз, бластомикоз и др.)</vt:lpstr>
      <vt:lpstr>Псевдомикозы</vt:lpstr>
      <vt:lpstr>кератомикозы  разноцветный лишай</vt:lpstr>
      <vt:lpstr>Разноцветный лишай  (Pityriasis versicolor)</vt:lpstr>
      <vt:lpstr>Презентация PowerPoint</vt:lpstr>
      <vt:lpstr>Предрасполагающие факторы:</vt:lpstr>
      <vt:lpstr>Презентация PowerPoint</vt:lpstr>
      <vt:lpstr>Презентация PowerPoint</vt:lpstr>
      <vt:lpstr>Презентация PowerPoint</vt:lpstr>
      <vt:lpstr>Гипопигментные пятна на шее и верхних частях груди и спины могут также быть проявлениями сифилиса!!</vt:lpstr>
      <vt:lpstr>Принципы терапии отрубевидного лишая. </vt:lpstr>
      <vt:lpstr>Дерматомикозы (дерматофитии)</vt:lpstr>
      <vt:lpstr>Презентация PowerPoint</vt:lpstr>
      <vt:lpstr>Микроспория и Трихофития</vt:lpstr>
      <vt:lpstr>Клиническая картина</vt:lpstr>
      <vt:lpstr>Диагностика: </vt:lpstr>
      <vt:lpstr>Презентация PowerPoint</vt:lpstr>
      <vt:lpstr>Презентация PowerPoint</vt:lpstr>
      <vt:lpstr>Презентация PowerPoint</vt:lpstr>
      <vt:lpstr>Микозы волосистой части головы</vt:lpstr>
      <vt:lpstr>Микроспория:</vt:lpstr>
      <vt:lpstr>Трихофития: </vt:lpstr>
      <vt:lpstr>Презентация PowerPoint</vt:lpstr>
      <vt:lpstr>Презентация PowerPoint</vt:lpstr>
      <vt:lpstr>Диагностика: </vt:lpstr>
      <vt:lpstr>Фавус (Favus)</vt:lpstr>
      <vt:lpstr>Скутулярная форма фавуса</vt:lpstr>
      <vt:lpstr>Презентация PowerPoint</vt:lpstr>
      <vt:lpstr>Эпидермофития (Epidermophytia)</vt:lpstr>
      <vt:lpstr>Презентация PowerPoint</vt:lpstr>
      <vt:lpstr>Презентация PowerPoint</vt:lpstr>
      <vt:lpstr>Презентация PowerPoint</vt:lpstr>
      <vt:lpstr>Презентация PowerPoint</vt:lpstr>
      <vt:lpstr>Рубромикоз  (Rubromycosis)</vt:lpstr>
      <vt:lpstr>Презентация PowerPoint</vt:lpstr>
      <vt:lpstr>Онихомикозы –  Грибковые инфекции, при которых поражаются ногти рук и ног </vt:lpstr>
      <vt:lpstr>Презентация PowerPoint</vt:lpstr>
      <vt:lpstr>Презентация PowerPoint</vt:lpstr>
      <vt:lpstr>Клинически различают три типа поражения ногтевых пластинок. </vt:lpstr>
      <vt:lpstr>Презентация PowerPoint</vt:lpstr>
      <vt:lpstr>Презентация PowerPoint</vt:lpstr>
      <vt:lpstr>Этиологическое Лечение:</vt:lpstr>
      <vt:lpstr>Общее лечение:  </vt:lpstr>
      <vt:lpstr>Патогенетическое лечение -направлено на устранение патогенетических факторов  </vt:lpstr>
      <vt:lpstr>Особенности лечения онихомикозов:</vt:lpstr>
      <vt:lpstr>Кандидоз (Candidosis)</vt:lpstr>
      <vt:lpstr>Кандидоз —  заболевание, вызванное дрожжеподобными грибами рода Candida.</vt:lpstr>
      <vt:lpstr>Презентация PowerPoint</vt:lpstr>
      <vt:lpstr>Предрасполагающие факторы:</vt:lpstr>
      <vt:lpstr>Презентация PowerPoint</vt:lpstr>
      <vt:lpstr>Лечение кандидоза</vt:lpstr>
      <vt:lpstr>Профилактика </vt:lpstr>
      <vt:lpstr>Заключение:</vt:lpstr>
      <vt:lpstr>Профилактика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Svetlana</dc:creator>
  <cp:lastModifiedBy>Svetlana Ekgardt</cp:lastModifiedBy>
  <cp:revision>166</cp:revision>
  <cp:lastPrinted>2018-01-15T20:17:20Z</cp:lastPrinted>
  <dcterms:created xsi:type="dcterms:W3CDTF">2015-01-27T18:31:48Z</dcterms:created>
  <dcterms:modified xsi:type="dcterms:W3CDTF">2018-01-15T20:20:35Z</dcterms:modified>
</cp:coreProperties>
</file>