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6" r:id="rId6"/>
    <p:sldId id="260" r:id="rId7"/>
    <p:sldId id="265" r:id="rId8"/>
    <p:sldId id="261" r:id="rId9"/>
    <p:sldId id="262" r:id="rId10"/>
    <p:sldId id="263" r:id="rId11"/>
    <p:sldId id="267" r:id="rId12"/>
    <p:sldId id="264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2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1832C7E-F7F9-4058-866A-201178A82929}" type="datetimeFigureOut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1EAEFB-7D86-4385-B5B1-DCB84BCC5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049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93EEFF25-EBE6-4FA8-95EB-B0C888E82CFD}" type="slidenum">
              <a:rPr lang="ru-RU" altLang="ru-RU" smtClean="0">
                <a:latin typeface="Arial" charset="0"/>
              </a:rPr>
              <a:pPr eaLnBrk="1" hangingPunct="1"/>
              <a:t>13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5DAB4D00-2943-42BB-8A78-752CA04CE197}" type="slidenum">
              <a:rPr lang="ru-RU" altLang="ru-RU" smtClean="0">
                <a:latin typeface="Arial" charset="0"/>
              </a:rPr>
              <a:pPr eaLnBrk="1" hangingPunct="1"/>
              <a:t>14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6322591B-3137-4AE6-920C-230077EBCF43}" type="slidenum">
              <a:rPr lang="ru-RU" altLang="ru-RU" smtClean="0">
                <a:latin typeface="Arial" charset="0"/>
              </a:rPr>
              <a:pPr eaLnBrk="1" hangingPunct="1"/>
              <a:t>15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30CB26A3-FC46-4436-9D56-4803BA57EE5E}" type="slidenum">
              <a:rPr lang="ru-RU" altLang="ru-RU" smtClean="0">
                <a:latin typeface="Arial" charset="0"/>
              </a:rPr>
              <a:pPr eaLnBrk="1" hangingPunct="1"/>
              <a:t>16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20D8F97C-D955-439E-A3E2-976899984BD4}" type="slidenum">
              <a:rPr lang="ru-RU" altLang="ru-RU" smtClean="0">
                <a:latin typeface="Arial" charset="0"/>
              </a:rPr>
              <a:pPr eaLnBrk="1" hangingPunct="1"/>
              <a:t>17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193B8DCA-43ED-4830-8CC4-A73287A9477B}" type="slidenum">
              <a:rPr lang="ru-RU" altLang="ru-RU" smtClean="0">
                <a:latin typeface="Arial" charset="0"/>
              </a:rPr>
              <a:pPr eaLnBrk="1" hangingPunct="1"/>
              <a:t>18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0C4A7-4FFC-4060-8079-F61CFB671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79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D227D-2C67-4A35-87C2-DC252D95E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55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F86B6-BB17-4E70-80D6-0B467F250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33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576FA-F4F2-4010-91E2-99E0D2861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64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0B1CA-F8B5-4C4F-93FF-4958D6605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034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A5194-B544-42FA-B0D7-651A4F082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91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1E37-434A-48C0-9DE5-F5215C7133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60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77282-39D7-43AA-A4ED-7040CBDFE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33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E1BD8-3D9E-45EE-ADB9-8BEB86609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0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F1AFD-1DE8-45D6-82C0-87435F6B6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9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F0CF7-9184-4C59-B14A-F47BA01AE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52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5ACE3EA-BCC3-4661-AC4A-202A84098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1" r:id="rId4"/>
    <p:sldLayoutId id="2147483777" r:id="rId5"/>
    <p:sldLayoutId id="2147483772" r:id="rId6"/>
    <p:sldLayoutId id="2147483778" r:id="rId7"/>
    <p:sldLayoutId id="2147483779" r:id="rId8"/>
    <p:sldLayoutId id="2147483780" r:id="rId9"/>
    <p:sldLayoutId id="2147483773" r:id="rId10"/>
    <p:sldLayoutId id="214748378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2205038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>
                <a:solidFill>
                  <a:schemeClr val="tx1"/>
                </a:solidFill>
              </a:rPr>
              <a:t>Правила работы на компьютере и техника безопасности.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Запрещается: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785225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Находиться в верхней одежде.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Употреблять ненормативную лексику.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Употреблять пищу или питье за компьютером.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Трогать руками экран компьютера.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Играть в компьютерные игры в учебное время.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Включать/выключать компьютер без разрешения учителя.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Переставлять устройства компьютера.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Подсоединять и отсоединять различные устройства компьютера.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Разбирать устройства компьютера.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Класть рядом с компьютером посторонние предметы.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Удалять компьютерные программы.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Подносить к устройствам компьютера металлические и намагниченные предметы.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b="1" smtClean="0"/>
              <a:t>Самостоятельно  вскрывать монитор и  просовывать внутрь металлические предметы. Следует оберегать  монитор от попадания влаги.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Запрещается: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785225" cy="5400675"/>
          </a:xfrm>
        </p:spPr>
        <p:txBody>
          <a:bodyPr/>
          <a:lstStyle/>
          <a:p>
            <a:r>
              <a:rPr lang="ru-RU" altLang="ru-RU" sz="2800" b="1" smtClean="0"/>
              <a:t>Менять настройки рабочего стола </a:t>
            </a:r>
            <a:r>
              <a:rPr lang="en-US" altLang="ru-RU" sz="2800" b="1" smtClean="0"/>
              <a:t>Windows</a:t>
            </a:r>
            <a:r>
              <a:rPr lang="ru-RU" altLang="ru-RU" sz="2800" b="1" smtClean="0"/>
              <a:t>.</a:t>
            </a:r>
            <a:endParaRPr lang="en-US" altLang="ru-RU" sz="2800" smtClean="0"/>
          </a:p>
          <a:p>
            <a:r>
              <a:rPr lang="ru-RU" altLang="ru-RU" sz="2800" b="1" smtClean="0"/>
              <a:t>Входить в социальные сети (контакт, одноклассники, </a:t>
            </a:r>
            <a:r>
              <a:rPr lang="en-US" altLang="ru-RU" sz="2800" b="1" smtClean="0"/>
              <a:t>Facebook</a:t>
            </a:r>
            <a:r>
              <a:rPr lang="ru-RU" altLang="ru-RU" sz="2800" b="1" smtClean="0"/>
              <a:t>)</a:t>
            </a:r>
            <a:endParaRPr lang="en-US" altLang="ru-RU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За грубое нарушение правил поведения в кабинете информатики студент может быть лишен права использования вычислительной техники.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>
                <a:effectLst/>
              </a:rPr>
              <a:t>Упражнения для глаз</a:t>
            </a:r>
            <a:br>
              <a:rPr lang="ru-RU" sz="3200" u="sng">
                <a:effectLst/>
              </a:rPr>
            </a:br>
            <a:endParaRPr lang="ru-RU" sz="3200" u="sng">
              <a:effectLst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893175" cy="50307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smtClean="0"/>
              <a:t>Закрыть глаза, сильно напрягая глазные мышцы. На счет 1 — 4 открыть глаза, расслабив глазные мышцы. Посмотреть вдаль на счет 1 — 6. Повторить 4 — 5 раз.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smtClean="0"/>
              <a:t>Посмотреть на переносицу и задержать взгляд на счет </a:t>
            </a:r>
            <a:r>
              <a:rPr lang="en-US" altLang="ru-RU" sz="2400" b="1" smtClean="0"/>
              <a:t>I</a:t>
            </a:r>
            <a:r>
              <a:rPr lang="ru-RU" altLang="ru-RU" sz="2400" b="1" smtClean="0"/>
              <a:t> — 4. Посмотреть вдаль на счет 1 — 6. Повторить 4 — 5 раз.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smtClean="0"/>
              <a:t>Не поворачивая головы посмотреть                                   «вправо - вверх - влево - вниз», а затем вдаль на </a:t>
            </a:r>
            <a:r>
              <a:rPr lang="ru-RU" altLang="ru-RU" sz="2400" b="1" i="1" smtClean="0"/>
              <a:t>счет </a:t>
            </a:r>
            <a:r>
              <a:rPr lang="ru-RU" altLang="ru-RU" sz="2400" b="1" smtClean="0"/>
              <a:t>1 — 6. Проделать тоже, но                                                                         «влево — вверх — вправо — вниз» и снова посмотреть вдаль. Повторить 4 — 5 раз.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10040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Организация работы на компьютере учащегося — будущего среднего медицинского работника.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1428760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/>
              <a:t>Основные вредные факторы, влияющие на состояние здоровья людей, работающих за компьютером</a:t>
            </a:r>
            <a:r>
              <a:rPr lang="ru-RU" sz="2700" dirty="0" smtClean="0"/>
              <a:t>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42875" y="2357438"/>
            <a:ext cx="8848725" cy="428625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сидячее положение в течение длительного времени;</a:t>
            </a:r>
          </a:p>
          <a:p>
            <a:pPr eaLnBrk="1" hangingPunct="1"/>
            <a:r>
              <a:rPr lang="ru-RU" altLang="ru-RU" sz="2800" smtClean="0"/>
              <a:t>воздействие электромагнитного излучения монитора;</a:t>
            </a:r>
          </a:p>
          <a:p>
            <a:pPr eaLnBrk="1" hangingPunct="1"/>
            <a:r>
              <a:rPr lang="ru-RU" altLang="ru-RU" sz="2800" smtClean="0"/>
              <a:t>утомление глаз, нагрузка на зрение;</a:t>
            </a:r>
          </a:p>
          <a:p>
            <a:pPr eaLnBrk="1" hangingPunct="1"/>
            <a:r>
              <a:rPr lang="ru-RU" altLang="ru-RU" sz="2800" smtClean="0"/>
              <a:t>перегрузка суставов кистей;</a:t>
            </a:r>
          </a:p>
          <a:p>
            <a:pPr eaLnBrk="1" hangingPunct="1"/>
            <a:r>
              <a:rPr lang="ru-RU" altLang="ru-RU" sz="2800" smtClean="0"/>
              <a:t>воздействия на психику человека: стресс при потере информации, интернет-зависимость, игромания.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857256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Рекомендации по организации рабочего места с целью минимизировать вредное влияние ПК.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9459" name="Содержимое 4" descr="рис1.bmp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2133600"/>
            <a:ext cx="5553075" cy="3937000"/>
          </a:xfrm>
        </p:spPr>
      </p:pic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1143000" y="6286500"/>
            <a:ext cx="6500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ru-RU" altLang="ru-RU" b="1" u="sng">
                <a:latin typeface="Franklin Gothic Book" pitchFamily="34" charset="0"/>
              </a:rPr>
              <a:t>Неправильная посадка</a:t>
            </a:r>
            <a:endParaRPr lang="ru-RU" altLang="ru-RU">
              <a:latin typeface="Franklin Gothic Book" pitchFamily="34" charset="0"/>
            </a:endParaRPr>
          </a:p>
          <a:p>
            <a:pPr algn="ctr" eaLnBrk="1" hangingPunct="1"/>
            <a:endParaRPr lang="ru-RU" altLang="ru-RU">
              <a:latin typeface="Franklin Gothic Book" pitchFamily="34" charset="0"/>
            </a:endParaRPr>
          </a:p>
        </p:txBody>
      </p:sp>
      <p:pic>
        <p:nvPicPr>
          <p:cNvPr id="5" name="Содержимое 4" descr="рис1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133600"/>
            <a:ext cx="5553075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785950"/>
          </a:xfrm>
        </p:spPr>
        <p:txBody>
          <a:bodyPr anchor="t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Рекомендации по организации рабочего места с целью минимизировать вредное влияние ПК.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0483" name="Содержимое 5" descr="рис2.bmp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1475" y="2071688"/>
            <a:ext cx="6170613" cy="4143375"/>
          </a:xfrm>
        </p:spPr>
      </p:pic>
      <p:sp>
        <p:nvSpPr>
          <p:cNvPr id="25604" name="TextBox 6"/>
          <p:cNvSpPr txBox="1">
            <a:spLocks noChangeArrowheads="1"/>
          </p:cNvSpPr>
          <p:nvPr/>
        </p:nvSpPr>
        <p:spPr bwMode="auto">
          <a:xfrm>
            <a:off x="2286000" y="6357938"/>
            <a:ext cx="5643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ru-RU" altLang="ru-RU" b="1" u="sng">
                <a:latin typeface="Franklin Gothic Book" pitchFamily="34" charset="0"/>
              </a:rPr>
              <a:t>Правильная посадка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1071563" y="500063"/>
            <a:ext cx="7429500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ru-RU" altLang="ru-RU" sz="3600" b="1">
                <a:latin typeface="Franklin Gothic Book" pitchFamily="34" charset="0"/>
              </a:rPr>
              <a:t>Монитор и глаза.</a:t>
            </a:r>
          </a:p>
          <a:p>
            <a:pPr algn="ctr" eaLnBrk="1" hangingPunct="1"/>
            <a:endParaRPr lang="ru-RU" altLang="ru-RU" sz="3600" b="1">
              <a:latin typeface="Franklin Gothic Book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b="1" i="1">
                <a:latin typeface="Franklin Gothic Book" pitchFamily="34" charset="0"/>
              </a:rPr>
              <a:t>Старайтесь по возможности использовать в работе ЖК мониторы</a:t>
            </a:r>
            <a:r>
              <a:rPr lang="ru-RU" altLang="ru-RU" i="1">
                <a:latin typeface="Franklin Gothic Book" pitchFamily="34" charset="0"/>
              </a:rPr>
              <a:t>.</a:t>
            </a:r>
            <a:r>
              <a:rPr lang="ru-RU" altLang="ru-RU">
                <a:latin typeface="Franklin Gothic Book" pitchFamily="34" charset="0"/>
              </a:rPr>
              <a:t/>
            </a:r>
            <a:br>
              <a:rPr lang="ru-RU" altLang="ru-RU">
                <a:latin typeface="Franklin Gothic Book" pitchFamily="34" charset="0"/>
              </a:rPr>
            </a:br>
            <a:endParaRPr lang="ru-RU" altLang="ru-RU">
              <a:latin typeface="Franklin Gothic Book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b="1" i="1">
                <a:latin typeface="Franklin Gothic Book" pitchFamily="34" charset="0"/>
              </a:rPr>
              <a:t>Правильно отрегулируйте положение монитора.</a:t>
            </a:r>
            <a:r>
              <a:rPr lang="ru-RU" altLang="ru-RU">
                <a:latin typeface="Franklin Gothic Book" pitchFamily="34" charset="0"/>
              </a:rPr>
              <a:t/>
            </a:r>
            <a:br>
              <a:rPr lang="ru-RU" altLang="ru-RU">
                <a:latin typeface="Franklin Gothic Book" pitchFamily="34" charset="0"/>
              </a:rPr>
            </a:br>
            <a:endParaRPr lang="ru-RU" altLang="ru-RU">
              <a:latin typeface="Franklin Gothic Book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b="1" i="1">
                <a:latin typeface="Franklin Gothic Book" pitchFamily="34" charset="0"/>
              </a:rPr>
              <a:t>Почаще протирайте экран монитора сухой тряпочкой</a:t>
            </a:r>
            <a:r>
              <a:rPr lang="ru-RU" altLang="ru-RU" b="1">
                <a:latin typeface="Franklin Gothic Book" pitchFamily="34" charset="0"/>
              </a:rPr>
              <a:t>.</a:t>
            </a:r>
            <a:br>
              <a:rPr lang="ru-RU" altLang="ru-RU" b="1">
                <a:latin typeface="Franklin Gothic Book" pitchFamily="34" charset="0"/>
              </a:rPr>
            </a:br>
            <a:endParaRPr lang="ru-RU" altLang="ru-RU">
              <a:latin typeface="Franklin Gothic Book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b="1" i="1">
                <a:latin typeface="Franklin Gothic Book" pitchFamily="34" charset="0"/>
              </a:rPr>
              <a:t>Проводите гимнастику для глаз</a:t>
            </a:r>
            <a:r>
              <a:rPr lang="ru-RU" altLang="ru-RU" i="1">
                <a:latin typeface="Franklin Gothic Book" pitchFamily="34" charset="0"/>
              </a:rPr>
              <a:t>.</a:t>
            </a:r>
            <a:r>
              <a:rPr lang="ru-RU" altLang="ru-RU">
                <a:latin typeface="Franklin Gothic Book" pitchFamily="34" charset="0"/>
              </a:rPr>
              <a:t/>
            </a:r>
            <a:br>
              <a:rPr lang="ru-RU" altLang="ru-RU">
                <a:latin typeface="Franklin Gothic Book" pitchFamily="34" charset="0"/>
              </a:rPr>
            </a:br>
            <a:endParaRPr lang="ru-RU" altLang="ru-RU">
              <a:latin typeface="Franklin Gothic Book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b="1" i="1">
                <a:latin typeface="Franklin Gothic Book" pitchFamily="34" charset="0"/>
              </a:rPr>
              <a:t>Употребляйте витамин А</a:t>
            </a:r>
            <a:r>
              <a:rPr lang="ru-RU" altLang="ru-RU" i="1">
                <a:latin typeface="Franklin Gothic Book" pitchFamily="34" charset="0"/>
              </a:rPr>
              <a:t>.</a:t>
            </a:r>
            <a:r>
              <a:rPr lang="ru-RU" altLang="ru-RU">
                <a:latin typeface="Franklin Gothic Book" pitchFamily="34" charset="0"/>
              </a:rPr>
              <a:t/>
            </a:r>
            <a:br>
              <a:rPr lang="ru-RU" altLang="ru-RU">
                <a:latin typeface="Franklin Gothic Book" pitchFamily="34" charset="0"/>
              </a:rPr>
            </a:br>
            <a:endParaRPr lang="ru-RU" altLang="ru-RU">
              <a:latin typeface="Franklin Gothic Book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b="1" i="1">
                <a:latin typeface="Franklin Gothic Book" pitchFamily="34" charset="0"/>
              </a:rPr>
              <a:t>Промывание глаз.</a:t>
            </a:r>
            <a:endParaRPr lang="ru-RU" altLang="ru-RU">
              <a:latin typeface="Franklin Gothic Book" pitchFamily="34" charset="0"/>
            </a:endParaRPr>
          </a:p>
          <a:p>
            <a:pPr eaLnBrk="1" hangingPunct="1"/>
            <a:r>
              <a:rPr lang="ru-RU" altLang="ru-RU">
                <a:latin typeface="Franklin Gothic Book" pitchFamily="34" charset="0"/>
              </a:rPr>
              <a:t> </a:t>
            </a:r>
          </a:p>
          <a:p>
            <a:pPr eaLnBrk="1" hangingPunct="1"/>
            <a:endParaRPr lang="ru-RU" altLang="ru-RU">
              <a:latin typeface="Franklin Gothic Boo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1071563" y="500063"/>
            <a:ext cx="7429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ru-RU">
              <a:latin typeface="Franklin Gothic Book" pitchFamily="34" charset="0"/>
            </a:endParaRPr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1357313" y="1643063"/>
            <a:ext cx="6215062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ru-RU" altLang="ru-RU" sz="3600" b="1">
                <a:latin typeface="Franklin Gothic Book" pitchFamily="34" charset="0"/>
              </a:rPr>
              <a:t>Работайте на компьютере, соблюдая эти нехитрые правила и  будьте здоровы!</a:t>
            </a:r>
            <a:r>
              <a:rPr lang="ru-RU" altLang="ru-RU" sz="3600">
                <a:latin typeface="Franklin Gothic Book" pitchFamily="34" charset="0"/>
              </a:rPr>
              <a:t> </a:t>
            </a:r>
          </a:p>
          <a:p>
            <a:pPr algn="ctr" eaLnBrk="1" hangingPunct="1"/>
            <a:endParaRPr lang="ru-RU" altLang="ru-RU">
              <a:latin typeface="Franklin Gothic Boo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>
                <a:effectLst/>
              </a:rPr>
              <a:t>Правила включения и выключения компьютера.</a:t>
            </a:r>
            <a:br>
              <a:rPr lang="ru-RU" sz="3200" u="sng">
                <a:effectLst/>
              </a:rPr>
            </a:br>
            <a:endParaRPr lang="ru-RU" sz="3200" u="sng">
              <a:effectLst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smtClean="0"/>
              <a:t>1.    </a:t>
            </a:r>
            <a:r>
              <a:rPr lang="ru-RU" altLang="ru-RU" sz="2800" b="1" smtClean="0"/>
              <a:t>включить общий рубильник помещения, подающий эл. ток в розетки класса;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/>
              <a:t>2.    включить источник бесперебойного питания;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/>
              <a:t>3.    включить принтер, если он нужен;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/>
              <a:t>4.    включить монитор;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/>
              <a:t>5.    включить системный блок (кнопка включения электропитания (Power) на передней панели системного блока)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/>
              <a:t>       При выключении сначала следует закончить работу программ, а затем выключать все в обратном порядке.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Правила поведения и техники безопасности в кабинете информатики</a:t>
            </a: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5654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b="1" smtClean="0"/>
              <a:t>   </a:t>
            </a:r>
            <a:r>
              <a:rPr lang="ru-RU" altLang="ru-RU" sz="2800" b="1" smtClean="0"/>
              <a:t>Кабинет информатики отличается от других кабинетов. Поэтому здесь существуют особые правила поведения, которые необходимо наряду с правилами техники безопасности соблюдать, чтобы сохранить свое здоровье.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Общие требования безопасности</a:t>
            </a:r>
            <a:br>
              <a:rPr lang="ru-RU" sz="3200" u="sng"/>
            </a:br>
            <a:endParaRPr lang="ru-RU" sz="3200" u="sng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8642350" cy="55165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smtClean="0"/>
              <a:t>1</a:t>
            </a:r>
            <a:r>
              <a:rPr lang="ru-RU" altLang="ru-RU" sz="2400" smtClean="0"/>
              <a:t>.       </a:t>
            </a:r>
            <a:r>
              <a:rPr lang="ru-RU" altLang="ru-RU" sz="2400" b="1" smtClean="0"/>
              <a:t>К работе в кабинете информатики допускаются студенты, прошедшие инструктаж по охране труда и не имеющие противопоказания по состоянию здоровья.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2.       Студенты должны соблюдать правила поведения в кабинете информатики.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3.       При работе в кабинете информатики возможно воздействие на человека следующих опасных и вредных факторов: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—	от монитора: ультрафиолетовое, инфракрасное, электромагнитное и рентгеновское излучения; статическое электричество, блики и мерцание экрана;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—	поражение электрическим током при работе без заземления, со снятой задней крышкой системного блока.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Общие требования безопасности</a:t>
            </a:r>
            <a:br>
              <a:rPr lang="ru-RU" sz="3200" u="sng"/>
            </a:br>
            <a:endParaRPr lang="ru-RU" sz="3200" u="sng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8642350" cy="55165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/>
              <a:t>4</a:t>
            </a:r>
            <a:r>
              <a:rPr lang="ru-RU" altLang="ru-RU" sz="2400" b="1" smtClean="0"/>
              <a:t>.       Студенты должны соблюдать правила пожарной безопасности, знать места расположения огнетушителей (при входе справа от двери) и уметь пользоваться ими.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5.       О каждом несчастном случае немедленно сообщать учителю.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6.       При неисправности оборудования немедленно прекратить работу и сообщить об этом учителю.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7.       Не работать на неисправном оборудовании.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8.       Содержать в чистоте рабочее место и соблюдать правила личной гигиены.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9.       Студенты допустившие невыполнение или нарушение инструкции по охране труда, привлекаются к ответственности.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Требования безопасности во время работы</a:t>
            </a: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435975" cy="4924425"/>
          </a:xfrm>
        </p:spPr>
        <p:txBody>
          <a:bodyPr>
            <a:normAutofit fontScale="85000" lnSpcReduction="20000"/>
          </a:bodyPr>
          <a:lstStyle/>
          <a:p>
            <a:pPr marL="609600" indent="-609600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2600" b="1" dirty="0"/>
              <a:t>подключать компьютер к сети следует через источник бесперебойного питания или  стабилизатор напряжения или линейный фильтр, во избежание перепадов напряжения;</a:t>
            </a:r>
          </a:p>
          <a:p>
            <a:pPr marL="609600" indent="-609600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2600" b="1" dirty="0"/>
              <a:t>системный блок не должен подвергаться толчкам и вибрациям;</a:t>
            </a:r>
          </a:p>
          <a:p>
            <a:pPr marL="609600" indent="-609600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2600" b="1" dirty="0"/>
              <a:t>кабели, соединяющие системный блок и другие устройства, следует вставлять и вынимать только при выключенном компьютере;</a:t>
            </a:r>
          </a:p>
          <a:p>
            <a:pPr marL="609600" indent="-609600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2600" b="1" dirty="0"/>
              <a:t>Не включать компьютеры без разрешения учителя.</a:t>
            </a:r>
          </a:p>
          <a:p>
            <a:pPr marL="609600" indent="-609600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2600" b="1" dirty="0"/>
              <a:t>Расстояние от глаз до экрана монитора должно быть 0,6...0,7 м., </a:t>
            </a:r>
            <a:r>
              <a:rPr lang="ru-RU" sz="2600" b="1" dirty="0" smtClean="0"/>
              <a:t>уровень </a:t>
            </a:r>
            <a:r>
              <a:rPr lang="ru-RU" sz="2600" b="1" dirty="0"/>
              <a:t>глаз должен приходиться на центр экрана или на 2/3 его высоты.</a:t>
            </a:r>
          </a:p>
          <a:p>
            <a:pPr marL="609600" indent="-609600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Требования безопасности во время работы</a:t>
            </a: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071563"/>
            <a:ext cx="8435975" cy="5589587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ru-RU" altLang="ru-RU" sz="1800" b="1" smtClean="0"/>
              <a:t>Тетрадь для записей должна быть хорошо освещена и находиться на расстоянии 55...65 см от глаз.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ru-RU" altLang="ru-RU" sz="1800" b="1" smtClean="0"/>
              <a:t>Изображение на экранах мониторов должно быть стабильным, ясным и предельно четким, не иметь мерцаний символов и фона, на экранах не должно быть бликов от отражений светильников, окон и окружающих предметов.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ru-RU" altLang="ru-RU" sz="1800" b="1" smtClean="0"/>
              <a:t>дискеты требуют бережного отношения; нельзя их гнуть, трогать руками открытые участки магнитного покрытия; хранить их следует в бумажных конвертах; не допускать попадания на них пыли и жидкости, оберегать от действия  магнитных полей;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ru-RU" altLang="ru-RU" sz="1800" b="1" smtClean="0"/>
              <a:t>винчестер следует оберегать от ударов при установке;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ru-RU" altLang="ru-RU" sz="1800" b="1" smtClean="0"/>
              <a:t>С</a:t>
            </a:r>
            <a:r>
              <a:rPr lang="en-US" altLang="ru-RU" sz="1800" b="1" smtClean="0"/>
              <a:t>D</a:t>
            </a:r>
            <a:r>
              <a:rPr lang="ru-RU" altLang="ru-RU" sz="1800" b="1" smtClean="0"/>
              <a:t>-диски следует оберегать от царапин, пыли, грязи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ru-RU" altLang="ru-RU" sz="1800" b="1" smtClean="0"/>
              <a:t>Выполнять специальные упражнения, снимающие зрительное утомление</a:t>
            </a:r>
            <a:r>
              <a:rPr lang="ru-RU" altLang="ru-RU" sz="1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Требования безопасности при аварийных ситуациях</a:t>
            </a:r>
            <a:br>
              <a:rPr lang="ru-RU" sz="3200" u="sng"/>
            </a:br>
            <a:endParaRPr lang="ru-RU" sz="3200" u="sng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492375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smtClean="0"/>
              <a:t>В случае возникновения неисправностей в работе компьютера необходимо выключить его и сообщить учителю.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smtClean="0"/>
              <a:t>При плохом самочувствии, появлении головной боли, головокружения и пр. прекратить работу и сообщить об этом учителю.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smtClean="0"/>
              <a:t>При поражении электрическим током немедленно выключить компьютер и сообщить учителю.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smtClean="0"/>
              <a:t>При возникновении очага возгорания немедленно выключить компьютер и сообщить учителю.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u="sng"/>
              <a:t>Требования безопасности по окончании работы</a:t>
            </a:r>
            <a:br>
              <a:rPr lang="ru-RU" sz="3200" u="sng"/>
            </a:br>
            <a:endParaRPr lang="ru-RU" sz="3200" u="sng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1800" b="1" dirty="0"/>
              <a:t>С разрешения учителя выключить компьютер и привести в порядок рабочее место.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1800" b="1" dirty="0"/>
              <a:t>Тщательно проветрить кабинет.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400" b="1" u="sng" dirty="0"/>
              <a:t>          Исходя из требований безопасности, ученики должны соблюдать </a:t>
            </a:r>
            <a:r>
              <a:rPr lang="ru-RU" sz="2400" b="1" u="sng" dirty="0" smtClean="0"/>
              <a:t>следующие </a:t>
            </a:r>
            <a:r>
              <a:rPr lang="ru-RU" sz="2400" b="1" u="sng" dirty="0"/>
              <a:t>правила поведения в кабинете информатики. Следует: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Выполнять правила техники безопасности, </a:t>
            </a:r>
            <a:r>
              <a:rPr lang="ru-RU" sz="1800" b="1" dirty="0" smtClean="0"/>
              <a:t>соблюдать порядок </a:t>
            </a:r>
            <a:r>
              <a:rPr lang="ru-RU" sz="1800" b="1" dirty="0"/>
              <a:t>и дисциплину.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Заходить в класс с разрешения учителя.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По классу перемещаться спокойно, без суеты или резких движений.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Перед работой за компьютером вымыть руки.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Обувь и одежда должны быть чистыми.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Располагаться на расстоянии не менее 50 см от экрана монитора.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Строго следовать инструкциям учителя.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После себя закрывать все открытые программы.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b="1" dirty="0"/>
              <a:t>В случае неисправности оборудования сообщить учителю.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1 Правила работы на компьютере и техника безопасности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 1 Правила работы на компьютере и техника безопасности</Template>
  <TotalTime>0</TotalTime>
  <Words>1002</Words>
  <Application>Microsoft Office PowerPoint</Application>
  <PresentationFormat>Экран (4:3)</PresentationFormat>
  <Paragraphs>105</Paragraphs>
  <Slides>18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Garamond</vt:lpstr>
      <vt:lpstr>Arial</vt:lpstr>
      <vt:lpstr>Franklin Gothic Medium</vt:lpstr>
      <vt:lpstr>Franklin Gothic Book</vt:lpstr>
      <vt:lpstr>Wingdings 2</vt:lpstr>
      <vt:lpstr>Calibri</vt:lpstr>
      <vt:lpstr>Wingdings</vt:lpstr>
      <vt:lpstr>Тема 1 Правила работы на компьютере и техника безопасности</vt:lpstr>
      <vt:lpstr>Правила работы на компьютере и техника безопасности.</vt:lpstr>
      <vt:lpstr>Правила включения и выключения компьютера. </vt:lpstr>
      <vt:lpstr>Правила поведения и техники безопасности в кабинете информатики </vt:lpstr>
      <vt:lpstr>Общие требования безопасности </vt:lpstr>
      <vt:lpstr>Общие требования безопасности </vt:lpstr>
      <vt:lpstr>Требования безопасности во время работы </vt:lpstr>
      <vt:lpstr>Требования безопасности во время работы </vt:lpstr>
      <vt:lpstr>Требования безопасности при аварийных ситуациях </vt:lpstr>
      <vt:lpstr>Требования безопасности по окончании работы </vt:lpstr>
      <vt:lpstr>Запрещается:</vt:lpstr>
      <vt:lpstr>Запрещается:</vt:lpstr>
      <vt:lpstr>Упражнения для глаз </vt:lpstr>
      <vt:lpstr>Организация работы на компьютере учащегося — будущего среднего медицинского работника. </vt:lpstr>
      <vt:lpstr>Основные вредные факторы, влияющие на состояние здоровья людей, работающих за компьютером:  </vt:lpstr>
      <vt:lpstr>Рекомендации по организации рабочего места с целью минимизировать вредное влияние ПК. </vt:lpstr>
      <vt:lpstr>Рекомендации по организации рабочего места с целью минимизировать вредное влияние ПК.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работы на компьютере и техника безопасности.</dc:title>
  <dc:creator>Коломеец</dc:creator>
  <cp:lastModifiedBy>st06</cp:lastModifiedBy>
  <cp:revision>1</cp:revision>
  <dcterms:created xsi:type="dcterms:W3CDTF">2020-08-31T14:59:12Z</dcterms:created>
  <dcterms:modified xsi:type="dcterms:W3CDTF">2020-08-31T14:59:37Z</dcterms:modified>
</cp:coreProperties>
</file>