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6" r:id="rId6"/>
    <p:sldId id="260" r:id="rId7"/>
    <p:sldId id="265" r:id="rId8"/>
    <p:sldId id="261" r:id="rId9"/>
    <p:sldId id="262" r:id="rId10"/>
    <p:sldId id="263" r:id="rId11"/>
    <p:sldId id="267" r:id="rId12"/>
    <p:sldId id="264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4270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02" y="-7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81832C7E-F7F9-4058-866A-201178A82929}" type="datetimeFigureOut">
              <a:rPr lang="en-US"/>
              <a:pPr>
                <a:defRPr/>
              </a:pPr>
              <a:t>8/31/2020</a:t>
            </a:fld>
            <a:endParaRPr lang="en-US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en-US" noProof="0" smtClean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AD1EAEFB-7D86-4385-B5B1-DCB84BCC5B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70496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ru-RU" smtClean="0"/>
          </a:p>
        </p:txBody>
      </p:sp>
      <p:sp>
        <p:nvSpPr>
          <p:cNvPr id="2970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fld id="{93EEFF25-EBE6-4FA8-95EB-B0C888E82CFD}" type="slidenum">
              <a:rPr lang="ru-RU" altLang="ru-RU" smtClean="0">
                <a:latin typeface="Arial" charset="0"/>
              </a:rPr>
              <a:pPr eaLnBrk="1" hangingPunct="1"/>
              <a:t>13</a:t>
            </a:fld>
            <a:endParaRPr lang="ru-RU" altLang="ru-RU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ru-RU" smtClean="0"/>
          </a:p>
        </p:txBody>
      </p:sp>
      <p:sp>
        <p:nvSpPr>
          <p:cNvPr id="3072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fld id="{5DAB4D00-2943-42BB-8A78-752CA04CE197}" type="slidenum">
              <a:rPr lang="ru-RU" altLang="ru-RU" smtClean="0">
                <a:latin typeface="Arial" charset="0"/>
              </a:rPr>
              <a:pPr eaLnBrk="1" hangingPunct="1"/>
              <a:t>14</a:t>
            </a:fld>
            <a:endParaRPr lang="ru-RU" altLang="ru-RU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ru-RU" smtClean="0"/>
          </a:p>
        </p:txBody>
      </p:sp>
      <p:sp>
        <p:nvSpPr>
          <p:cNvPr id="3174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fld id="{6322591B-3137-4AE6-920C-230077EBCF43}" type="slidenum">
              <a:rPr lang="ru-RU" altLang="ru-RU" smtClean="0">
                <a:latin typeface="Arial" charset="0"/>
              </a:rPr>
              <a:pPr eaLnBrk="1" hangingPunct="1"/>
              <a:t>15</a:t>
            </a:fld>
            <a:endParaRPr lang="ru-RU" altLang="ru-RU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ru-RU" smtClean="0"/>
          </a:p>
        </p:txBody>
      </p:sp>
      <p:sp>
        <p:nvSpPr>
          <p:cNvPr id="3277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fld id="{30CB26A3-FC46-4436-9D56-4803BA57EE5E}" type="slidenum">
              <a:rPr lang="ru-RU" altLang="ru-RU" smtClean="0">
                <a:latin typeface="Arial" charset="0"/>
              </a:rPr>
              <a:pPr eaLnBrk="1" hangingPunct="1"/>
              <a:t>16</a:t>
            </a:fld>
            <a:endParaRPr lang="ru-RU" altLang="ru-RU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ru-RU" smtClean="0"/>
          </a:p>
        </p:txBody>
      </p:sp>
      <p:sp>
        <p:nvSpPr>
          <p:cNvPr id="3379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fld id="{20D8F97C-D955-439E-A3E2-976899984BD4}" type="slidenum">
              <a:rPr lang="ru-RU" altLang="ru-RU" smtClean="0">
                <a:latin typeface="Arial" charset="0"/>
              </a:rPr>
              <a:pPr eaLnBrk="1" hangingPunct="1"/>
              <a:t>17</a:t>
            </a:fld>
            <a:endParaRPr lang="ru-RU" altLang="ru-RU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ru-RU" smtClean="0"/>
          </a:p>
        </p:txBody>
      </p:sp>
      <p:sp>
        <p:nvSpPr>
          <p:cNvPr id="3482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fld id="{193B8DCA-43ED-4830-8CC4-A73287A9477B}" type="slidenum">
              <a:rPr lang="ru-RU" altLang="ru-RU" smtClean="0">
                <a:latin typeface="Arial" charset="0"/>
              </a:rPr>
              <a:pPr eaLnBrk="1" hangingPunct="1"/>
              <a:t>18</a:t>
            </a:fld>
            <a:endParaRPr lang="ru-RU" altLang="ru-RU" smtClean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3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40C4A7-4FFC-4060-8079-F61CFB6717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27929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9D227D-2C67-4A35-87C2-DC252D95ED9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75540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8F86B6-BB17-4E70-80D6-0B467F250BC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03369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2576FA-F4F2-4010-91E2-99E0D28618B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56494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3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70B1CA-F8B5-4C4F-93FF-4958D6605C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203495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4A5194-B544-42FA-B0D7-651A4F082F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59128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841E37-434A-48C0-9DE5-F5215C71331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16086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277282-39D7-43AA-A4ED-7040CBDFE9E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53314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AE1BD8-3D9E-45EE-ADB9-8BEB86609B9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62011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AF1AFD-1DE8-45D6-82C0-87435F6B6F3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08985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0F0CF7-9184-4C59-B14A-F47BA01AE7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45259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9" name="Текст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E5ACE3EA-BCC3-4661-AC4A-202A84098FF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4" r:id="rId1"/>
    <p:sldLayoutId id="2147483775" r:id="rId2"/>
    <p:sldLayoutId id="2147483776" r:id="rId3"/>
    <p:sldLayoutId id="2147483771" r:id="rId4"/>
    <p:sldLayoutId id="2147483777" r:id="rId5"/>
    <p:sldLayoutId id="2147483772" r:id="rId6"/>
    <p:sldLayoutId id="2147483778" r:id="rId7"/>
    <p:sldLayoutId id="2147483779" r:id="rId8"/>
    <p:sldLayoutId id="2147483780" r:id="rId9"/>
    <p:sldLayoutId id="2147483773" r:id="rId10"/>
    <p:sldLayoutId id="214748378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16013" y="2205038"/>
            <a:ext cx="7772400" cy="147002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000">
                <a:solidFill>
                  <a:schemeClr val="tx1"/>
                </a:solidFill>
              </a:rPr>
              <a:t>Правила работы на компьютере и техника безопасности.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68313" y="188913"/>
            <a:ext cx="82296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u="sng"/>
              <a:t>Запрещается: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179388" y="1196975"/>
            <a:ext cx="8785225" cy="540067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altLang="ru-RU" sz="2200" b="1" smtClean="0"/>
              <a:t>Находиться в верхней одежде. 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200" b="1" smtClean="0"/>
              <a:t>Употреблять ненормативную лексику.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200" b="1" smtClean="0"/>
              <a:t>Употреблять пищу или питье за компьютером. 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200" b="1" smtClean="0"/>
              <a:t>Трогать руками экран компьютера. 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200" b="1" smtClean="0"/>
              <a:t>Играть в компьютерные игры в учебное время.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200" b="1" smtClean="0"/>
              <a:t>Включать/выключать компьютер без разрешения учителя.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200" b="1" smtClean="0"/>
              <a:t>Переставлять устройства компьютера. 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200" b="1" smtClean="0"/>
              <a:t>Подсоединять и отсоединять различные устройства компьютера. 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200" b="1" smtClean="0"/>
              <a:t>Разбирать устройства компьютера. 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200" b="1" smtClean="0"/>
              <a:t>Класть рядом с компьютером посторонние предметы.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200" b="1" smtClean="0"/>
              <a:t>Удалять компьютерные программы. 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200" b="1" smtClean="0"/>
              <a:t>Подносить к устройствам компьютера металлические и намагниченные предметы.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200" b="1" smtClean="0"/>
              <a:t>Самостоятельно  вскрывать монитор и  просовывать внутрь металлические предметы. Следует оберегать  монитор от попадания влаги.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altLang="ru-RU" sz="2200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68313" y="188913"/>
            <a:ext cx="82296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u="sng"/>
              <a:t>Запрещается: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179388" y="1196975"/>
            <a:ext cx="8785225" cy="5400675"/>
          </a:xfrm>
        </p:spPr>
        <p:txBody>
          <a:bodyPr/>
          <a:lstStyle/>
          <a:p>
            <a:r>
              <a:rPr lang="ru-RU" altLang="ru-RU" sz="2800" b="1" smtClean="0"/>
              <a:t>Менять настройки рабочего стола </a:t>
            </a:r>
            <a:r>
              <a:rPr lang="en-US" altLang="ru-RU" sz="2800" b="1" smtClean="0"/>
              <a:t>Windows</a:t>
            </a:r>
            <a:r>
              <a:rPr lang="ru-RU" altLang="ru-RU" sz="2800" b="1" smtClean="0"/>
              <a:t>.</a:t>
            </a:r>
            <a:endParaRPr lang="en-US" altLang="ru-RU" sz="2800" smtClean="0"/>
          </a:p>
          <a:p>
            <a:r>
              <a:rPr lang="ru-RU" altLang="ru-RU" sz="2800" b="1" smtClean="0"/>
              <a:t>Входить в социальные сети (контакт, одноклассники, </a:t>
            </a:r>
            <a:r>
              <a:rPr lang="en-US" altLang="ru-RU" sz="2800" b="1" smtClean="0"/>
              <a:t>Facebook</a:t>
            </a:r>
            <a:r>
              <a:rPr lang="ru-RU" altLang="ru-RU" sz="2800" b="1" smtClean="0"/>
              <a:t>)</a:t>
            </a:r>
            <a:endParaRPr lang="en-US" altLang="ru-RU" sz="28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altLang="ru-RU" sz="2000" b="1" smtClean="0"/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400" b="1" smtClean="0"/>
              <a:t>За грубое нарушение правил поведения в кабинете информатики студент может быть лишен права использования вычислительной техники.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68313" y="476250"/>
            <a:ext cx="82296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u="sng">
                <a:effectLst/>
              </a:rPr>
              <a:t>Упражнения для глаз</a:t>
            </a:r>
            <a:br>
              <a:rPr lang="ru-RU" sz="3200" u="sng">
                <a:effectLst/>
              </a:rPr>
            </a:br>
            <a:endParaRPr lang="ru-RU" sz="3200" u="sng">
              <a:effectLst/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250825" y="1484313"/>
            <a:ext cx="8893175" cy="5030787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ru-RU" altLang="ru-RU" sz="2400" b="1" smtClean="0"/>
              <a:t>Закрыть глаза, сильно напрягая глазные мышцы. На счет 1 — 4 открыть глаза, расслабив глазные мышцы. Посмотреть вдаль на счет 1 — 6. Повторить 4 — 5 раз.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ru-RU" altLang="ru-RU" sz="2400" b="1" smtClean="0"/>
              <a:t>Посмотреть на переносицу и задержать взгляд на счет </a:t>
            </a:r>
            <a:r>
              <a:rPr lang="en-US" altLang="ru-RU" sz="2400" b="1" smtClean="0"/>
              <a:t>I</a:t>
            </a:r>
            <a:r>
              <a:rPr lang="ru-RU" altLang="ru-RU" sz="2400" b="1" smtClean="0"/>
              <a:t> — 4. Посмотреть вдаль на счет 1 — 6. Повторить 4 — 5 раз.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ru-RU" altLang="ru-RU" sz="2400" b="1" smtClean="0"/>
              <a:t>Не поворачивая головы посмотреть                                   «вправо - вверх - влево - вниз», а затем вдаль на </a:t>
            </a:r>
            <a:r>
              <a:rPr lang="ru-RU" altLang="ru-RU" sz="2400" b="1" i="1" smtClean="0"/>
              <a:t>счет </a:t>
            </a:r>
            <a:r>
              <a:rPr lang="ru-RU" altLang="ru-RU" sz="2400" b="1" smtClean="0"/>
              <a:t>1 — 6. Проделать тоже, но                                                                         «влево — вверх — вправо — вниз» и снова посмотреть вдаль. Повторить 4 — 5 раз.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00042"/>
            <a:ext cx="7772400" cy="3100409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/>
              <a:t>Организация работы на компьютере учащегося — будущего среднего медицинского работника.</a:t>
            </a:r>
            <a:br>
              <a:rPr lang="ru-RU" b="1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14290"/>
            <a:ext cx="8686800" cy="1428760"/>
          </a:xfrm>
        </p:spPr>
        <p:txBody>
          <a:bodyPr anchor="t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700" b="1" dirty="0" smtClean="0"/>
              <a:t>Основные вредные факторы, влияющие на состояние здоровья людей, работающих за компьютером</a:t>
            </a:r>
            <a:r>
              <a:rPr lang="ru-RU" sz="2700" dirty="0" smtClean="0"/>
              <a:t>: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13315" name="Содержимое 2"/>
          <p:cNvSpPr>
            <a:spLocks noGrp="1"/>
          </p:cNvSpPr>
          <p:nvPr>
            <p:ph idx="1"/>
          </p:nvPr>
        </p:nvSpPr>
        <p:spPr>
          <a:xfrm>
            <a:off x="142875" y="2357438"/>
            <a:ext cx="8848725" cy="4286250"/>
          </a:xfrm>
        </p:spPr>
        <p:txBody>
          <a:bodyPr/>
          <a:lstStyle/>
          <a:p>
            <a:pPr eaLnBrk="1" hangingPunct="1"/>
            <a:r>
              <a:rPr lang="ru-RU" altLang="ru-RU" sz="2800" smtClean="0"/>
              <a:t>сидячее положение в течение длительного времени;</a:t>
            </a:r>
          </a:p>
          <a:p>
            <a:pPr eaLnBrk="1" hangingPunct="1"/>
            <a:r>
              <a:rPr lang="ru-RU" altLang="ru-RU" sz="2800" smtClean="0"/>
              <a:t>воздействие электромагнитного излучения монитора;</a:t>
            </a:r>
          </a:p>
          <a:p>
            <a:pPr eaLnBrk="1" hangingPunct="1"/>
            <a:r>
              <a:rPr lang="ru-RU" altLang="ru-RU" sz="2800" smtClean="0"/>
              <a:t>утомление глаз, нагрузка на зрение;</a:t>
            </a:r>
          </a:p>
          <a:p>
            <a:pPr eaLnBrk="1" hangingPunct="1"/>
            <a:r>
              <a:rPr lang="ru-RU" altLang="ru-RU" sz="2800" smtClean="0"/>
              <a:t>перегрузка суставов кистей;</a:t>
            </a:r>
          </a:p>
          <a:p>
            <a:pPr eaLnBrk="1" hangingPunct="1"/>
            <a:r>
              <a:rPr lang="ru-RU" altLang="ru-RU" sz="2800" smtClean="0"/>
              <a:t>воздействия на психику человека: стресс при потере информации, интернет-зависимость, игромания.</a:t>
            </a:r>
          </a:p>
          <a:p>
            <a:pPr eaLnBrk="1" hangingPunct="1"/>
            <a:endParaRPr lang="ru-RU" altLang="ru-RU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285728"/>
            <a:ext cx="8686800" cy="857256"/>
          </a:xfrm>
        </p:spPr>
        <p:txBody>
          <a:bodyPr anchor="t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400" b="1" dirty="0" smtClean="0"/>
              <a:t>Рекомендации по организации рабочего места с целью минимизировать вредное влияние ПК.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pic>
        <p:nvPicPr>
          <p:cNvPr id="19459" name="Содержимое 4" descr="рис1.bmp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763713" y="2133600"/>
            <a:ext cx="5553075" cy="3937000"/>
          </a:xfrm>
        </p:spPr>
      </p:pic>
      <p:sp>
        <p:nvSpPr>
          <p:cNvPr id="24580" name="TextBox 5"/>
          <p:cNvSpPr txBox="1">
            <a:spLocks noChangeArrowheads="1"/>
          </p:cNvSpPr>
          <p:nvPr/>
        </p:nvSpPr>
        <p:spPr bwMode="auto">
          <a:xfrm>
            <a:off x="1143000" y="6286500"/>
            <a:ext cx="6500813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algn="ctr" eaLnBrk="1" hangingPunct="1"/>
            <a:r>
              <a:rPr lang="ru-RU" altLang="ru-RU" b="1" u="sng">
                <a:latin typeface="Franklin Gothic Book" pitchFamily="34" charset="0"/>
              </a:rPr>
              <a:t>Неправильная посадка</a:t>
            </a:r>
            <a:endParaRPr lang="ru-RU" altLang="ru-RU">
              <a:latin typeface="Franklin Gothic Book" pitchFamily="34" charset="0"/>
            </a:endParaRPr>
          </a:p>
          <a:p>
            <a:pPr algn="ctr" eaLnBrk="1" hangingPunct="1"/>
            <a:endParaRPr lang="ru-RU" altLang="ru-RU">
              <a:latin typeface="Franklin Gothic Book" pitchFamily="34" charset="0"/>
            </a:endParaRPr>
          </a:p>
        </p:txBody>
      </p:sp>
      <p:pic>
        <p:nvPicPr>
          <p:cNvPr id="5" name="Содержимое 4" descr="рис1.bmp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713" y="2133600"/>
            <a:ext cx="5553075" cy="393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285728"/>
            <a:ext cx="8686800" cy="1785950"/>
          </a:xfrm>
        </p:spPr>
        <p:txBody>
          <a:bodyPr anchor="t"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400" b="1" dirty="0" smtClean="0"/>
              <a:t>Рекомендации по организации рабочего места с целью минимизировать вредное влияние ПК.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pic>
        <p:nvPicPr>
          <p:cNvPr id="20483" name="Содержимое 5" descr="рис2.bmp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641475" y="2071688"/>
            <a:ext cx="6170613" cy="4143375"/>
          </a:xfrm>
        </p:spPr>
      </p:pic>
      <p:sp>
        <p:nvSpPr>
          <p:cNvPr id="25604" name="TextBox 6"/>
          <p:cNvSpPr txBox="1">
            <a:spLocks noChangeArrowheads="1"/>
          </p:cNvSpPr>
          <p:nvPr/>
        </p:nvSpPr>
        <p:spPr bwMode="auto">
          <a:xfrm>
            <a:off x="2286000" y="6357938"/>
            <a:ext cx="564356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algn="ctr" eaLnBrk="1" hangingPunct="1"/>
            <a:r>
              <a:rPr lang="ru-RU" altLang="ru-RU" b="1" u="sng">
                <a:latin typeface="Franklin Gothic Book" pitchFamily="34" charset="0"/>
              </a:rPr>
              <a:t>Правильная посадка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4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Box 1"/>
          <p:cNvSpPr txBox="1">
            <a:spLocks noChangeArrowheads="1"/>
          </p:cNvSpPr>
          <p:nvPr/>
        </p:nvSpPr>
        <p:spPr bwMode="auto">
          <a:xfrm>
            <a:off x="1071563" y="500063"/>
            <a:ext cx="7429500" cy="5078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algn="ctr" eaLnBrk="1" hangingPunct="1"/>
            <a:r>
              <a:rPr lang="ru-RU" altLang="ru-RU" sz="3600" b="1">
                <a:latin typeface="Franklin Gothic Book" pitchFamily="34" charset="0"/>
              </a:rPr>
              <a:t>Монитор и глаза.</a:t>
            </a:r>
          </a:p>
          <a:p>
            <a:pPr algn="ctr" eaLnBrk="1" hangingPunct="1"/>
            <a:endParaRPr lang="ru-RU" altLang="ru-RU" sz="3600" b="1">
              <a:latin typeface="Franklin Gothic Book" pitchFamily="34" charset="0"/>
            </a:endParaRPr>
          </a:p>
          <a:p>
            <a:pPr eaLnBrk="1" hangingPunct="1">
              <a:buFont typeface="Wingdings" pitchFamily="2" charset="2"/>
              <a:buChar char="§"/>
            </a:pPr>
            <a:r>
              <a:rPr lang="ru-RU" altLang="ru-RU" b="1" i="1">
                <a:latin typeface="Franklin Gothic Book" pitchFamily="34" charset="0"/>
              </a:rPr>
              <a:t>Старайтесь по возможности использовать в работе ЖК мониторы</a:t>
            </a:r>
            <a:r>
              <a:rPr lang="ru-RU" altLang="ru-RU" i="1">
                <a:latin typeface="Franklin Gothic Book" pitchFamily="34" charset="0"/>
              </a:rPr>
              <a:t>.</a:t>
            </a:r>
            <a:r>
              <a:rPr lang="ru-RU" altLang="ru-RU">
                <a:latin typeface="Franklin Gothic Book" pitchFamily="34" charset="0"/>
              </a:rPr>
              <a:t/>
            </a:r>
            <a:br>
              <a:rPr lang="ru-RU" altLang="ru-RU">
                <a:latin typeface="Franklin Gothic Book" pitchFamily="34" charset="0"/>
              </a:rPr>
            </a:br>
            <a:endParaRPr lang="ru-RU" altLang="ru-RU">
              <a:latin typeface="Franklin Gothic Book" pitchFamily="34" charset="0"/>
            </a:endParaRPr>
          </a:p>
          <a:p>
            <a:pPr eaLnBrk="1" hangingPunct="1">
              <a:buFont typeface="Wingdings" pitchFamily="2" charset="2"/>
              <a:buChar char="§"/>
            </a:pPr>
            <a:r>
              <a:rPr lang="ru-RU" altLang="ru-RU" b="1" i="1">
                <a:latin typeface="Franklin Gothic Book" pitchFamily="34" charset="0"/>
              </a:rPr>
              <a:t>Правильно отрегулируйте положение монитора.</a:t>
            </a:r>
            <a:r>
              <a:rPr lang="ru-RU" altLang="ru-RU">
                <a:latin typeface="Franklin Gothic Book" pitchFamily="34" charset="0"/>
              </a:rPr>
              <a:t/>
            </a:r>
            <a:br>
              <a:rPr lang="ru-RU" altLang="ru-RU">
                <a:latin typeface="Franklin Gothic Book" pitchFamily="34" charset="0"/>
              </a:rPr>
            </a:br>
            <a:endParaRPr lang="ru-RU" altLang="ru-RU">
              <a:latin typeface="Franklin Gothic Book" pitchFamily="34" charset="0"/>
            </a:endParaRPr>
          </a:p>
          <a:p>
            <a:pPr eaLnBrk="1" hangingPunct="1">
              <a:buFont typeface="Wingdings" pitchFamily="2" charset="2"/>
              <a:buChar char="§"/>
            </a:pPr>
            <a:r>
              <a:rPr lang="ru-RU" altLang="ru-RU" b="1" i="1">
                <a:latin typeface="Franklin Gothic Book" pitchFamily="34" charset="0"/>
              </a:rPr>
              <a:t>Почаще протирайте экран монитора сухой тряпочкой</a:t>
            </a:r>
            <a:r>
              <a:rPr lang="ru-RU" altLang="ru-RU" b="1">
                <a:latin typeface="Franklin Gothic Book" pitchFamily="34" charset="0"/>
              </a:rPr>
              <a:t>.</a:t>
            </a:r>
            <a:br>
              <a:rPr lang="ru-RU" altLang="ru-RU" b="1">
                <a:latin typeface="Franklin Gothic Book" pitchFamily="34" charset="0"/>
              </a:rPr>
            </a:br>
            <a:endParaRPr lang="ru-RU" altLang="ru-RU">
              <a:latin typeface="Franklin Gothic Book" pitchFamily="34" charset="0"/>
            </a:endParaRPr>
          </a:p>
          <a:p>
            <a:pPr eaLnBrk="1" hangingPunct="1">
              <a:buFont typeface="Wingdings" pitchFamily="2" charset="2"/>
              <a:buChar char="§"/>
            </a:pPr>
            <a:r>
              <a:rPr lang="ru-RU" altLang="ru-RU" b="1" i="1">
                <a:latin typeface="Franklin Gothic Book" pitchFamily="34" charset="0"/>
              </a:rPr>
              <a:t>Проводите гимнастику для глаз</a:t>
            </a:r>
            <a:r>
              <a:rPr lang="ru-RU" altLang="ru-RU" i="1">
                <a:latin typeface="Franklin Gothic Book" pitchFamily="34" charset="0"/>
              </a:rPr>
              <a:t>.</a:t>
            </a:r>
            <a:r>
              <a:rPr lang="ru-RU" altLang="ru-RU">
                <a:latin typeface="Franklin Gothic Book" pitchFamily="34" charset="0"/>
              </a:rPr>
              <a:t/>
            </a:r>
            <a:br>
              <a:rPr lang="ru-RU" altLang="ru-RU">
                <a:latin typeface="Franklin Gothic Book" pitchFamily="34" charset="0"/>
              </a:rPr>
            </a:br>
            <a:endParaRPr lang="ru-RU" altLang="ru-RU">
              <a:latin typeface="Franklin Gothic Book" pitchFamily="34" charset="0"/>
            </a:endParaRPr>
          </a:p>
          <a:p>
            <a:pPr eaLnBrk="1" hangingPunct="1">
              <a:buFont typeface="Wingdings" pitchFamily="2" charset="2"/>
              <a:buChar char="§"/>
            </a:pPr>
            <a:r>
              <a:rPr lang="ru-RU" altLang="ru-RU" b="1" i="1">
                <a:latin typeface="Franklin Gothic Book" pitchFamily="34" charset="0"/>
              </a:rPr>
              <a:t>Употребляйте витамин А</a:t>
            </a:r>
            <a:r>
              <a:rPr lang="ru-RU" altLang="ru-RU" i="1">
                <a:latin typeface="Franklin Gothic Book" pitchFamily="34" charset="0"/>
              </a:rPr>
              <a:t>.</a:t>
            </a:r>
            <a:r>
              <a:rPr lang="ru-RU" altLang="ru-RU">
                <a:latin typeface="Franklin Gothic Book" pitchFamily="34" charset="0"/>
              </a:rPr>
              <a:t/>
            </a:r>
            <a:br>
              <a:rPr lang="ru-RU" altLang="ru-RU">
                <a:latin typeface="Franklin Gothic Book" pitchFamily="34" charset="0"/>
              </a:rPr>
            </a:br>
            <a:endParaRPr lang="ru-RU" altLang="ru-RU">
              <a:latin typeface="Franklin Gothic Book" pitchFamily="34" charset="0"/>
            </a:endParaRPr>
          </a:p>
          <a:p>
            <a:pPr eaLnBrk="1" hangingPunct="1">
              <a:buFont typeface="Wingdings" pitchFamily="2" charset="2"/>
              <a:buChar char="§"/>
            </a:pPr>
            <a:r>
              <a:rPr lang="ru-RU" altLang="ru-RU" b="1" i="1">
                <a:latin typeface="Franklin Gothic Book" pitchFamily="34" charset="0"/>
              </a:rPr>
              <a:t>Промывание глаз.</a:t>
            </a:r>
            <a:endParaRPr lang="ru-RU" altLang="ru-RU">
              <a:latin typeface="Franklin Gothic Book" pitchFamily="34" charset="0"/>
            </a:endParaRPr>
          </a:p>
          <a:p>
            <a:pPr eaLnBrk="1" hangingPunct="1"/>
            <a:r>
              <a:rPr lang="ru-RU" altLang="ru-RU">
                <a:latin typeface="Franklin Gothic Book" pitchFamily="34" charset="0"/>
              </a:rPr>
              <a:t> </a:t>
            </a:r>
          </a:p>
          <a:p>
            <a:pPr eaLnBrk="1" hangingPunct="1"/>
            <a:endParaRPr lang="ru-RU" altLang="ru-RU">
              <a:latin typeface="Franklin Gothic Book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Box 1"/>
          <p:cNvSpPr txBox="1">
            <a:spLocks noChangeArrowheads="1"/>
          </p:cNvSpPr>
          <p:nvPr/>
        </p:nvSpPr>
        <p:spPr bwMode="auto">
          <a:xfrm>
            <a:off x="1071563" y="500063"/>
            <a:ext cx="74295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endParaRPr lang="en-US" altLang="ru-RU">
              <a:latin typeface="Franklin Gothic Book" pitchFamily="34" charset="0"/>
            </a:endParaRPr>
          </a:p>
        </p:txBody>
      </p:sp>
      <p:sp>
        <p:nvSpPr>
          <p:cNvPr id="22531" name="TextBox 2"/>
          <p:cNvSpPr txBox="1">
            <a:spLocks noChangeArrowheads="1"/>
          </p:cNvSpPr>
          <p:nvPr/>
        </p:nvSpPr>
        <p:spPr bwMode="auto">
          <a:xfrm>
            <a:off x="1357313" y="1643063"/>
            <a:ext cx="6215062" cy="2586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algn="ctr" eaLnBrk="1" hangingPunct="1"/>
            <a:r>
              <a:rPr lang="ru-RU" altLang="ru-RU" sz="3600" b="1">
                <a:latin typeface="Franklin Gothic Book" pitchFamily="34" charset="0"/>
              </a:rPr>
              <a:t>Работайте на компьютере, соблюдая эти нехитрые правила и  будьте здоровы!</a:t>
            </a:r>
            <a:r>
              <a:rPr lang="ru-RU" altLang="ru-RU" sz="3600">
                <a:latin typeface="Franklin Gothic Book" pitchFamily="34" charset="0"/>
              </a:rPr>
              <a:t> </a:t>
            </a:r>
          </a:p>
          <a:p>
            <a:pPr algn="ctr" eaLnBrk="1" hangingPunct="1"/>
            <a:endParaRPr lang="ru-RU" altLang="ru-RU">
              <a:latin typeface="Franklin Gothic Book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2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95288" y="404813"/>
            <a:ext cx="82296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u="sng">
                <a:effectLst/>
              </a:rPr>
              <a:t>Правила включения и выключения компьютера.</a:t>
            </a:r>
            <a:br>
              <a:rPr lang="ru-RU" sz="3200" u="sng">
                <a:effectLst/>
              </a:rPr>
            </a:br>
            <a:endParaRPr lang="ru-RU" sz="3200" u="sng">
              <a:effectLst/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800" smtClean="0"/>
              <a:t>1.    </a:t>
            </a:r>
            <a:r>
              <a:rPr lang="ru-RU" altLang="ru-RU" sz="2800" b="1" smtClean="0"/>
              <a:t>включить общий рубильник помещения, подающий эл. ток в розетки класса;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800" b="1" smtClean="0"/>
              <a:t>2.    включить источник бесперебойного питания;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800" b="1" smtClean="0"/>
              <a:t>3.    включить принтер, если он нужен;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800" b="1" smtClean="0"/>
              <a:t>4.    включить монитор;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800" b="1" smtClean="0"/>
              <a:t>5.    включить системный блок (кнопка включения электропитания (Power) на передней панели системного блока)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800" b="1" smtClean="0"/>
              <a:t>       При выключении сначала следует закончить работу программ, а затем выключать все в обратном порядке.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95288" y="692150"/>
            <a:ext cx="82296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u="sng"/>
              <a:t>Правила поведения и техники безопасности в кабинете информатики</a:t>
            </a:r>
            <a:r>
              <a:rPr lang="ru-RU" sz="3200"/>
              <a:t/>
            </a:r>
            <a:br>
              <a:rPr lang="ru-RU" sz="3200"/>
            </a:br>
            <a:endParaRPr lang="ru-RU" sz="3200"/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539750" y="2565400"/>
            <a:ext cx="8229600" cy="4525963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altLang="ru-RU" b="1" smtClean="0"/>
              <a:t>   </a:t>
            </a:r>
            <a:r>
              <a:rPr lang="ru-RU" altLang="ru-RU" sz="2800" b="1" smtClean="0"/>
              <a:t>Кабинет информатики отличается от других кабинетов. Поэтому здесь существуют особые правила поведения, которые необходимо наряду с правилами техники безопасности соблюдать, чтобы сохранить свое здоровье.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u="sng"/>
              <a:t>Общие требования безопасности</a:t>
            </a:r>
            <a:br>
              <a:rPr lang="ru-RU" sz="3200" u="sng"/>
            </a:br>
            <a:endParaRPr lang="ru-RU" sz="3200" u="sng"/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179388" y="1125538"/>
            <a:ext cx="8642350" cy="5516562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1800" smtClean="0"/>
              <a:t>1</a:t>
            </a:r>
            <a:r>
              <a:rPr lang="ru-RU" altLang="ru-RU" sz="2400" smtClean="0"/>
              <a:t>.       </a:t>
            </a:r>
            <a:r>
              <a:rPr lang="ru-RU" altLang="ru-RU" sz="2400" b="1" smtClean="0"/>
              <a:t>К работе в кабинете информатики допускаются студенты, прошедшие инструктаж по охране труда и не имеющие противопоказания по состоянию здоровья.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400" b="1" smtClean="0"/>
              <a:t>2.       Студенты должны соблюдать правила поведения в кабинете информатики.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400" b="1" smtClean="0"/>
              <a:t>3.       При работе в кабинете информатики возможно воздействие на человека следующих опасных и вредных факторов: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400" b="1" smtClean="0"/>
              <a:t>—	от монитора: ультрафиолетовое, инфракрасное, электромагнитное и рентгеновское излучения; статическое электричество, блики и мерцание экрана;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400" b="1" smtClean="0"/>
              <a:t>—	поражение электрическим током при работе без заземления, со снятой задней крышкой системного блока.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altLang="ru-RU" sz="2000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u="sng"/>
              <a:t>Общие требования безопасности</a:t>
            </a:r>
            <a:br>
              <a:rPr lang="ru-RU" sz="3200" u="sng"/>
            </a:br>
            <a:endParaRPr lang="ru-RU" sz="3200" u="sng"/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179388" y="1125538"/>
            <a:ext cx="8642350" cy="5516562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000" b="1" smtClean="0"/>
              <a:t>4</a:t>
            </a:r>
            <a:r>
              <a:rPr lang="ru-RU" altLang="ru-RU" sz="2400" b="1" smtClean="0"/>
              <a:t>.       Студенты должны соблюдать правила пожарной безопасности, знать места расположения огнетушителей (при входе справа от двери) и уметь пользоваться ими.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400" b="1" smtClean="0"/>
              <a:t>5.       О каждом несчастном случае немедленно сообщать учителю.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400" b="1" smtClean="0"/>
              <a:t>6.       При неисправности оборудования немедленно прекратить работу и сообщить об этом учителю.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400" b="1" smtClean="0"/>
              <a:t>7.       Не работать на неисправном оборудовании.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400" b="1" smtClean="0"/>
              <a:t>8.       Содержать в чистоте рабочее место и соблюдать правила личной гигиены.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400" b="1" smtClean="0"/>
              <a:t>9.       Студенты допустившие невыполнение или нарушение инструкции по охране труда, привлекаются к ответственности.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u="sng"/>
              <a:t>Требования безопасности во время работы</a:t>
            </a:r>
            <a:r>
              <a:rPr lang="ru-RU" sz="3200"/>
              <a:t/>
            </a:r>
            <a:br>
              <a:rPr lang="ru-RU" sz="3200"/>
            </a:br>
            <a:endParaRPr lang="ru-RU" sz="3200"/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323850" y="1268413"/>
            <a:ext cx="8435975" cy="4924425"/>
          </a:xfrm>
        </p:spPr>
        <p:txBody>
          <a:bodyPr>
            <a:normAutofit fontScale="85000" lnSpcReduction="20000"/>
          </a:bodyPr>
          <a:lstStyle/>
          <a:p>
            <a:pPr marL="609600" indent="-609600" eaLnBrk="1" fontAlgn="auto" hangingPunct="1">
              <a:lnSpc>
                <a:spcPct val="120000"/>
              </a:lnSpc>
              <a:spcAft>
                <a:spcPts val="0"/>
              </a:spcAft>
              <a:buFont typeface="Wingdings" pitchFamily="2" charset="2"/>
              <a:buAutoNum type="arabicPeriod"/>
              <a:defRPr/>
            </a:pPr>
            <a:r>
              <a:rPr lang="ru-RU" sz="2600" b="1" dirty="0"/>
              <a:t>подключать компьютер к сети следует через источник бесперебойного питания или  стабилизатор напряжения или линейный фильтр, во избежание перепадов напряжения;</a:t>
            </a:r>
          </a:p>
          <a:p>
            <a:pPr marL="609600" indent="-609600" eaLnBrk="1" fontAlgn="auto" hangingPunct="1">
              <a:lnSpc>
                <a:spcPct val="120000"/>
              </a:lnSpc>
              <a:spcAft>
                <a:spcPts val="0"/>
              </a:spcAft>
              <a:buFont typeface="Wingdings" pitchFamily="2" charset="2"/>
              <a:buAutoNum type="arabicPeriod"/>
              <a:defRPr/>
            </a:pPr>
            <a:r>
              <a:rPr lang="ru-RU" sz="2600" b="1" dirty="0"/>
              <a:t>системный блок не должен подвергаться толчкам и вибрациям;</a:t>
            </a:r>
          </a:p>
          <a:p>
            <a:pPr marL="609600" indent="-609600" eaLnBrk="1" fontAlgn="auto" hangingPunct="1">
              <a:lnSpc>
                <a:spcPct val="120000"/>
              </a:lnSpc>
              <a:spcAft>
                <a:spcPts val="0"/>
              </a:spcAft>
              <a:buFont typeface="Wingdings" pitchFamily="2" charset="2"/>
              <a:buAutoNum type="arabicPeriod"/>
              <a:defRPr/>
            </a:pPr>
            <a:r>
              <a:rPr lang="ru-RU" sz="2600" b="1" dirty="0"/>
              <a:t>кабели, соединяющие системный блок и другие устройства, следует вставлять и вынимать только при выключенном компьютере;</a:t>
            </a:r>
          </a:p>
          <a:p>
            <a:pPr marL="609600" indent="-609600" eaLnBrk="1" fontAlgn="auto" hangingPunct="1">
              <a:lnSpc>
                <a:spcPct val="120000"/>
              </a:lnSpc>
              <a:spcAft>
                <a:spcPts val="0"/>
              </a:spcAft>
              <a:buFont typeface="Wingdings" pitchFamily="2" charset="2"/>
              <a:buAutoNum type="arabicPeriod"/>
              <a:defRPr/>
            </a:pPr>
            <a:r>
              <a:rPr lang="ru-RU" sz="2600" b="1" dirty="0"/>
              <a:t>Не включать компьютеры без разрешения учителя.</a:t>
            </a:r>
          </a:p>
          <a:p>
            <a:pPr marL="609600" indent="-609600" eaLnBrk="1" fontAlgn="auto" hangingPunct="1">
              <a:lnSpc>
                <a:spcPct val="120000"/>
              </a:lnSpc>
              <a:spcAft>
                <a:spcPts val="0"/>
              </a:spcAft>
              <a:buFont typeface="Wingdings" pitchFamily="2" charset="2"/>
              <a:buAutoNum type="arabicPeriod"/>
              <a:defRPr/>
            </a:pPr>
            <a:r>
              <a:rPr lang="ru-RU" sz="2600" b="1" dirty="0"/>
              <a:t>Расстояние от глаз до экрана монитора должно быть 0,6...0,7 м., </a:t>
            </a:r>
            <a:r>
              <a:rPr lang="ru-RU" sz="2600" b="1" dirty="0" smtClean="0"/>
              <a:t>уровень </a:t>
            </a:r>
            <a:r>
              <a:rPr lang="ru-RU" sz="2600" b="1" dirty="0"/>
              <a:t>глаз должен приходиться на центр экрана или на 2/3 его высоты.</a:t>
            </a:r>
          </a:p>
          <a:p>
            <a:pPr marL="609600" indent="-609600" eaLnBrk="1" fontAlgn="auto" hangingPunct="1">
              <a:lnSpc>
                <a:spcPct val="120000"/>
              </a:lnSpc>
              <a:spcAft>
                <a:spcPts val="0"/>
              </a:spcAft>
              <a:buFont typeface="Wingdings" pitchFamily="2" charset="2"/>
              <a:buAutoNum type="arabicPeriod"/>
              <a:defRPr/>
            </a:pPr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u="sng"/>
              <a:t>Требования безопасности во время работы</a:t>
            </a:r>
            <a:r>
              <a:rPr lang="ru-RU" sz="3200"/>
              <a:t/>
            </a:r>
            <a:br>
              <a:rPr lang="ru-RU" sz="3200"/>
            </a:br>
            <a:endParaRPr lang="ru-RU" sz="3200"/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285750" y="1071563"/>
            <a:ext cx="8435975" cy="5589587"/>
          </a:xfrm>
        </p:spPr>
        <p:txBody>
          <a:bodyPr/>
          <a:lstStyle/>
          <a:p>
            <a:pPr marL="609600" indent="-609600" eaLnBrk="1" hangingPunct="1">
              <a:lnSpc>
                <a:spcPct val="120000"/>
              </a:lnSpc>
              <a:buFont typeface="Wingdings" pitchFamily="2" charset="2"/>
              <a:buAutoNum type="arabicPeriod"/>
            </a:pPr>
            <a:r>
              <a:rPr lang="ru-RU" altLang="ru-RU" sz="1800" b="1" smtClean="0"/>
              <a:t>Тетрадь для записей должна быть хорошо освещена и находиться на расстоянии 55...65 см от глаз.</a:t>
            </a:r>
          </a:p>
          <a:p>
            <a:pPr marL="609600" indent="-609600" eaLnBrk="1" hangingPunct="1">
              <a:lnSpc>
                <a:spcPct val="120000"/>
              </a:lnSpc>
              <a:buFont typeface="Wingdings" pitchFamily="2" charset="2"/>
              <a:buAutoNum type="arabicPeriod"/>
            </a:pPr>
            <a:r>
              <a:rPr lang="ru-RU" altLang="ru-RU" sz="1800" b="1" smtClean="0"/>
              <a:t>Изображение на экранах мониторов должно быть стабильным, ясным и предельно четким, не иметь мерцаний символов и фона, на экранах не должно быть бликов от отражений светильников, окон и окружающих предметов.</a:t>
            </a:r>
          </a:p>
          <a:p>
            <a:pPr marL="609600" indent="-609600" eaLnBrk="1" hangingPunct="1">
              <a:lnSpc>
                <a:spcPct val="120000"/>
              </a:lnSpc>
              <a:buFont typeface="Wingdings" pitchFamily="2" charset="2"/>
              <a:buAutoNum type="arabicPeriod"/>
            </a:pPr>
            <a:r>
              <a:rPr lang="ru-RU" altLang="ru-RU" sz="1800" b="1" smtClean="0"/>
              <a:t>дискеты требуют бережного отношения; нельзя их гнуть, трогать руками открытые участки магнитного покрытия; хранить их следует в бумажных конвертах; не допускать попадания на них пыли и жидкости, оберегать от действия  магнитных полей;</a:t>
            </a:r>
          </a:p>
          <a:p>
            <a:pPr marL="609600" indent="-609600" eaLnBrk="1" hangingPunct="1">
              <a:lnSpc>
                <a:spcPct val="120000"/>
              </a:lnSpc>
              <a:buFont typeface="Wingdings" pitchFamily="2" charset="2"/>
              <a:buAutoNum type="arabicPeriod"/>
            </a:pPr>
            <a:r>
              <a:rPr lang="ru-RU" altLang="ru-RU" sz="1800" b="1" smtClean="0"/>
              <a:t>винчестер следует оберегать от ударов при установке;</a:t>
            </a:r>
          </a:p>
          <a:p>
            <a:pPr marL="609600" indent="-609600" eaLnBrk="1" hangingPunct="1">
              <a:lnSpc>
                <a:spcPct val="120000"/>
              </a:lnSpc>
              <a:buFont typeface="Wingdings" pitchFamily="2" charset="2"/>
              <a:buAutoNum type="arabicPeriod"/>
            </a:pPr>
            <a:r>
              <a:rPr lang="ru-RU" altLang="ru-RU" sz="1800" b="1" smtClean="0"/>
              <a:t>С</a:t>
            </a:r>
            <a:r>
              <a:rPr lang="en-US" altLang="ru-RU" sz="1800" b="1" smtClean="0"/>
              <a:t>D</a:t>
            </a:r>
            <a:r>
              <a:rPr lang="ru-RU" altLang="ru-RU" sz="1800" b="1" smtClean="0"/>
              <a:t>-диски следует оберегать от царапин, пыли, грязи</a:t>
            </a:r>
          </a:p>
          <a:p>
            <a:pPr marL="609600" indent="-609600" eaLnBrk="1" hangingPunct="1">
              <a:lnSpc>
                <a:spcPct val="120000"/>
              </a:lnSpc>
              <a:buFont typeface="Wingdings" pitchFamily="2" charset="2"/>
              <a:buAutoNum type="arabicPeriod"/>
            </a:pPr>
            <a:r>
              <a:rPr lang="ru-RU" altLang="ru-RU" sz="1800" b="1" smtClean="0"/>
              <a:t>Выполнять специальные упражнения, снимающие зрительное утомление</a:t>
            </a:r>
            <a:r>
              <a:rPr lang="ru-RU" altLang="ru-RU" sz="180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95288" y="765175"/>
            <a:ext cx="82296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u="sng"/>
              <a:t>Требования безопасности при аварийных ситуациях</a:t>
            </a:r>
            <a:br>
              <a:rPr lang="ru-RU" sz="3200" u="sng"/>
            </a:br>
            <a:endParaRPr lang="ru-RU" sz="3200" u="sng"/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2492375"/>
            <a:ext cx="8229600" cy="4525963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ru-RU" altLang="ru-RU" sz="2400" b="1" smtClean="0"/>
              <a:t>В случае возникновения неисправностей в работе компьютера необходимо выключить его и сообщить учителю.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ru-RU" altLang="ru-RU" sz="2400" b="1" smtClean="0"/>
              <a:t>При плохом самочувствии, появлении головной боли, головокружения и пр. прекратить работу и сообщить об этом учителю.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ru-RU" altLang="ru-RU" sz="2400" b="1" smtClean="0"/>
              <a:t>При поражении электрическим током немедленно выключить компьютер и сообщить учителю.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ru-RU" altLang="ru-RU" sz="2400" b="1" smtClean="0"/>
              <a:t>При возникновении очага возгорания немедленно выключить компьютер и сообщить учителю.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u="sng"/>
              <a:t>Требования безопасности по окончании работы</a:t>
            </a:r>
            <a:br>
              <a:rPr lang="ru-RU" sz="3200" u="sng"/>
            </a:br>
            <a:endParaRPr lang="ru-RU" sz="3200" u="sng"/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609600" indent="-609600" eaLnBrk="1" fontAlgn="auto" hangingPunct="1">
              <a:spcAft>
                <a:spcPts val="0"/>
              </a:spcAft>
              <a:buFont typeface="Wingdings" pitchFamily="2" charset="2"/>
              <a:buAutoNum type="arabicPeriod"/>
              <a:defRPr/>
            </a:pPr>
            <a:r>
              <a:rPr lang="ru-RU" sz="1800" b="1" dirty="0"/>
              <a:t>С разрешения учителя выключить компьютер и привести в порядок рабочее место.</a:t>
            </a:r>
          </a:p>
          <a:p>
            <a:pPr marL="609600" indent="-609600" eaLnBrk="1" fontAlgn="auto" hangingPunct="1">
              <a:spcAft>
                <a:spcPts val="0"/>
              </a:spcAft>
              <a:buFont typeface="Wingdings" pitchFamily="2" charset="2"/>
              <a:buAutoNum type="arabicPeriod"/>
              <a:defRPr/>
            </a:pPr>
            <a:r>
              <a:rPr lang="ru-RU" sz="1800" b="1" dirty="0"/>
              <a:t>Тщательно проветрить кабинет.</a:t>
            </a:r>
          </a:p>
          <a:p>
            <a:pPr marL="609600" indent="-60960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2400" b="1" u="sng" dirty="0"/>
              <a:t>          Исходя из требований безопасности, ученики должны соблюдать </a:t>
            </a:r>
            <a:r>
              <a:rPr lang="ru-RU" sz="2400" b="1" u="sng" dirty="0" smtClean="0"/>
              <a:t>следующие </a:t>
            </a:r>
            <a:r>
              <a:rPr lang="ru-RU" sz="2400" b="1" u="sng" dirty="0"/>
              <a:t>правила поведения в кабинете информатики. Следует:</a:t>
            </a:r>
          </a:p>
          <a:p>
            <a:pPr marL="609600" indent="-609600"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sz="1800" b="1" dirty="0"/>
              <a:t>Выполнять правила техники безопасности, </a:t>
            </a:r>
            <a:r>
              <a:rPr lang="ru-RU" sz="1800" b="1" dirty="0" smtClean="0"/>
              <a:t>соблюдать порядок </a:t>
            </a:r>
            <a:r>
              <a:rPr lang="ru-RU" sz="1800" b="1" dirty="0"/>
              <a:t>и дисциплину.</a:t>
            </a:r>
          </a:p>
          <a:p>
            <a:pPr marL="609600" indent="-609600"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sz="1800" b="1" dirty="0"/>
              <a:t>Заходить в класс с разрешения учителя.</a:t>
            </a:r>
          </a:p>
          <a:p>
            <a:pPr marL="609600" indent="-609600"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sz="1800" b="1" dirty="0"/>
              <a:t>По классу перемещаться спокойно, без суеты или резких движений.</a:t>
            </a:r>
          </a:p>
          <a:p>
            <a:pPr marL="609600" indent="-609600"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sz="1800" b="1" dirty="0"/>
              <a:t>Перед работой за компьютером вымыть руки. </a:t>
            </a:r>
          </a:p>
          <a:p>
            <a:pPr marL="609600" indent="-609600"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sz="1800" b="1" dirty="0"/>
              <a:t>Обувь и одежда должны быть чистыми.</a:t>
            </a:r>
          </a:p>
          <a:p>
            <a:pPr marL="609600" indent="-609600"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sz="1800" b="1" dirty="0"/>
              <a:t>Располагаться на расстоянии не менее 50 см от экрана монитора. </a:t>
            </a:r>
          </a:p>
          <a:p>
            <a:pPr marL="609600" indent="-609600"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sz="1800" b="1" dirty="0"/>
              <a:t>Строго следовать инструкциям учителя.</a:t>
            </a:r>
          </a:p>
          <a:p>
            <a:pPr marL="609600" indent="-609600"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sz="1800" b="1" dirty="0"/>
              <a:t>После себя закрывать все открытые программы. </a:t>
            </a:r>
          </a:p>
          <a:p>
            <a:pPr marL="609600" indent="-609600"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sz="1800" b="1" dirty="0"/>
              <a:t>В случае неисправности оборудования сообщить учителю.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ема 1 Правила работы на компьютере и техника безопасности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Трек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Тема 1 Правила работы на компьютере и техника безопасности</Template>
  <TotalTime>0</TotalTime>
  <Words>1002</Words>
  <Application>Microsoft Office PowerPoint</Application>
  <PresentationFormat>Экран (4:3)</PresentationFormat>
  <Paragraphs>105</Paragraphs>
  <Slides>18</Slides>
  <Notes>6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6" baseType="lpstr">
      <vt:lpstr>Garamond</vt:lpstr>
      <vt:lpstr>Arial</vt:lpstr>
      <vt:lpstr>Franklin Gothic Medium</vt:lpstr>
      <vt:lpstr>Franklin Gothic Book</vt:lpstr>
      <vt:lpstr>Wingdings 2</vt:lpstr>
      <vt:lpstr>Calibri</vt:lpstr>
      <vt:lpstr>Wingdings</vt:lpstr>
      <vt:lpstr>Тема 1 Правила работы на компьютере и техника безопасности</vt:lpstr>
      <vt:lpstr>Правила работы на компьютере и техника безопасности.</vt:lpstr>
      <vt:lpstr>Правила включения и выключения компьютера. </vt:lpstr>
      <vt:lpstr>Правила поведения и техники безопасности в кабинете информатики </vt:lpstr>
      <vt:lpstr>Общие требования безопасности </vt:lpstr>
      <vt:lpstr>Общие требования безопасности </vt:lpstr>
      <vt:lpstr>Требования безопасности во время работы </vt:lpstr>
      <vt:lpstr>Требования безопасности во время работы </vt:lpstr>
      <vt:lpstr>Требования безопасности при аварийных ситуациях </vt:lpstr>
      <vt:lpstr>Требования безопасности по окончании работы </vt:lpstr>
      <vt:lpstr>Запрещается:</vt:lpstr>
      <vt:lpstr>Запрещается:</vt:lpstr>
      <vt:lpstr>Упражнения для глаз </vt:lpstr>
      <vt:lpstr>Организация работы на компьютере учащегося — будущего среднего медицинского работника. </vt:lpstr>
      <vt:lpstr>Основные вредные факторы, влияющие на состояние здоровья людей, работающих за компьютером:  </vt:lpstr>
      <vt:lpstr>Рекомендации по организации рабочего места с целью минимизировать вредное влияние ПК. </vt:lpstr>
      <vt:lpstr>Рекомендации по организации рабочего места с целью минимизировать вредное влияние ПК. 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Правила работы на компьютере и техника безопасности.</dc:title>
  <dc:creator>Коломеец</dc:creator>
  <cp:lastModifiedBy>st06</cp:lastModifiedBy>
  <cp:revision>1</cp:revision>
  <dcterms:created xsi:type="dcterms:W3CDTF">2020-08-31T14:59:12Z</dcterms:created>
  <dcterms:modified xsi:type="dcterms:W3CDTF">2020-08-31T14:59:37Z</dcterms:modified>
</cp:coreProperties>
</file>