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Override1.xml" ContentType="application/vnd.openxmlformats-officedocument.themeOverrid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theme/themeOverride2.xml" ContentType="application/vnd.openxmlformats-officedocument.themeOverrid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2.xml" ContentType="application/vnd.openxmlformats-officedocument.theme+xml"/>
  <Override PartName="/ppt/theme/themeOverride3.xml" ContentType="application/vnd.openxmlformats-officedocument.themeOverrid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theme/themeOverride4.xml" ContentType="application/vnd.openxmlformats-officedocument.themeOverrid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4.xml" ContentType="application/vnd.openxmlformats-officedocument.theme+xml"/>
  <Override PartName="/ppt/theme/themeOverride5.xml" ContentType="application/vnd.openxmlformats-officedocument.themeOverrid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5.xml" ContentType="application/vnd.openxmlformats-officedocument.theme+xml"/>
  <Override PartName="/ppt/theme/themeOverride6.xml" ContentType="application/vnd.openxmlformats-officedocument.themeOverrid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6.xml" ContentType="application/vnd.openxmlformats-officedocument.theme+xml"/>
  <Override PartName="/ppt/theme/themeOverride7.xml" ContentType="application/vnd.openxmlformats-officedocument.themeOverrid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7.xml" ContentType="application/vnd.openxmlformats-officedocument.theme+xml"/>
  <Override PartName="/ppt/theme/themeOverride8.xml" ContentType="application/vnd.openxmlformats-officedocument.themeOverrid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8.xml" ContentType="application/vnd.openxmlformats-officedocument.theme+xml"/>
  <Override PartName="/ppt/theme/themeOverride9.xml" ContentType="application/vnd.openxmlformats-officedocument.themeOverrid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9.xml" ContentType="application/vnd.openxmlformats-officedocument.theme+xml"/>
  <Override PartName="/ppt/theme/themeOverride10.xml" ContentType="application/vnd.openxmlformats-officedocument.themeOverrid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0.xml" ContentType="application/vnd.openxmlformats-officedocument.theme+xml"/>
  <Override PartName="/ppt/theme/themeOverride11.xml" ContentType="application/vnd.openxmlformats-officedocument.themeOverrid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1.xml" ContentType="application/vnd.openxmlformats-officedocument.theme+xml"/>
  <Override PartName="/ppt/theme/themeOverride12.xml" ContentType="application/vnd.openxmlformats-officedocument.themeOverrid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2.xml" ContentType="application/vnd.openxmlformats-officedocument.theme+xml"/>
  <Override PartName="/ppt/theme/themeOverride13.xml" ContentType="application/vnd.openxmlformats-officedocument.themeOverrid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1" r:id="rId21"/>
    <p:sldMasterId id="2147483914" r:id="rId22"/>
    <p:sldMasterId id="2147483927" r:id="rId23"/>
    <p:sldMasterId id="2147483940" r:id="rId24"/>
    <p:sldMasterId id="2147483953" r:id="rId25"/>
    <p:sldMasterId id="2147483966" r:id="rId26"/>
    <p:sldMasterId id="2147483979" r:id="rId27"/>
    <p:sldMasterId id="2147483992" r:id="rId28"/>
    <p:sldMasterId id="2147484005" r:id="rId29"/>
    <p:sldMasterId id="2147484018" r:id="rId30"/>
    <p:sldMasterId id="2147484031" r:id="rId31"/>
    <p:sldMasterId id="2147484044" r:id="rId32"/>
  </p:sldMasterIdLst>
  <p:notesMasterIdLst>
    <p:notesMasterId r:id="rId72"/>
  </p:notesMasterIdLst>
  <p:sldIdLst>
    <p:sldId id="301" r:id="rId33"/>
    <p:sldId id="256" r:id="rId34"/>
    <p:sldId id="261" r:id="rId35"/>
    <p:sldId id="267" r:id="rId36"/>
    <p:sldId id="263" r:id="rId37"/>
    <p:sldId id="264" r:id="rId38"/>
    <p:sldId id="268" r:id="rId39"/>
    <p:sldId id="265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80A0BA-016D-4CAD-A2A2-E4AF4336B9A1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6C40F-B901-4E01-BDD2-C6B97AF72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85F71-020D-4595-A781-DBF6D57604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FDF6AF-51BA-4B24-8BAD-ECE6D6A341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9.xml"/><Relationship Id="rId1" Type="http://schemas.openxmlformats.org/officeDocument/2006/relationships/themeOverride" Target="../theme/themeOverride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0.xml"/><Relationship Id="rId1" Type="http://schemas.openxmlformats.org/officeDocument/2006/relationships/themeOverride" Target="../theme/themeOverride1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1.xml"/><Relationship Id="rId1" Type="http://schemas.openxmlformats.org/officeDocument/2006/relationships/themeOverride" Target="../theme/themeOverride1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hemeOverride" Target="../theme/themeOverride1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CF2AF-0D19-4996-A2E8-04E66D974194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9C72A-4802-4A49-9B69-F4DE57ADDF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A8DA2-6C5F-4AA1-B765-B9DBC756F46A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19847-8892-429C-A27C-DD9A9D67A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48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600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75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51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459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529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022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6F0FE-0259-4AF2-8082-1A03115310AC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9AB0A-34B1-4556-B865-90E92787E1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478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5065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0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23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914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75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284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82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53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047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780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12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3199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6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504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170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643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534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0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9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68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29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674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495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8781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484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26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00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777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786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35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171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643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247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42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3226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56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3177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25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73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577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122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17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249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913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131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01180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598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358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42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96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247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69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096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39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111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917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923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801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00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071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5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039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654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766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797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834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9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5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222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5592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966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1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524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485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062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512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10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98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90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52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2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4673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1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052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02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936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0768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326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156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504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301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24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102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037800-412D-4CD4-B24D-D3939547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576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06AAE-28FE-4483-B202-19AFB91DA881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CB441-4C69-46B5-9BC8-6FF58FA1E3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33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F009-1DF3-467A-8CEC-7ECAEFE9D1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433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40F0-FE28-4A93-AEBC-E7D7663E39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72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CFA0-23C9-4A86-8010-03156D3A5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36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97CC-FE64-4D0B-B481-EFC680DED6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07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C5A4-E03E-4E9E-A596-C4B869E3FA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984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DA1E-AF8B-4178-B676-30BE13F99A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143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24D8-18C0-4D09-BFBA-FBB8435FDC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47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191-3E4E-4955-A846-97525F86A4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38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A54-F09C-420F-8D66-2A559F9A0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564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01E-DA7B-4818-82D4-13941658D2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59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1816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947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439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897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3018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75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997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409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1888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1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2701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22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56428"/>
      </p:ext>
    </p:extLst>
  </p:cSld>
  <p:clrMapOvr>
    <a:masterClrMapping/>
  </p:clrMapOvr>
  <p:transition spd="slow">
    <p:blinds dir="vert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980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29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0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1384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399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513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600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913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273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823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4555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3319"/>
      </p:ext>
    </p:extLst>
  </p:cSld>
  <p:clrMapOvr>
    <a:masterClrMapping/>
  </p:clrMapOvr>
  <p:transition spd="slow">
    <p:blinds dir="vert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519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511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46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275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6022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5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169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65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1273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555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14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9370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59225"/>
      </p:ext>
    </p:extLst>
  </p:cSld>
  <p:clrMapOvr>
    <a:masterClrMapping/>
  </p:clrMapOvr>
  <p:transition spd="slow">
    <p:blinds dir="vert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5525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8439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76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21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225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492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936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772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420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105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9049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53228"/>
      </p:ext>
    </p:extLst>
  </p:cSld>
  <p:clrMapOvr>
    <a:masterClrMapping/>
  </p:clrMapOvr>
  <p:transition spd="slow">
    <p:blinds dir="vert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780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3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78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6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80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5685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539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8901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9350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301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6423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6313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3497"/>
      </p:ext>
    </p:extLst>
  </p:cSld>
  <p:clrMapOvr>
    <a:masterClrMapping/>
  </p:clrMapOvr>
  <p:transition spd="slow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604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128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3520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761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41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098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7122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268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8420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98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636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0352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83384"/>
      </p:ext>
    </p:extLst>
  </p:cSld>
  <p:clrMapOvr>
    <a:masterClrMapping/>
  </p:clrMapOvr>
  <p:transition spd="slow">
    <p:blinds dir="vert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0788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064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2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2915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2256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293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116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21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4594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5679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6096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3847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46009"/>
      </p:ext>
    </p:extLst>
  </p:cSld>
  <p:clrMapOvr>
    <a:masterClrMapping/>
  </p:clrMapOvr>
  <p:transition spd="slow">
    <p:blinds dir="vert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6827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1336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62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8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07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22812-5ADA-4DAF-B735-42463D9B1550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14539-B31E-416C-9B2D-3D826A18A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9124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2565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2873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7677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8209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084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3425"/>
      </p:ext>
    </p:extLst>
  </p:cSld>
  <p:clrMapOvr>
    <a:masterClrMapping/>
  </p:clrMapOvr>
  <p:transition spd="slow">
    <p:blinds dir="vert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3815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984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3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4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969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19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37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1724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8420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2338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550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074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81805"/>
      </p:ext>
    </p:extLst>
  </p:cSld>
  <p:clrMapOvr>
    <a:masterClrMapping/>
  </p:clrMapOvr>
  <p:transition spd="slow">
    <p:blinds dir="vert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813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96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4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4184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8613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9542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400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8298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929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254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647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20369"/>
      </p:ext>
    </p:extLst>
  </p:cSld>
  <p:clrMapOvr>
    <a:masterClrMapping/>
  </p:clrMapOvr>
  <p:transition spd="slow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7787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3483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592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6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7446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6592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8854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379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8210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0087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78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1465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0702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55548"/>
      </p:ext>
    </p:extLst>
  </p:cSld>
  <p:clrMapOvr>
    <a:masterClrMapping/>
  </p:clrMapOvr>
  <p:transition spd="slow">
    <p:blinds dir="vert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0864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0673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6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2161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8528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7995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6386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896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577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54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493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25072"/>
      </p:ext>
    </p:extLst>
  </p:cSld>
  <p:clrMapOvr>
    <a:masterClrMapping/>
  </p:clrMapOvr>
  <p:transition spd="slow">
    <p:blinds dir="vert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9891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0839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32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045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9710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810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355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261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6553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8052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480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87673"/>
      </p:ext>
    </p:extLst>
  </p:cSld>
  <p:clrMapOvr>
    <a:masterClrMapping/>
  </p:clrMapOvr>
  <p:transition spd="slow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82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78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BB083-C947-4FDD-9FD4-0231DC681977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8EC98-C80D-4ACE-95AE-3DAE7F6AAD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5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27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7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5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69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4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2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3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2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5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C5D19-9C6B-4D6C-8ADF-A38CF96741A7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6DF4F-2DC5-420D-BB67-56BCD72946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50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7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3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1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41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89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57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67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5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CBD3F-4F7E-4754-8ADA-CBC1D3B205C1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96065-2696-4D70-AB83-E36004AF63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86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34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8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1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85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55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41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22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E58AC-FF9C-4452-A3F5-9096715552B0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70EDE-2CB7-4F74-8CFF-DC444055C1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89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18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78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8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505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06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64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5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556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9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F0B53-6EBB-44B8-9751-CCA6A2C32AA8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C249-4909-4D43-8EBE-89DAC9D7E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78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066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9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66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3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842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55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16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16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039F6B-7695-4474-B8E5-12FD9DA0D23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BAF5A-60DC-4DE4-84E3-420134C85E72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DBBE2-637E-42DD-A0E2-974CF9D4DAC9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7B25AEB-12A5-4314-A7CD-100B9C81C0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B2FF-C284-46D7-A1FC-39CD1756DDB2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513-8431-461B-A059-0C6EF2CBAA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58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397775-9BAF-48A2-8707-5DCCB50EB868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E3329-D240-4E46-B4F1-D252C17D6F04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62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0B0D-7595-4059-8118-7EDDAA4370BB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43EC-7B1E-485C-ACEA-6B0333593E1F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990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59C38-EC0C-45C4-9104-4DEC07C8BD4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A6650-A4D2-4336-A5FB-58158C10C7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577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4A00-DB46-4020-A0F2-DA75AFD1ABD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271-3B5B-4FAE-B122-4E59FDDF6F0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714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EE15EF-C7E4-4E20-93F1-558CC765587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883EA-71F7-4F7B-89C6-482F346C78B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00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156B2-0DB9-4160-879E-EFE1C4606D0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D5F4F-4582-40F8-B417-160A8141EB57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8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51583-CD16-4E43-A303-885D047B1C2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1765C-0DFD-4EED-A029-DB0F287839BE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72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FF94-F1CB-48DC-A028-B6831D31627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10BC5-FF8C-48A2-BC12-8B1A0678794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69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C23-62F4-4E1D-B578-8E02E15CD0DE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7CDA-58F5-45C5-957E-04F5B35CA351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C20EF18-B090-4EA6-9C5A-933079A63D59}" type="datetimeFigureOut">
              <a:rPr lang="en-US" smtClean="0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5F848D2-12EC-4855-91D4-5C4CBC05B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744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983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55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11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13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2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4FD5E44-5DFE-4344-9FC9-A859CF309D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232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961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8220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84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134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214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0435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412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261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0212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960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2078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5820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12.01.2021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8329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7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0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20F72C-8B9B-4EEB-9D06-E812F3FE66B7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1/12/2021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2F214E-70E0-4BFF-B7E4-07E62DB7E55C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8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Presentation1.ppt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4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5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6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лекция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6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 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2007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5" cy="6093296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 предназначен для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практически любой сложности.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en-GB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редактировать несколько документов одновременно. </a:t>
            </a:r>
          </a:p>
        </p:txBody>
      </p:sp>
    </p:spTree>
    <p:extLst>
      <p:ext uri="{BB962C8B-B14F-4D97-AF65-F5344CB8AC3E}">
        <p14:creationId xmlns:p14="http://schemas.microsoft.com/office/powerpoint/2010/main" val="26732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0527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r>
              <a:rPr lang="ru-RU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" y="620688"/>
            <a:ext cx="9144000" cy="6120680"/>
          </a:xfrm>
        </p:spPr>
        <p:txBody>
          <a:bodyPr/>
          <a:lstStyle/>
          <a:p>
            <a:pPr algn="just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процесс внесения изменений в имеющийся текст.</a:t>
            </a:r>
          </a:p>
          <a:p>
            <a:pPr algn="just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Форматирование текста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автоматическое расположение текста в соответствии с определенными правилами. (Изменение внешнего вида текста и оформления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абзацев).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273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Текстовый  процессор MS Wor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88" y="0"/>
            <a:ext cx="771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– логическая структура темы</a:t>
            </a:r>
          </a:p>
        </p:txBody>
      </p:sp>
    </p:spTree>
    <p:extLst>
      <p:ext uri="{BB962C8B-B14F-4D97-AF65-F5344CB8AC3E}">
        <p14:creationId xmlns:p14="http://schemas.microsoft.com/office/powerpoint/2010/main" val="32191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программы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MSWORD 2007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07505" y="1447800"/>
            <a:ext cx="8826946" cy="51244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программах пакета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2007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ленточный интерфейс. </a:t>
            </a:r>
          </a:p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Вверху окна располагается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с инструментами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Лента имеет несколько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вкладок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37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текста в 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sz="3600" b="1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47800"/>
            <a:ext cx="8754938" cy="5410200"/>
          </a:xfrm>
        </p:spPr>
        <p:txBody>
          <a:bodyPr>
            <a:normAutofit fontScale="85000" lnSpcReduction="20000"/>
          </a:bodyPr>
          <a:lstStyle/>
          <a:p>
            <a:pPr marL="274320" indent="0" algn="just" eaLnBrk="1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со строки на строку происходит автоматически, поэтому 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надо делать это принудительно клавишей </a:t>
            </a:r>
            <a:r>
              <a:rPr lang="en-US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нажимаем только тогда, когда хотим начать новый абзац!</a:t>
            </a:r>
            <a:endParaRPr lang="en-US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0" algn="just" eaLnBrk="1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4313"/>
            <a:ext cx="7882905" cy="1143000"/>
          </a:xfrm>
        </p:spPr>
        <p:txBody>
          <a:bodyPr/>
          <a:lstStyle/>
          <a:p>
            <a:pPr indent="45720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ввода текста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 fontScale="92500" lnSpcReduction="10000"/>
          </a:bodyPr>
          <a:lstStyle/>
          <a:p>
            <a:pPr marL="822960" indent="-457200" algn="just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документах правилом хорошего тона считается применение длинного тире: «—» (как отличие от дефиса). Для того чтобы поставить длинное тире воспользуйтесь комбинацией клавиш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Alt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[—]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дополнительной цифровой клави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атуре. Перед и после тире ставятся пробелы.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пример: информатика </a:t>
            </a:r>
            <a:r>
              <a:rPr lang="en-US" dirty="0" smtClean="0"/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это наука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Keyboard"/>
            </a:endParaRPr>
          </a:p>
          <a:p>
            <a:pPr marL="365760" indent="45720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Keyboard"/>
              </a:rPr>
              <a:t> Дефис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Keyboard"/>
              </a:rPr>
              <a:t>       пишется слитно с текстом (пример: сине-красный).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1143000"/>
          </a:xfrm>
        </p:spPr>
        <p:txBody>
          <a:bodyPr/>
          <a:lstStyle/>
          <a:p>
            <a:pPr indent="45720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ввода текста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/>
          </a:bodyPr>
          <a:lstStyle/>
          <a:p>
            <a:pPr marL="365760" indent="45720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Keyboard"/>
              </a:rPr>
              <a:t>Перед открывающей и после закрывающей скобки или кавычки ставится пробел. </a:t>
            </a:r>
          </a:p>
          <a:p>
            <a:pPr marL="365760" indent="45720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sym typeface="Keyboard"/>
              </a:rPr>
              <a:t>Текст внутри кавычек или скобок примыкает к ним (без пробелов).</a:t>
            </a:r>
            <a:endParaRPr lang="en-US" dirty="0" smtClean="0">
              <a:sym typeface="Keyboard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7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1143000"/>
          </a:xfrm>
        </p:spPr>
        <p:txBody>
          <a:bodyPr/>
          <a:lstStyle/>
          <a:p>
            <a:pPr indent="45720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ввода текста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5410200"/>
          </a:xfrm>
        </p:spPr>
        <p:txBody>
          <a:bodyPr>
            <a:normAutofit/>
          </a:bodyPr>
          <a:lstStyle/>
          <a:p>
            <a:pPr marL="365760" indent="45720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Основным элементом текстового поля является курсор — вертикальная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Keyboard"/>
              </a:rPr>
              <a:t>-образная мигающая черта, отмечающая место ввода очередного символа. </a:t>
            </a:r>
          </a:p>
          <a:p>
            <a:pPr marL="365760" indent="457200" algn="just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ym typeface="Keyboard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838835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cap="all" dirty="0" smtClean="0">
                <a:solidFill>
                  <a:schemeClr val="accent2"/>
                </a:solidFill>
                <a:latin typeface="Tahoma" pitchFamily="34" charset="0"/>
              </a:rPr>
              <a:t>Табличный процессор </a:t>
            </a:r>
            <a:r>
              <a:rPr lang="en-US" sz="4800" b="1" cap="all" dirty="0" smtClean="0">
                <a:solidFill>
                  <a:schemeClr val="accent2"/>
                </a:solidFill>
                <a:latin typeface="Tahoma" pitchFamily="34" charset="0"/>
              </a:rPr>
              <a:t>Microsoft Excel</a:t>
            </a:r>
            <a:r>
              <a:rPr lang="ru-RU" sz="4800" b="1" cap="all" dirty="0" smtClean="0">
                <a:solidFill>
                  <a:schemeClr val="accent2"/>
                </a:solidFill>
                <a:latin typeface="Tahoma" pitchFamily="34" charset="0"/>
              </a:rPr>
              <a:t> 2007. </a:t>
            </a:r>
          </a:p>
        </p:txBody>
      </p:sp>
      <p:sp>
        <p:nvSpPr>
          <p:cNvPr id="4099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altLang="ru-RU" dirty="0" smtClean="0"/>
              <a:t> 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09317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82F3A-C9AD-46D6-9DD0-2677B3E3AFB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1811797"/>
            <a:ext cx="9144000" cy="24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3200" b="1" dirty="0">
                <a:solidFill>
                  <a:srgbClr val="FFFFFF"/>
                </a:solidFill>
                <a:latin typeface="Times New Roman"/>
                <a:cs typeface="Arial" charset="0"/>
              </a:rPr>
              <a:t>Табличный процессор</a:t>
            </a:r>
            <a:r>
              <a:rPr lang="ru-RU" altLang="ru-RU" sz="3200" b="1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GB" altLang="ru-RU" sz="3200" b="1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MICROSOFT EXCEL</a:t>
            </a:r>
            <a:r>
              <a:rPr lang="en-GB" altLang="ru-RU" sz="3200" dirty="0">
                <a:solidFill>
                  <a:srgbClr val="FFFFFF"/>
                </a:solidFill>
                <a:latin typeface="Times New Roman"/>
                <a:cs typeface="Arial" charset="0"/>
              </a:rPr>
              <a:t> </a:t>
            </a:r>
            <a:r>
              <a:rPr lang="ru-RU" altLang="ru-RU" sz="3200" b="1" dirty="0">
                <a:solidFill>
                  <a:srgbClr val="FFFFFF"/>
                </a:solidFill>
                <a:latin typeface="Times New Roman"/>
                <a:cs typeface="Arial" charset="0"/>
              </a:rPr>
              <a:t>2007</a:t>
            </a:r>
            <a:r>
              <a:rPr lang="ru-RU" altLang="ru-RU" sz="3200" dirty="0">
                <a:solidFill>
                  <a:srgbClr val="FFFFFF"/>
                </a:solidFill>
                <a:latin typeface="Times New Roman"/>
                <a:cs typeface="Arial" charset="0"/>
              </a:rPr>
              <a:t>— это работающее в диалоговом режиме приложение, хранящее и обрабатывающее данные в прямоугольных </a:t>
            </a:r>
            <a:r>
              <a:rPr lang="ru-RU" altLang="ru-RU" sz="3200" dirty="0" smtClean="0">
                <a:solidFill>
                  <a:srgbClr val="FFFFFF"/>
                </a:solidFill>
                <a:latin typeface="Times New Roman"/>
                <a:cs typeface="Arial" charset="0"/>
              </a:rPr>
              <a:t>структурированных таблицах</a:t>
            </a:r>
            <a:r>
              <a:rPr lang="ru-RU" altLang="ru-RU" sz="3200" dirty="0">
                <a:solidFill>
                  <a:srgbClr val="FFFFFF"/>
                </a:solidFill>
                <a:latin typeface="Times New Roman"/>
                <a:cs typeface="Arial" charset="0"/>
              </a:rPr>
              <a:t>.</a:t>
            </a:r>
            <a:endParaRPr lang="ru-RU" altLang="ru-RU" sz="3200" b="1" dirty="0">
              <a:solidFill>
                <a:srgbClr val="FFFFFF"/>
              </a:solidFill>
              <a:latin typeface="Times New Roman"/>
              <a:cs typeface="Arial" charset="0"/>
            </a:endParaRPr>
          </a:p>
          <a:p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8" y="0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Назначение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6031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charset="0"/>
                <a:cs typeface="Arial" charset="0"/>
              </a:rPr>
              <a:t>Клавиатура ПК</a:t>
            </a: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42911" y="2781300"/>
            <a:ext cx="78168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cs typeface="Arial" charset="0"/>
              </a:rPr>
              <a:t>С </a:t>
            </a:r>
            <a:r>
              <a:rPr lang="ru-RU" sz="3200" dirty="0">
                <a:cs typeface="Arial" charset="0"/>
              </a:rPr>
              <a:t>помощью клавиатуры можно ввести 256 различных символов.</a:t>
            </a:r>
            <a:endParaRPr lang="en-US" sz="3200" dirty="0">
              <a:cs typeface="Arial" charset="0"/>
            </a:endParaRPr>
          </a:p>
          <a:p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57FEC-E6EE-411D-8FD2-470359ED02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026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91348"/>
              </p:ext>
            </p:extLst>
          </p:nvPr>
        </p:nvGraphicFramePr>
        <p:xfrm>
          <a:off x="0" y="764704"/>
          <a:ext cx="9144000" cy="614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4" imgW="3745915" imgH="2810252" progId="PowerPoint.Show.12">
                  <p:embed/>
                </p:oleObj>
              </mc:Choice>
              <mc:Fallback>
                <p:oleObj name="Презентация" r:id="rId4" imgW="3745915" imgH="2810252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9144000" cy="6147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388" y="0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Граф – логическая структура темы</a:t>
            </a:r>
            <a:endParaRPr lang="en-US" sz="36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3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Структура документа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Excel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2007 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0" y="714375"/>
            <a:ext cx="9001125" cy="6286500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</a:pPr>
            <a:r>
              <a:rPr lang="ru-RU" altLang="ru-RU" sz="3200" dirty="0" smtClean="0">
                <a:cs typeface="Times New Roman" pitchFamily="18" charset="0"/>
              </a:rPr>
              <a:t>Каждый документ представляет собой набор таблиц </a:t>
            </a:r>
            <a:r>
              <a:rPr lang="ru-RU" altLang="ru-RU" sz="3200" i="1" dirty="0" smtClean="0">
                <a:cs typeface="Times New Roman" pitchFamily="18" charset="0"/>
              </a:rPr>
              <a:t>—  </a:t>
            </a:r>
            <a:r>
              <a:rPr lang="ru-RU" altLang="ru-RU" sz="3200" i="1" u="sng" dirty="0" smtClean="0">
                <a:cs typeface="Times New Roman" pitchFamily="18" charset="0"/>
              </a:rPr>
              <a:t>книгу</a:t>
            </a:r>
            <a:r>
              <a:rPr lang="ru-RU" altLang="ru-RU" sz="3200" i="1" dirty="0" smtClean="0">
                <a:cs typeface="Times New Roman" pitchFamily="18" charset="0"/>
              </a:rPr>
              <a:t>, </a:t>
            </a:r>
            <a:r>
              <a:rPr lang="ru-RU" altLang="ru-RU" sz="3200" dirty="0" smtClean="0">
                <a:cs typeface="Times New Roman" pitchFamily="18" charset="0"/>
              </a:rPr>
              <a:t>которая состоит из одного или многих</a:t>
            </a:r>
            <a:r>
              <a:rPr lang="ru-RU" altLang="ru-RU" sz="3200" i="1" dirty="0" smtClean="0">
                <a:cs typeface="Times New Roman" pitchFamily="18" charset="0"/>
              </a:rPr>
              <a:t> листов.</a:t>
            </a:r>
            <a:endParaRPr lang="en-US" altLang="ru-RU" sz="3200" dirty="0" smtClean="0"/>
          </a:p>
          <a:p>
            <a:pPr algn="just">
              <a:spcBef>
                <a:spcPct val="0"/>
              </a:spcBef>
              <a:buClrTx/>
            </a:pPr>
            <a:r>
              <a:rPr lang="ru-RU" altLang="ru-RU" sz="3200" dirty="0" smtClean="0">
                <a:cs typeface="Times New Roman" pitchFamily="18" charset="0"/>
              </a:rPr>
              <a:t>Файлы </a:t>
            </a:r>
            <a:r>
              <a:rPr lang="en-US" altLang="ru-RU" sz="3200" dirty="0" smtClean="0">
                <a:cs typeface="Times New Roman" pitchFamily="18" charset="0"/>
              </a:rPr>
              <a:t>Excel</a:t>
            </a:r>
            <a:r>
              <a:rPr lang="ru-RU" altLang="ru-RU" sz="3200" dirty="0" smtClean="0">
                <a:cs typeface="Times New Roman" pitchFamily="18" charset="0"/>
              </a:rPr>
              <a:t> 2007  имеют расширение </a:t>
            </a:r>
            <a:r>
              <a:rPr lang="en-US" altLang="ru-RU" sz="3200" dirty="0" smtClean="0">
                <a:cs typeface="Times New Roman" pitchFamily="18" charset="0"/>
              </a:rPr>
              <a:t>XLSX</a:t>
            </a:r>
            <a:r>
              <a:rPr lang="ru-RU" altLang="ru-RU" sz="3200" dirty="0" smtClean="0">
                <a:cs typeface="Times New Roman" pitchFamily="18" charset="0"/>
              </a:rPr>
              <a:t>.</a:t>
            </a:r>
            <a:endParaRPr lang="en-US" altLang="ru-RU" sz="3200" dirty="0" smtClean="0"/>
          </a:p>
          <a:p>
            <a:pPr algn="just">
              <a:spcBef>
                <a:spcPct val="0"/>
              </a:spcBef>
              <a:buClrTx/>
            </a:pPr>
            <a:r>
              <a:rPr lang="ru-RU" altLang="ru-RU" sz="3200" i="1" u="sng" dirty="0" smtClean="0">
                <a:cs typeface="Times New Roman" pitchFamily="18" charset="0"/>
              </a:rPr>
              <a:t>Столбцы</a:t>
            </a:r>
            <a:r>
              <a:rPr lang="ru-RU" altLang="ru-RU" sz="3200" i="1" dirty="0" smtClean="0">
                <a:cs typeface="Times New Roman" pitchFamily="18" charset="0"/>
              </a:rPr>
              <a:t> </a:t>
            </a:r>
            <a:r>
              <a:rPr lang="ru-RU" altLang="ru-RU" sz="3200" dirty="0" smtClean="0">
                <a:cs typeface="Times New Roman" pitchFamily="18" charset="0"/>
              </a:rPr>
              <a:t>обозначаются латинскими буквами: А, В, С... Если букв не хватает, используют двухбуквенные АА, АВ</a:t>
            </a:r>
            <a:r>
              <a:rPr lang="en-US" altLang="ru-RU" sz="3200" dirty="0" smtClean="0">
                <a:cs typeface="Times New Roman" pitchFamily="18" charset="0"/>
              </a:rPr>
              <a:t> </a:t>
            </a:r>
            <a:r>
              <a:rPr lang="ru-RU" altLang="ru-RU" sz="3200" dirty="0" smtClean="0">
                <a:cs typeface="Times New Roman" pitchFamily="18" charset="0"/>
              </a:rPr>
              <a:t>или трехбуквенные обозначения </a:t>
            </a:r>
            <a:r>
              <a:rPr lang="en-US" altLang="ru-RU" sz="3200" dirty="0" smtClean="0">
                <a:cs typeface="Times New Roman" pitchFamily="18" charset="0"/>
              </a:rPr>
              <a:t>AAA</a:t>
            </a:r>
            <a:r>
              <a:rPr lang="ru-RU" altLang="ru-RU" sz="3200" dirty="0" smtClean="0">
                <a:cs typeface="Times New Roman" pitchFamily="18" charset="0"/>
              </a:rPr>
              <a:t>, </a:t>
            </a:r>
            <a:r>
              <a:rPr lang="en-US" altLang="ru-RU" sz="3200" dirty="0" smtClean="0">
                <a:cs typeface="Times New Roman" pitchFamily="18" charset="0"/>
              </a:rPr>
              <a:t>AAB</a:t>
            </a:r>
            <a:r>
              <a:rPr lang="ru-RU" altLang="ru-RU" sz="3200" dirty="0" smtClean="0">
                <a:cs typeface="Times New Roman" pitchFamily="18" charset="0"/>
              </a:rPr>
              <a:t> и т.д. </a:t>
            </a:r>
            <a:endParaRPr lang="en-US" altLang="ru-RU" sz="3200" dirty="0" smtClean="0"/>
          </a:p>
          <a:p>
            <a:endParaRPr lang="en-US" alt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661A-7565-4D63-A2FC-D41B04E9718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>
                <a:solidFill>
                  <a:srgbClr val="FFFF00"/>
                </a:solidFill>
                <a:latin typeface="+mn-lt"/>
              </a:rPr>
              <a:t>Структура документа </a:t>
            </a:r>
            <a:r>
              <a:rPr lang="en-US" sz="3600" b="1" cap="all" dirty="0">
                <a:solidFill>
                  <a:srgbClr val="FFFF00"/>
                </a:solidFill>
                <a:latin typeface="+mn-lt"/>
              </a:rPr>
              <a:t>Excel</a:t>
            </a:r>
            <a:r>
              <a:rPr lang="ru-RU" sz="3600" b="1" cap="all" dirty="0">
                <a:solidFill>
                  <a:srgbClr val="FFFF00"/>
                </a:solidFill>
                <a:latin typeface="+mn-lt"/>
              </a:rPr>
              <a:t>2007 </a:t>
            </a:r>
            <a:endParaRPr lang="ru-RU" sz="3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F40F0-FE28-4A93-AEBC-E7D7663E394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36284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i="1" u="sng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Строки</a:t>
            </a:r>
            <a:r>
              <a:rPr lang="ru-RU" altLang="ru-RU" sz="3200" i="1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нумеруются целыми числами. </a:t>
            </a:r>
            <a:endParaRPr lang="en-US" altLang="ru-RU" sz="3200" dirty="0">
              <a:solidFill>
                <a:srgbClr val="FFFFFF"/>
              </a:solidFill>
              <a:latin typeface="Times New Roman"/>
            </a:endParaRPr>
          </a:p>
          <a:p>
            <a:pPr algn="just"/>
            <a:r>
              <a:rPr lang="ru-RU" altLang="ru-RU" sz="320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Таким образом, получается следующая структура: </a:t>
            </a:r>
            <a:r>
              <a:rPr lang="ru-RU" altLang="ru-RU" sz="3200" u="sng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книга</a:t>
            </a:r>
            <a:r>
              <a:rPr lang="ru-RU" altLang="ru-RU" sz="3200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, представляющая собой отдельный файл. </a:t>
            </a:r>
          </a:p>
          <a:p>
            <a:pPr algn="just"/>
            <a:r>
              <a:rPr lang="ru-RU" altLang="ru-RU" sz="3200" u="sng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Книга</a:t>
            </a:r>
            <a:r>
              <a:rPr lang="ru-RU" altLang="ru-RU" sz="3200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 состоит из </a:t>
            </a:r>
            <a:r>
              <a:rPr lang="ru-RU" altLang="ru-RU" sz="3200" u="sng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листов</a:t>
            </a:r>
            <a:r>
              <a:rPr lang="ru-RU" altLang="ru-RU" sz="3200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, а каждый лист, в свою очередь, состоит из </a:t>
            </a:r>
            <a:r>
              <a:rPr lang="ru-RU" altLang="ru-RU" sz="3200" u="sng" dirty="0">
                <a:solidFill>
                  <a:srgbClr val="FFCC66"/>
                </a:solidFill>
                <a:latin typeface="Times New Roman"/>
                <a:cs typeface="Times New Roman" pitchFamily="18" charset="0"/>
              </a:rPr>
              <a:t>ячеек.</a:t>
            </a:r>
            <a:endParaRPr lang="ru-RU" altLang="ru-RU" sz="3200" u="sng" dirty="0">
              <a:solidFill>
                <a:srgbClr val="FFCC66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00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8213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Структура документа 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Excel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2007 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0" y="1285875"/>
            <a:ext cx="9001125" cy="5143500"/>
          </a:xfrm>
        </p:spPr>
        <p:txBody>
          <a:bodyPr/>
          <a:lstStyle/>
          <a:p>
            <a:pPr algn="just"/>
            <a:r>
              <a:rPr lang="ru-RU" altLang="ru-RU" sz="3200" b="1" u="sng" dirty="0" smtClean="0"/>
              <a:t>Ячейка</a:t>
            </a:r>
            <a:r>
              <a:rPr lang="ru-RU" altLang="ru-RU" sz="3200" b="1" dirty="0" smtClean="0"/>
              <a:t> – основной элемент в </a:t>
            </a:r>
            <a:r>
              <a:rPr lang="en-US" altLang="ru-RU" sz="3200" b="1" dirty="0" smtClean="0"/>
              <a:t>Excel</a:t>
            </a:r>
            <a:r>
              <a:rPr lang="ru-RU" altLang="ru-RU" sz="3200" b="1" i="1" dirty="0" smtClean="0"/>
              <a:t>. Ячейки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в </a:t>
            </a:r>
            <a:r>
              <a:rPr lang="en-US" altLang="ru-RU" sz="3200" dirty="0" smtClean="0"/>
              <a:t>Excel</a:t>
            </a:r>
            <a:r>
              <a:rPr lang="ru-RU" altLang="ru-RU" sz="3200" dirty="0" smtClean="0"/>
              <a:t>  располагаются на пересечении столбцов и строк. </a:t>
            </a:r>
          </a:p>
          <a:p>
            <a:pPr algn="just"/>
            <a:r>
              <a:rPr lang="ru-RU" altLang="ru-RU" sz="3200" dirty="0" smtClean="0"/>
              <a:t>Каждая ячейка таблицы имеет свой собственный </a:t>
            </a:r>
            <a:r>
              <a:rPr lang="ru-RU" altLang="ru-RU" sz="3200" b="1" dirty="0" smtClean="0"/>
              <a:t>адрес</a:t>
            </a:r>
            <a:r>
              <a:rPr lang="ru-RU" altLang="ru-RU" sz="3200" dirty="0" smtClean="0"/>
              <a:t>. </a:t>
            </a:r>
            <a:r>
              <a:rPr lang="ru-RU" altLang="ru-RU" sz="3200" b="1" u="sng" dirty="0" smtClean="0"/>
              <a:t>Адрес</a:t>
            </a:r>
            <a:r>
              <a:rPr lang="ru-RU" altLang="ru-RU" sz="3200" b="1" dirty="0" smtClean="0"/>
              <a:t> ячейки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электронной таблицы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составляется </a:t>
            </a:r>
            <a:r>
              <a:rPr lang="ru-RU" altLang="ru-RU" sz="3200" b="1" dirty="0" smtClean="0"/>
              <a:t>из </a:t>
            </a:r>
            <a:r>
              <a:rPr lang="ru-RU" altLang="ru-RU" sz="3200" b="1" u="sng" dirty="0" smtClean="0"/>
              <a:t>заголовка столбца </a:t>
            </a:r>
            <a:r>
              <a:rPr lang="ru-RU" altLang="ru-RU" sz="3200" b="1" dirty="0" smtClean="0"/>
              <a:t>и </a:t>
            </a:r>
            <a:r>
              <a:rPr lang="ru-RU" altLang="ru-RU" sz="3200" b="1" u="sng" dirty="0" smtClean="0"/>
              <a:t>заголовка строки</a:t>
            </a:r>
            <a:r>
              <a:rPr lang="ru-RU" altLang="ru-RU" sz="3200" dirty="0" smtClean="0"/>
              <a:t>, например </a:t>
            </a:r>
            <a:r>
              <a:rPr lang="en-US" altLang="ru-RU" sz="3200" dirty="0" smtClean="0"/>
              <a:t>Al</a:t>
            </a:r>
            <a:r>
              <a:rPr lang="ru-RU" altLang="ru-RU" sz="3200" dirty="0" smtClean="0"/>
              <a:t>, </a:t>
            </a:r>
            <a:r>
              <a:rPr lang="en-US" altLang="ru-RU" sz="3200" dirty="0" smtClean="0"/>
              <a:t>B</a:t>
            </a:r>
            <a:r>
              <a:rPr lang="ru-RU" altLang="ru-RU" sz="3200" dirty="0" smtClean="0"/>
              <a:t>54, </a:t>
            </a:r>
            <a:r>
              <a:rPr lang="en-US" altLang="ru-RU" sz="3200" dirty="0" smtClean="0"/>
              <a:t>AD</a:t>
            </a:r>
            <a:r>
              <a:rPr lang="ru-RU" altLang="ru-RU" sz="3200" dirty="0" smtClean="0"/>
              <a:t>ЕЗ. </a:t>
            </a:r>
          </a:p>
          <a:p>
            <a:pPr algn="just"/>
            <a:r>
              <a:rPr lang="ru-RU" altLang="ru-RU" sz="3200" dirty="0" smtClean="0"/>
              <a:t>Ячейка, с которой производятся какие-то действия, выделяется рамкой и называется </a:t>
            </a:r>
            <a:r>
              <a:rPr lang="ru-RU" altLang="ru-RU" sz="3200" b="1" i="1" u="sng" dirty="0" smtClean="0"/>
              <a:t>активной</a:t>
            </a:r>
            <a:r>
              <a:rPr lang="ru-RU" altLang="ru-RU" sz="3200" b="1" i="1" dirty="0" smtClean="0"/>
              <a:t>.</a:t>
            </a:r>
            <a:r>
              <a:rPr lang="ru-RU" altLang="ru-RU" sz="3200" dirty="0" smtClean="0"/>
              <a:t> </a:t>
            </a:r>
            <a:endParaRPr lang="en-US" alt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C6A06-06A2-495F-AD0B-5FDF6803699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8213" cy="121443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+mn-lt"/>
              </a:rPr>
            </a:b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42875" y="1052736"/>
            <a:ext cx="8643938" cy="4824536"/>
          </a:xfrm>
        </p:spPr>
        <p:txBody>
          <a:bodyPr/>
          <a:lstStyle/>
          <a:p>
            <a:pPr marL="514350" indent="-514350" algn="just"/>
            <a:r>
              <a:rPr lang="ru-RU" altLang="ru-RU" sz="3200" dirty="0" smtClean="0"/>
              <a:t>Содержимое ячейки рассматривается как </a:t>
            </a:r>
            <a:r>
              <a:rPr lang="ru-RU" altLang="ru-RU" sz="3200" b="1" i="1" u="sng" dirty="0" smtClean="0"/>
              <a:t>формула</a:t>
            </a:r>
            <a:r>
              <a:rPr lang="ru-RU" altLang="ru-RU" sz="3200" b="1" i="1" dirty="0" smtClean="0"/>
              <a:t>,</a:t>
            </a:r>
            <a:r>
              <a:rPr lang="ru-RU" altLang="ru-RU" sz="3200" dirty="0" smtClean="0"/>
              <a:t> если оно начинается со знака равенства (=</a:t>
            </a:r>
            <a:r>
              <a:rPr lang="ru-RU" altLang="ru-RU" sz="3200" b="1" dirty="0" smtClean="0"/>
              <a:t>). </a:t>
            </a:r>
            <a:endParaRPr lang="ru-RU" altLang="ru-RU" sz="3200" dirty="0" smtClean="0"/>
          </a:p>
          <a:p>
            <a:pPr marL="514350" indent="-514350" algn="just"/>
            <a:r>
              <a:rPr lang="ru-RU" altLang="ru-RU" sz="3200" b="1" dirty="0" smtClean="0"/>
              <a:t>      </a:t>
            </a:r>
            <a:r>
              <a:rPr lang="ru-RU" altLang="ru-RU" sz="3200" b="1" u="sng" dirty="0" smtClean="0"/>
              <a:t>Все формулы дают числовой результат</a:t>
            </a:r>
            <a:r>
              <a:rPr lang="ru-RU" altLang="ru-RU" sz="3200" u="sng" dirty="0" smtClean="0"/>
              <a:t>!!!</a:t>
            </a:r>
            <a:endParaRPr lang="en-US" altLang="ru-RU" sz="3200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2972-6317-4CBD-8424-37C6921CF1A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>
                <a:solidFill>
                  <a:srgbClr val="FFFF00"/>
                </a:solidFill>
                <a:latin typeface="Times New Roman"/>
              </a:rPr>
              <a:t>Ввод информации на лист</a:t>
            </a:r>
            <a:r>
              <a:rPr lang="en-US" sz="3600" b="1" cap="all" dirty="0">
                <a:solidFill>
                  <a:srgbClr val="FFCC66"/>
                </a:solidFill>
                <a:latin typeface="Times New Roman"/>
              </a:rPr>
              <a:t/>
            </a:r>
            <a:br>
              <a:rPr lang="en-US" sz="3600" b="1" cap="all" dirty="0">
                <a:solidFill>
                  <a:srgbClr val="FFCC66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F40F0-FE28-4A93-AEBC-E7D7663E394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3513"/>
            <a:ext cx="9036496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endParaRPr 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marL="803275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endParaRPr lang="ru-RU" sz="3200" kern="0" dirty="0" smtClean="0">
              <a:solidFill>
                <a:srgbClr val="FFFFFF"/>
              </a:solidFill>
              <a:latin typeface="Times New Roman"/>
            </a:endParaRPr>
          </a:p>
          <a:p>
            <a:pPr marL="803275" algn="just"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Times New Roman"/>
              </a:rPr>
              <a:t>Закончить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ввод можно:</a:t>
            </a:r>
          </a:p>
          <a:p>
            <a:pPr marL="803275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Times New Roman"/>
              </a:rPr>
              <a:t>Нажатием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клавиши </a:t>
            </a:r>
            <a:r>
              <a:rPr lang="ru-RU" sz="3200" b="1" kern="0" dirty="0">
                <a:solidFill>
                  <a:srgbClr val="FFFFFF"/>
                </a:solidFill>
                <a:latin typeface="Times New Roman"/>
              </a:rPr>
              <a:t>ENTER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 или </a:t>
            </a:r>
            <a:r>
              <a:rPr lang="en-US" sz="3200" b="1" kern="0" dirty="0">
                <a:solidFill>
                  <a:srgbClr val="FFFFFF"/>
                </a:solidFill>
                <a:latin typeface="Times New Roman"/>
              </a:rPr>
              <a:t>Tab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;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marL="803275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Нажать кнопку </a:t>
            </a:r>
            <a:r>
              <a:rPr lang="ru-RU" sz="3200" b="1" kern="0" dirty="0">
                <a:solidFill>
                  <a:srgbClr val="FFFFFF"/>
                </a:solidFill>
                <a:latin typeface="Times New Roman"/>
              </a:rPr>
              <a:t>Ввод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 (галочка)  в строке формул;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marL="803275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Нажать любую курсорную клавишу;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marL="803275" algn="just">
              <a:spcBef>
                <a:spcPct val="20000"/>
              </a:spcBef>
              <a:buClr>
                <a:srgbClr val="FFFF00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Щелкнуть мышью по другой ячейке.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  <a:p>
            <a:pPr algn="just">
              <a:spcBef>
                <a:spcPct val="20000"/>
              </a:spcBef>
              <a:buClr>
                <a:srgbClr val="FFFF00"/>
              </a:buClr>
              <a:defRPr/>
            </a:pPr>
            <a:r>
              <a:rPr lang="ru-RU" sz="3200" kern="0" dirty="0" smtClean="0">
                <a:solidFill>
                  <a:srgbClr val="FFFFFF"/>
                </a:solidFill>
                <a:latin typeface="Times New Roman"/>
              </a:rPr>
              <a:t>Если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необходимо в рамках одной ячейки при вводе данных принудительно перейти на следующую строку, то следует нажать комбинацию клавиш </a:t>
            </a:r>
            <a:r>
              <a:rPr lang="en-US" sz="3200" b="1" kern="0" dirty="0">
                <a:solidFill>
                  <a:srgbClr val="FFFFFF"/>
                </a:solidFill>
                <a:latin typeface="Times New Roman"/>
              </a:rPr>
              <a:t>Alt</a:t>
            </a:r>
            <a:r>
              <a:rPr lang="en-US" sz="3200" kern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и </a:t>
            </a:r>
            <a:r>
              <a:rPr lang="en-US" sz="3200" b="1" kern="0" dirty="0">
                <a:solidFill>
                  <a:srgbClr val="FFFFFF"/>
                </a:solidFill>
                <a:latin typeface="Times New Roman"/>
              </a:rPr>
              <a:t>Enter</a:t>
            </a:r>
            <a:r>
              <a:rPr lang="ru-RU" sz="3200" b="1" kern="0" dirty="0">
                <a:solidFill>
                  <a:srgbClr val="FFFFFF"/>
                </a:solidFill>
                <a:latin typeface="Times New Roman"/>
              </a:rPr>
              <a:t>.</a:t>
            </a:r>
            <a:r>
              <a:rPr lang="ru-RU" sz="3200" kern="0" dirty="0">
                <a:solidFill>
                  <a:srgbClr val="FFFFFF"/>
                </a:solidFill>
                <a:latin typeface="Times New Roman"/>
              </a:rPr>
              <a:t> </a:t>
            </a:r>
            <a:endParaRPr lang="en-US" sz="3200" kern="0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33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Ввод информации на лист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0" y="1000125"/>
            <a:ext cx="9001125" cy="5572125"/>
          </a:xfrm>
        </p:spPr>
        <p:txBody>
          <a:bodyPr/>
          <a:lstStyle/>
          <a:p>
            <a:pPr algn="just"/>
            <a:r>
              <a:rPr lang="ru-RU" altLang="ru-RU" sz="3200" b="1" u="sng" dirty="0" smtClean="0"/>
              <a:t>Если нужно только отредактировать содержимое ячейки, а не вводить его заново, следует нажать клавишу </a:t>
            </a:r>
            <a:r>
              <a:rPr lang="en-US" altLang="ru-RU" sz="3200" b="1" u="sng" dirty="0" smtClean="0"/>
              <a:t>F</a:t>
            </a:r>
            <a:r>
              <a:rPr lang="ru-RU" altLang="ru-RU" sz="3200" b="1" u="sng" dirty="0" smtClean="0"/>
              <a:t>2 или выполнить двойной щелчок по ячейке</a:t>
            </a:r>
            <a:r>
              <a:rPr lang="ru-RU" altLang="ru-RU" sz="3200" dirty="0" smtClean="0"/>
              <a:t> </a:t>
            </a:r>
            <a:r>
              <a:rPr lang="ru-RU" altLang="ru-RU" sz="3200" b="1" u="sng" dirty="0" smtClean="0"/>
              <a:t>или редактировать содержимое в строке формул.</a:t>
            </a:r>
            <a:endParaRPr lang="ru-RU" altLang="ru-RU" sz="3200" dirty="0" smtClean="0"/>
          </a:p>
          <a:p>
            <a:pPr algn="just"/>
            <a:endParaRPr lang="en-US" altLang="ru-RU" sz="3200" dirty="0" smtClean="0"/>
          </a:p>
          <a:p>
            <a:pPr algn="just"/>
            <a:endParaRPr lang="en-US" alt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037AD-E0DC-4110-900F-866A94832AB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Создателям презентаций</a:t>
            </a:r>
            <a:r>
              <a:rPr lang="ru-RU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СОВЕТЫ ПО СОСТАВЛЕНИЮ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представлять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– это выступление, доклад, защита проекта и многое другое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Подобно тому, как текстовый документ состоит из страниц, файл презентации состоит из последовательности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слайдов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Cambria" pitchFamily="18" charset="0"/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285875" y="0"/>
            <a:ext cx="6215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3698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28625"/>
            <a:ext cx="9144000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презентации в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500063" y="2643188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</a:t>
            </a:r>
          </a:p>
        </p:txBody>
      </p:sp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500063" y="3916363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Таблица</a:t>
            </a:r>
          </a:p>
        </p:txBody>
      </p:sp>
      <p:sp>
        <p:nvSpPr>
          <p:cNvPr id="16389" name="TextBox 16"/>
          <p:cNvSpPr txBox="1">
            <a:spLocks noChangeArrowheads="1"/>
          </p:cNvSpPr>
          <p:nvPr/>
        </p:nvSpPr>
        <p:spPr bwMode="auto">
          <a:xfrm>
            <a:off x="500063" y="5202238"/>
            <a:ext cx="1643062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</a:t>
            </a:r>
          </a:p>
        </p:txBody>
      </p:sp>
      <p:sp>
        <p:nvSpPr>
          <p:cNvPr id="16390" name="TextBox 17"/>
          <p:cNvSpPr txBox="1">
            <a:spLocks noChangeArrowheads="1"/>
          </p:cNvSpPr>
          <p:nvPr/>
        </p:nvSpPr>
        <p:spPr bwMode="auto">
          <a:xfrm>
            <a:off x="500063" y="4344988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Диаграмма</a:t>
            </a: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500063" y="3487738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Фильм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00063" y="3059113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500063" y="4773613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2643188" y="2643188"/>
            <a:ext cx="171450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Выбор макета слайда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2643188" y="3357563"/>
            <a:ext cx="171450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текста слайда</a:t>
            </a:r>
          </a:p>
        </p:txBody>
      </p: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2643188" y="4071938"/>
            <a:ext cx="1714500" cy="10156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Цветовое оформление слайда</a:t>
            </a:r>
          </a:p>
        </p:txBody>
      </p:sp>
      <p:sp>
        <p:nvSpPr>
          <p:cNvPr id="16397" name="TextBox 24"/>
          <p:cNvSpPr txBox="1">
            <a:spLocks noChangeArrowheads="1"/>
          </p:cNvSpPr>
          <p:nvPr/>
        </p:nvSpPr>
        <p:spPr bwMode="auto">
          <a:xfrm>
            <a:off x="2643188" y="5143500"/>
            <a:ext cx="1714500" cy="132343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Вставка объекта (например, рисунок)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4857750" y="2640013"/>
            <a:ext cx="200025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пределах одного слайда</a:t>
            </a:r>
          </a:p>
        </p:txBody>
      </p:sp>
      <p:sp>
        <p:nvSpPr>
          <p:cNvPr id="16399" name="TextBox 26"/>
          <p:cNvSpPr txBox="1">
            <a:spLocks noChangeArrowheads="1"/>
          </p:cNvSpPr>
          <p:nvPr/>
        </p:nvSpPr>
        <p:spPr bwMode="auto">
          <a:xfrm>
            <a:off x="4857750" y="3497263"/>
            <a:ext cx="200025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Появление и смена слайдов</a:t>
            </a:r>
          </a:p>
        </p:txBody>
      </p:sp>
      <p:sp>
        <p:nvSpPr>
          <p:cNvPr id="16400" name="TextBox 27"/>
          <p:cNvSpPr txBox="1">
            <a:spLocks noChangeArrowheads="1"/>
          </p:cNvSpPr>
          <p:nvPr/>
        </p:nvSpPr>
        <p:spPr bwMode="auto">
          <a:xfrm>
            <a:off x="7358063" y="2643188"/>
            <a:ext cx="1785937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докладчиком</a:t>
            </a:r>
          </a:p>
        </p:txBody>
      </p:sp>
      <p:sp>
        <p:nvSpPr>
          <p:cNvPr id="16401" name="TextBox 28"/>
          <p:cNvSpPr txBox="1">
            <a:spLocks noChangeArrowheads="1"/>
          </p:cNvSpPr>
          <p:nvPr/>
        </p:nvSpPr>
        <p:spPr bwMode="auto">
          <a:xfrm>
            <a:off x="7358082" y="3500438"/>
            <a:ext cx="1785917" cy="10156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Автомати-ческая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смена слайдов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1486693" y="3772694"/>
            <a:ext cx="34020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14313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14313" y="55006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14313" y="49291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14313" y="450056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14313" y="407193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14313" y="3714750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14313" y="32146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14313" y="278606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214313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56432" y="3772694"/>
            <a:ext cx="34020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2357438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357438" y="55006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357438" y="450056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 flipH="1" flipV="1">
            <a:off x="2357438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357438" y="364331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357438" y="3000375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3714750" y="2928938"/>
            <a:ext cx="1714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 flipH="1" flipV="1">
            <a:off x="4572000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 flipH="1" flipV="1">
            <a:off x="4572000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572000" y="37861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572000" y="3000375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6215063" y="2928938"/>
            <a:ext cx="1714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072313" y="37861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7072313" y="3000375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5400000">
            <a:off x="1142206" y="1213644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5400000">
            <a:off x="3001169" y="1213644"/>
            <a:ext cx="4286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5400000">
            <a:off x="5358606" y="1213644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5400000">
            <a:off x="7501731" y="1213644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875" y="1428750"/>
            <a:ext cx="2000250" cy="785813"/>
          </a:xfrm>
          <a:prstGeom prst="roundRect">
            <a:avLst/>
          </a:prstGeom>
          <a:ln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объекты слайда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0" y="1428750"/>
            <a:ext cx="2071688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слайда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00563" y="1428750"/>
            <a:ext cx="2428875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000" bIns="0"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Настройка эффектов анимации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00875" y="1428750"/>
            <a:ext cx="2000250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Настройка демонстрации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485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333375"/>
            <a:ext cx="8351837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ПОДРОБНЕЕ РАССМОТРИМ НАЗНАЧЕНИЕ НЕКОТОРЫХ СПЕЦИАЛЬНЫХ КЛАВИШ: </a:t>
            </a:r>
            <a:endParaRPr lang="en-US" sz="2800" b="1" cap="all" dirty="0" smtClean="0">
              <a:latin typeface="Arial" pitchFamily="34" charset="0"/>
              <a:cs typeface="Arial" pitchFamily="34" charset="0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Shift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для ввода прописных букв и специальных символов, располагающихся на верхнем регистре клавиатуры. </a:t>
            </a:r>
            <a:endParaRPr lang="ru-RU" sz="3200" b="1" u="sng" dirty="0" smtClean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CapsLock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служит для фиксации режима прописных букв.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155000"/>
              </a:lnSpc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Соблюдайте единый стиль оформления;</a:t>
            </a:r>
          </a:p>
          <a:p>
            <a:pPr algn="just" fontAlgn="auto">
              <a:lnSpc>
                <a:spcPct val="155000"/>
              </a:lnSpc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фона выбирайте более холодные тона (синий или зеленый);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01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спользование цвета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одном слайде рекомендуется использовать не более трех цветов: один для фона, один для заголовков, один для текста;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фона и текста используйте контрастные цвета.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большой аудитории – темный фон и светлые буквы, для небольшой – светлый фон и темные буквы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BACDA-DE82-4536-AEE5-9577551BECFE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ltGray">
          <a:xfrm>
            <a:off x="0" y="4191000"/>
            <a:ext cx="9144000" cy="15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ltGray">
          <a:xfrm>
            <a:off x="0" y="2590800"/>
            <a:ext cx="9144000" cy="14478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Сочетание цветов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ltGray">
          <a:xfrm>
            <a:off x="0" y="19161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хорошая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видимость                 плохая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видимость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ltGray">
          <a:xfrm flipV="1">
            <a:off x="3857620" y="2285992"/>
            <a:ext cx="139859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ltGray">
          <a:xfrm>
            <a:off x="0" y="300037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2800" b="1" dirty="0" err="1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b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endParaRPr lang="ru-RU" sz="28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ltGray">
          <a:xfrm>
            <a:off x="228600" y="480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ltGray">
          <a:xfrm>
            <a:off x="0" y="45720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Черный</a:t>
            </a:r>
            <a:r>
              <a:rPr lang="ru-RU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800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endParaRPr lang="ru-RU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sz="2000" dirty="0">
                <a:solidFill>
                  <a:prstClr val="black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957380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58" grpId="0"/>
      <p:bldP spid="74759" grpId="0" animBg="1"/>
      <p:bldP spid="747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Содержание информации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Используйте короткие слова и предложения;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Минимизируйте количество предлогов, наречий, прилагательных;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Заголовки должны привлекать внимание аудитории.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3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Объём  информации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715016"/>
          </a:xfrm>
        </p:spPr>
        <p:txBody>
          <a:bodyPr>
            <a:no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стоит заполнять один слайд слишком большим объемом информации: люди могут единовременно запомнить не более трех фактов, выводов, определений;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Наибольшая эффективность достигается тогда, когда ключевые пункты отображаются по одному на каждом отдельном слайде.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Расположение информации на слайде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7"/>
          </a:xfrm>
        </p:spPr>
        <p:txBody>
          <a:bodyPr/>
          <a:lstStyle/>
          <a:p>
            <a:pPr marL="342900" lvl="1" indent="-342900"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более 10 строк;</a:t>
            </a:r>
          </a:p>
          <a:p>
            <a:pPr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важная информация должна располагаться в центре экрана;</a:t>
            </a:r>
          </a:p>
          <a:p>
            <a:pPr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на слайде располагается картинка, надпись должна располагаться под ней.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14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рифты</a:t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Для заголовков – размер не менее 24;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Для информации – размер не менее 18;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Тип шрифта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Для выделения информации следует использовать жирный шрифт, курсив (редко) или подчеркивание (для очень важного);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Нельзя злоупотреблять прописными буквами (они читаются хуже строчных).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1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BCDC2-E458-4401-B1E9-D57E0E6797C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620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ГИСТОГРАММЫ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28750"/>
            <a:ext cx="4191000" cy="4419600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Не более 6-8 «блоков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Четкое разделение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цветов;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Подпись данных – четко, желательно редко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graphicFrame>
        <p:nvGraphicFramePr>
          <p:cNvPr id="88064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495800" y="1287463"/>
          <a:ext cx="5181600" cy="557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4" imgW="4238608" imgH="4771957" progId="MSGraph.Chart.8">
                  <p:embed followColorScheme="full"/>
                </p:oleObj>
              </mc:Choice>
              <mc:Fallback>
                <p:oleObj name="Диаграмма" r:id="rId4" imgW="4238608" imgH="47719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87463"/>
                        <a:ext cx="5181600" cy="557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3499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OleChart spid="880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2CC7-9C84-49B8-B563-BE325556A82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6200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Графики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714875" cy="3276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более 3-4 «линий»;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Жирные линии;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Яркая – главная;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Шрифты – чёткие.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graphicFrame>
        <p:nvGraphicFramePr>
          <p:cNvPr id="89088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646613" y="1976438"/>
          <a:ext cx="3808412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иаграмма" r:id="rId4" imgW="3810000" imgH="4114800" progId="MSGraph.Chart.8">
                  <p:embed followColorScheme="full"/>
                </p:oleObj>
              </mc:Choice>
              <mc:Fallback>
                <p:oleObj name="Диаграмма" r:id="rId4" imgW="38100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976438"/>
                        <a:ext cx="3808412" cy="411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407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OleChart spid="8908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16A15-37DB-4D09-BA8C-A44EFCD1A16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620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Круговые диаграммы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143248"/>
            <a:ext cx="4495800" cy="2724152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Наибольший «кусочек» внизу;</a:t>
            </a:r>
          </a:p>
          <a:p>
            <a:pPr algn="just"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Главный – яркий или «выползает» из диаграммы.</a:t>
            </a:r>
          </a:p>
        </p:txBody>
      </p:sp>
      <p:graphicFrame>
        <p:nvGraphicFramePr>
          <p:cNvPr id="78852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646613" y="1976438"/>
          <a:ext cx="4170362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иаграмма" r:id="rId4" imgW="4171984" imgH="4114800" progId="MSGraph.Chart.8">
                  <p:embed followColorScheme="full"/>
                </p:oleObj>
              </mc:Choice>
              <mc:Fallback>
                <p:oleObj name="Диаграмма" r:id="rId4" imgW="4171984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976438"/>
                        <a:ext cx="4170362" cy="411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278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OleChart spid="788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85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latin typeface="Arial" pitchFamily="34" charset="0"/>
                <a:cs typeface="Arial" pitchFamily="34" charset="0"/>
              </a:rPr>
              <a:t>Enter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u="sng" dirty="0">
                <a:latin typeface="Arial" pitchFamily="34" charset="0"/>
                <a:cs typeface="Arial" pitchFamily="34" charset="0"/>
                <a:sym typeface="Wingdings 3"/>
              </a:rPr>
              <a:t>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клавиша предназначена для окончания ввода строки или команды, которую необходимо выполнить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36339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3200" b="1" u="sng" dirty="0" err="1" smtClean="0">
                <a:cs typeface="Arial" charset="0"/>
              </a:rPr>
              <a:t>BackSpace</a:t>
            </a:r>
            <a:r>
              <a:rPr lang="ru-RU" sz="3200" b="1" u="sng" dirty="0" smtClean="0">
                <a:cs typeface="Arial" charset="0"/>
              </a:rPr>
              <a:t>, </a:t>
            </a:r>
            <a:r>
              <a:rPr lang="ru-RU" sz="3200" b="1" u="sng" dirty="0" smtClean="0">
                <a:cs typeface="Arial" charset="0"/>
                <a:sym typeface="Wingdings 3" pitchFamily="18" charset="2"/>
              </a:rPr>
              <a:t></a:t>
            </a:r>
            <a:r>
              <a:rPr lang="ru-RU" sz="3200" b="1" u="sng" dirty="0" smtClean="0">
                <a:cs typeface="Arial" charset="0"/>
              </a:rPr>
              <a:t> </a:t>
            </a:r>
            <a:r>
              <a:rPr lang="ru-RU" sz="3200" dirty="0" smtClean="0">
                <a:cs typeface="Arial" charset="0"/>
              </a:rPr>
              <a:t>— удаляет символ, находящийся слева от курсора</a:t>
            </a:r>
            <a:endParaRPr lang="en-US" sz="3200" dirty="0" smtClean="0">
              <a:cs typeface="Arial" charset="0"/>
            </a:endParaRPr>
          </a:p>
          <a:p>
            <a:pPr algn="just" hangingPunct="0"/>
            <a:endParaRPr lang="ru-RU" sz="3200" b="1" u="sng" dirty="0" smtClean="0">
              <a:cs typeface="Arial" charset="0"/>
            </a:endParaRPr>
          </a:p>
          <a:p>
            <a:pPr algn="just" hangingPunct="0"/>
            <a:r>
              <a:rPr lang="en-US" sz="3200" b="1" u="sng" dirty="0" smtClean="0">
                <a:cs typeface="Arial" charset="0"/>
              </a:rPr>
              <a:t>Esc</a:t>
            </a:r>
            <a:r>
              <a:rPr lang="ru-RU" sz="3200" dirty="0" smtClean="0">
                <a:cs typeface="Arial" charset="0"/>
              </a:rPr>
              <a:t> — используется для отмены какого-либо действия, выхода из программы.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ПЕРЕКЛЮЧЕНИЕ НА ДРУГОЙ АЛФАВИТ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переключение производится специальной программой —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драйвером клавиатуры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Клавиатурный драйвер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ОС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WINDOWS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комбинация клавиш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ALT +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SHIFT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или</a:t>
            </a:r>
            <a:r>
              <a:rPr lang="ru-RU" sz="3200" b="1" dirty="0">
                <a:latin typeface="Arial" pitchFamily="34" charset="0"/>
                <a:cs typeface="Arial" charset="0"/>
              </a:rPr>
              <a:t> </a:t>
            </a:r>
            <a:r>
              <a:rPr lang="en-US" sz="3200" b="1" dirty="0" smtClean="0">
                <a:cs typeface="Arial" charset="0"/>
              </a:rPr>
              <a:t>Ctrl</a:t>
            </a:r>
            <a:r>
              <a:rPr lang="ru-RU" sz="3200" b="1" dirty="0" smtClean="0">
                <a:cs typeface="Arial" charset="0"/>
              </a:rPr>
              <a:t> +</a:t>
            </a:r>
            <a:r>
              <a:rPr lang="ru-RU" sz="3200" dirty="0" smtClean="0">
                <a:cs typeface="Arial" charset="0"/>
              </a:rPr>
              <a:t> </a:t>
            </a:r>
            <a:r>
              <a:rPr lang="en-US" sz="3200" b="1" dirty="0" smtClean="0">
                <a:cs typeface="Arial" charset="0"/>
              </a:rPr>
              <a:t>Shift</a:t>
            </a:r>
            <a:r>
              <a:rPr lang="ru-RU" sz="3200" dirty="0" smtClean="0">
                <a:cs typeface="Arial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ОБЛАСТЬ КЛАВИШ УПРАВЛЕНИЯ КУРСОРОМ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Клавишами </a:t>
            </a:r>
            <a:r>
              <a:rPr lang="ru-RU" sz="3200" b="1" u="sng" dirty="0">
                <a:latin typeface="Arial" pitchFamily="34" charset="0"/>
                <a:cs typeface="Arial" pitchFamily="34" charset="0"/>
                <a:sym typeface="Wingdings 3"/>
              </a:rPr>
              <a:t>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, </a:t>
            </a:r>
            <a:r>
              <a:rPr lang="ru-RU" sz="3200" b="1" u="sng" dirty="0">
                <a:latin typeface="Arial" pitchFamily="34" charset="0"/>
                <a:cs typeface="Arial" pitchFamily="34" charset="0"/>
                <a:sym typeface="Wingdings 3"/>
              </a:rPr>
              <a:t>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, </a:t>
            </a:r>
            <a:r>
              <a:rPr lang="ru-RU" sz="3200" b="1" u="sng" dirty="0">
                <a:latin typeface="Arial" pitchFamily="34" charset="0"/>
                <a:cs typeface="Arial" pitchFamily="34" charset="0"/>
                <a:sym typeface="Wingdings 3"/>
              </a:rPr>
              <a:t>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, </a:t>
            </a:r>
            <a:r>
              <a:rPr lang="ru-RU" sz="3200" b="1" u="sng" dirty="0">
                <a:latin typeface="Arial" pitchFamily="34" charset="0"/>
                <a:cs typeface="Arial" pitchFamily="34" charset="0"/>
                <a:sym typeface="Wingdings 3"/>
              </a:rPr>
              <a:t>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можно перемещаться по тексту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вверх, вниз, влево, направо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Insert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3200" b="1" u="sng" dirty="0">
                <a:latin typeface="Arial" pitchFamily="34" charset="0"/>
                <a:cs typeface="Arial" pitchFamily="34" charset="0"/>
              </a:rPr>
              <a:t>Ins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клавиша предназначена для переключения между двумя режимами ввода символов: ввода с раздвижкой символов (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вставка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 ввода с замещением ранее набранных символов (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замена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).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Delete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Del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используется для удаления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символа справа.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>
                <a:latin typeface="Arial" pitchFamily="34" charset="0"/>
                <a:cs typeface="Arial" pitchFamily="34" charset="0"/>
              </a:rPr>
              <a:t>Home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u="sng" dirty="0">
                <a:latin typeface="Arial" pitchFamily="34" charset="0"/>
                <a:cs typeface="Arial" pitchFamily="34" charset="0"/>
              </a:rPr>
              <a:t>End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перемещение курсора в начало и в конец строки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Page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Up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Pg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Up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;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Page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Down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Pg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err="1">
                <a:latin typeface="Arial" pitchFamily="34" charset="0"/>
                <a:cs typeface="Arial" pitchFamily="34" charset="0"/>
              </a:rPr>
              <a:t>Dn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 перелистывание текста на экране — предыдущая страница; следующая страница.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333375"/>
            <a:ext cx="835183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ОБЛАСТЬ ДОПОЛНИТЕЛЬНОЙ ЦИФРОВОЙ КЛАВИАТУРЫ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all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atin typeface="Arial" pitchFamily="34" charset="0"/>
                <a:cs typeface="Arial" pitchFamily="34" charset="0"/>
              </a:rPr>
              <a:t>NumLock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— включает и выключает режим, в котором при нажатии на  клавиши из этой области действуют 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стрелки и надписи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(нижняя часть клавиш)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3200" b="1" u="sng" dirty="0">
                <a:latin typeface="Arial" pitchFamily="34" charset="0"/>
                <a:cs typeface="Arial" pitchFamily="34" charset="0"/>
              </a:rPr>
              <a:t>цифры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(удобно для ввода цифр).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4438" y="857250"/>
            <a:ext cx="7407275" cy="21145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процессор </a:t>
            </a:r>
            <a:r>
              <a:rPr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2007</a:t>
            </a:r>
            <a:br>
              <a:rPr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85875" y="4071938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программы</a:t>
            </a:r>
            <a:endParaRPr lang="en-US" sz="4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правила ввода текста</a:t>
            </a:r>
            <a:endParaRPr lang="en-US" sz="4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тема 6  Табличный процессор Microsoft Excel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4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8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9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0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1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2_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5  Возможности и Правила ввода текста в Word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1162</Words>
  <Application>Microsoft Office PowerPoint</Application>
  <PresentationFormat>Экран (4:3)</PresentationFormat>
  <Paragraphs>171</Paragraphs>
  <Slides>39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73" baseType="lpstr">
      <vt:lpstr>Поток</vt:lpstr>
      <vt:lpstr>тема 5  Возможности и Правила ввода текста в Word</vt:lpstr>
      <vt:lpstr>1_тема 5  Возможности и Правила ввода текста в Word</vt:lpstr>
      <vt:lpstr>2_тема 5  Возможности и Правила ввода текста в Word</vt:lpstr>
      <vt:lpstr>3_тема 5  Возможности и Правила ввода текста в Word</vt:lpstr>
      <vt:lpstr>4_тема 5  Возможности и Правила ввода текста в Word</vt:lpstr>
      <vt:lpstr>5_тема 5  Возможности и Правила ввода текста в Word</vt:lpstr>
      <vt:lpstr>6_тема 5  Возможности и Правила ввода текста в Word</vt:lpstr>
      <vt:lpstr>7_тема 5  Возможности и Правила ввода текста в Word</vt:lpstr>
      <vt:lpstr>8_тема 5  Возможности и Правила ввода текста в Word</vt:lpstr>
      <vt:lpstr>тема 6  Табличный процессор Microsoft Excel</vt:lpstr>
      <vt:lpstr>1_тема 6  Табличный процессор Microsoft Excel</vt:lpstr>
      <vt:lpstr>2_тема 6  Табличный процессор Microsoft Excel</vt:lpstr>
      <vt:lpstr>3_тема 6  Табличный процессор Microsoft Excel</vt:lpstr>
      <vt:lpstr>4_тема 6  Табличный процессор Microsoft Excel</vt:lpstr>
      <vt:lpstr>5_тема 6  Табличный процессор Microsoft Excel</vt:lpstr>
      <vt:lpstr>6_тема 6  Табличный процессор Microsoft Excel</vt:lpstr>
      <vt:lpstr>7_тема 6  Табличный процессор Microsoft Excel</vt:lpstr>
      <vt:lpstr>8_тема 6  Табличный процессор Microsoft Excel</vt:lpstr>
      <vt:lpstr>тема 7 Создателям презентаций</vt:lpstr>
      <vt:lpstr>1_тема 7 Создателям презентаций</vt:lpstr>
      <vt:lpstr>2_тема 7 Создателям презентаций</vt:lpstr>
      <vt:lpstr>3_тема 7 Создателям презентаций</vt:lpstr>
      <vt:lpstr>4_тема 7 Создателям презентаций</vt:lpstr>
      <vt:lpstr>5_тема 7 Создателям презентаций</vt:lpstr>
      <vt:lpstr>6_тема 7 Создателям презентаций</vt:lpstr>
      <vt:lpstr>7_тема 7 Создателям презентаций</vt:lpstr>
      <vt:lpstr>8_тема 7 Создателям презентаций</vt:lpstr>
      <vt:lpstr>9_тема 7 Создателям презентаций</vt:lpstr>
      <vt:lpstr>10_тема 7 Создателям презентаций</vt:lpstr>
      <vt:lpstr>11_тема 7 Создателям презентаций</vt:lpstr>
      <vt:lpstr>12_тема 7 Создателям презентаций</vt:lpstr>
      <vt:lpstr>Презентация</vt:lpstr>
      <vt:lpstr>Диаграмма</vt:lpstr>
      <vt:lpstr>Вводная лекция</vt:lpstr>
      <vt:lpstr>Клавиатура ПК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Текстовый процессор Word 2007 </vt:lpstr>
      <vt:lpstr>Текстовый процессор Word 2007</vt:lpstr>
      <vt:lpstr>Термины </vt:lpstr>
      <vt:lpstr>Презентация PowerPoint</vt:lpstr>
      <vt:lpstr>Интерфейс программы MSWORD 2007</vt:lpstr>
      <vt:lpstr>Объекты текста в Word</vt:lpstr>
      <vt:lpstr>Правила ввода текста</vt:lpstr>
      <vt:lpstr>Правила ввода текста</vt:lpstr>
      <vt:lpstr>Правила ввода текста</vt:lpstr>
      <vt:lpstr>Табличный процессор Microsoft Excel 2007. </vt:lpstr>
      <vt:lpstr>Презентация PowerPoint</vt:lpstr>
      <vt:lpstr>Презентация PowerPoint</vt:lpstr>
      <vt:lpstr>Структура документа Excel2007 </vt:lpstr>
      <vt:lpstr>Структура документа Excel2007 </vt:lpstr>
      <vt:lpstr>Структура документа Excel2007 </vt:lpstr>
      <vt:lpstr> </vt:lpstr>
      <vt:lpstr>Ввод информации на лист </vt:lpstr>
      <vt:lpstr>Ввод информации на лист </vt:lpstr>
      <vt:lpstr>Создателям презентаций </vt:lpstr>
      <vt:lpstr>Презентация PowerPoint</vt:lpstr>
      <vt:lpstr>Презентация PowerPoint</vt:lpstr>
      <vt:lpstr>Рекомендации:</vt:lpstr>
      <vt:lpstr>Использование цвета </vt:lpstr>
      <vt:lpstr>Сочетание цветов</vt:lpstr>
      <vt:lpstr>Содержание информации </vt:lpstr>
      <vt:lpstr>Объём  информации </vt:lpstr>
      <vt:lpstr>Расположение информации на слайде </vt:lpstr>
      <vt:lpstr>Шрифты </vt:lpstr>
      <vt:lpstr>ГИСТОГРАММЫ </vt:lpstr>
      <vt:lpstr>Графики </vt:lpstr>
      <vt:lpstr>Круговые диаграммы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Клавиатура ПК</dc:title>
  <dc:creator>User 15</dc:creator>
  <cp:lastModifiedBy>Дом</cp:lastModifiedBy>
  <cp:revision>12</cp:revision>
  <dcterms:created xsi:type="dcterms:W3CDTF">2018-01-25T12:37:13Z</dcterms:created>
  <dcterms:modified xsi:type="dcterms:W3CDTF">2021-01-12T17:36:17Z</dcterms:modified>
</cp:coreProperties>
</file>