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sldIdLst>
    <p:sldId id="298" r:id="rId2"/>
    <p:sldId id="274" r:id="rId3"/>
    <p:sldId id="294" r:id="rId4"/>
    <p:sldId id="277" r:id="rId5"/>
    <p:sldId id="275" r:id="rId6"/>
    <p:sldId id="279" r:id="rId7"/>
    <p:sldId id="284" r:id="rId8"/>
    <p:sldId id="295" r:id="rId9"/>
    <p:sldId id="296" r:id="rId10"/>
    <p:sldId id="285" r:id="rId11"/>
    <p:sldId id="293" r:id="rId12"/>
    <p:sldId id="291" r:id="rId13"/>
    <p:sldId id="292" r:id="rId14"/>
    <p:sldId id="297" r:id="rId15"/>
    <p:sldId id="265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CCFF"/>
    <a:srgbClr val="E8FAFC"/>
    <a:srgbClr val="0066CC"/>
    <a:srgbClr val="005AB4"/>
    <a:srgbClr val="0180FF"/>
    <a:srgbClr val="2592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4770" autoAdjust="0"/>
  </p:normalViewPr>
  <p:slideViewPr>
    <p:cSldViewPr>
      <p:cViewPr>
        <p:scale>
          <a:sx n="100" d="100"/>
          <a:sy n="100" d="100"/>
        </p:scale>
        <p:origin x="-570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906D08-91C0-46AB-A3C3-15F1763AE2F0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ED209D-9806-4B1E-94D2-C1F5B3B90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96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40695-9D54-4AA5-919A-9348A51B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143AA-888C-4494-83D8-274DFEC9A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F8708-8DCA-48BB-AA0C-F19B2D5A5F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40695-9D54-4AA5-919A-9348A51B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40695-9D54-4AA5-919A-9348A51B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9D75B-C835-450A-A79A-A964F3A37D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878A-FF04-48F8-AA96-6154BB3B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F4864-7D4B-42C3-B653-C2B409A7F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B0A8-1199-4D48-B51F-6B1BA9E96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B296B-CD6A-41C1-8557-99B962C97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0B0E88-6381-4651-96E8-2FB7A15619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40695-9D54-4AA5-919A-9348A51B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wedg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70mb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1gb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uru-host.ru/free_hosting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cont.ru/constructor-and-host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3058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Создание </a:t>
            </a:r>
            <a:r>
              <a:rPr lang="en-US" sz="8000" dirty="0" smtClean="0"/>
              <a:t>WEB-</a:t>
            </a:r>
            <a:r>
              <a:rPr lang="ru-RU" sz="8000" dirty="0" smtClean="0"/>
              <a:t>сайта</a:t>
            </a:r>
            <a:endParaRPr lang="ru-RU" sz="8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850423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Размещение сайта в Интернете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84213" y="76517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4"/>
              </a:rPr>
              <a:t>http://www.70mb.ru/</a:t>
            </a:r>
            <a:r>
              <a:rPr lang="ru-RU"/>
              <a:t> - сайт «Бесплатный хостинг»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35183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9930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>
                <a:hlinkClick r:id="rId4"/>
              </a:rPr>
              <a:t>http://www.1gb.ru/</a:t>
            </a:r>
            <a:r>
              <a:rPr lang="ru-RU" sz="2200"/>
              <a:t> - сайт платный хостинг «1</a:t>
            </a:r>
            <a:r>
              <a:rPr lang="en-US" sz="2200"/>
              <a:t>Gb</a:t>
            </a:r>
            <a:r>
              <a:rPr lang="ru-RU" sz="2200"/>
              <a:t>»</a:t>
            </a:r>
          </a:p>
        </p:txBody>
      </p:sp>
      <p:sp>
        <p:nvSpPr>
          <p:cNvPr id="13316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Размещение сайта в Интернете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2205038"/>
            <a:ext cx="83915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806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hlinkClick r:id="rId4"/>
              </a:rPr>
              <a:t>http://guru-host.ru/free_hosting.php</a:t>
            </a:r>
            <a:r>
              <a:rPr lang="ru-RU" sz="2200"/>
              <a:t> - сайт «</a:t>
            </a:r>
            <a:r>
              <a:rPr lang="en-US" sz="2200"/>
              <a:t>G</a:t>
            </a:r>
            <a:r>
              <a:rPr lang="ru-RU" sz="2200"/>
              <a:t>uru-host.ru»</a:t>
            </a:r>
          </a:p>
        </p:txBody>
      </p:sp>
      <p:sp>
        <p:nvSpPr>
          <p:cNvPr id="14340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Размещение сайта в Интернете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828198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765175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hlinkClick r:id="rId4"/>
              </a:rPr>
              <a:t>http://www.ascont.ru/constructor-and-hosting</a:t>
            </a:r>
            <a:r>
              <a:rPr lang="ru-RU" sz="2200"/>
              <a:t> - сайт платный </a:t>
            </a:r>
          </a:p>
          <a:p>
            <a:pPr algn="just"/>
            <a:r>
              <a:rPr lang="ru-RU" sz="2200"/>
              <a:t>хостинг «</a:t>
            </a:r>
            <a:r>
              <a:rPr lang="en-US" sz="2200"/>
              <a:t>ASCONT</a:t>
            </a:r>
            <a:r>
              <a:rPr lang="ru-RU" sz="2200"/>
              <a:t>»</a:t>
            </a:r>
            <a:r>
              <a:rPr lang="ru-RU"/>
              <a:t> </a:t>
            </a:r>
          </a:p>
        </p:txBody>
      </p:sp>
      <p:sp>
        <p:nvSpPr>
          <p:cNvPr id="15364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Размещение сайта в Интернете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Что выбрать?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4248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spcBef>
                <a:spcPct val="20000"/>
              </a:spcBef>
              <a:spcAft>
                <a:spcPct val="20000"/>
              </a:spcAft>
            </a:pPr>
            <a:r>
              <a:rPr lang="ru-RU" sz="2200"/>
              <a:t>Платным хостингом пользуются крупные компании. Они получают удобное для прочтения и запоминания доменное имя второго уровня, которое может совпадать с названием компании.</a:t>
            </a:r>
          </a:p>
          <a:p>
            <a:pPr indent="361950" algn="just">
              <a:spcBef>
                <a:spcPct val="20000"/>
              </a:spcBef>
              <a:spcAft>
                <a:spcPct val="20000"/>
              </a:spcAft>
            </a:pPr>
            <a:r>
              <a:rPr lang="ru-RU" sz="2200"/>
              <a:t>Частные лица и небольшие компании пользуются бесплатным хостингом. Ограничения: небольшое дисковое пространство, ограничение размера отдельного файла, доменное имя только третьего уровня и т. д. Главный недостаток -  на страницы вашего сайта без вашего согласия добавляется коммерческая реклама.</a:t>
            </a:r>
          </a:p>
        </p:txBody>
      </p:sp>
      <p:pic>
        <p:nvPicPr>
          <p:cNvPr id="16388" name="Picture 7" descr="http://gbook.ru/sites/default/files/imagecache/body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143375"/>
            <a:ext cx="2857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3" y="4429125"/>
            <a:ext cx="4857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5600" algn="l">
              <a:defRPr/>
            </a:pPr>
            <a:r>
              <a:rPr lang="ru-RU" sz="2200" dirty="0"/>
              <a:t>Список серверов, предоставляющих бесплатный </a:t>
            </a:r>
            <a:r>
              <a:rPr lang="ru-RU" sz="2200" dirty="0" err="1"/>
              <a:t>хостинг</a:t>
            </a:r>
            <a:r>
              <a:rPr lang="ru-RU" sz="2200" dirty="0"/>
              <a:t>, можно получить поиском по запросу «бесплатный </a:t>
            </a:r>
            <a:r>
              <a:rPr lang="ru-RU" sz="2200" dirty="0" err="1"/>
              <a:t>хостинг</a:t>
            </a:r>
            <a:r>
              <a:rPr lang="ru-RU" sz="2200" dirty="0"/>
              <a:t>».</a:t>
            </a:r>
          </a:p>
          <a:p>
            <a:pPr algn="just">
              <a:defRPr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/>
          </p:cNvSpPr>
          <p:nvPr/>
        </p:nvSpPr>
        <p:spPr bwMode="auto">
          <a:xfrm>
            <a:off x="1547813" y="188913"/>
            <a:ext cx="721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Самое главное</a:t>
            </a:r>
          </a:p>
        </p:txBody>
      </p:sp>
      <p:sp>
        <p:nvSpPr>
          <p:cNvPr id="17411" name="Text Box 124"/>
          <p:cNvSpPr txBox="1">
            <a:spLocks noChangeArrowheads="1"/>
          </p:cNvSpPr>
          <p:nvPr/>
        </p:nvSpPr>
        <p:spPr bwMode="auto">
          <a:xfrm>
            <a:off x="323850" y="908050"/>
            <a:ext cx="8569325" cy="503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20000"/>
              </a:lnSpc>
              <a:spcBef>
                <a:spcPct val="15000"/>
              </a:spcBef>
            </a:pPr>
            <a:r>
              <a:rPr lang="ru-RU" sz="2400" dirty="0">
                <a:solidFill>
                  <a:srgbClr val="000066"/>
                </a:solidFill>
              </a:rPr>
              <a:t>Структура </a:t>
            </a:r>
            <a:r>
              <a:rPr lang="ru-RU" sz="2400" b="1" i="1" dirty="0"/>
              <a:t>(план) сайта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66"/>
                </a:solidFill>
              </a:rPr>
              <a:t>- разбиение общего содержания на смысловые разделы и отдельные страницы с указанием связей между ними.</a:t>
            </a:r>
          </a:p>
          <a:p>
            <a:pPr indent="361950" algn="just">
              <a:lnSpc>
                <a:spcPct val="120000"/>
              </a:lnSpc>
              <a:spcBef>
                <a:spcPct val="15000"/>
              </a:spcBef>
            </a:pPr>
            <a:r>
              <a:rPr lang="ru-RU" sz="2400" dirty="0">
                <a:solidFill>
                  <a:srgbClr val="000066"/>
                </a:solidFill>
              </a:rPr>
              <a:t>Представление структуры сайта в виде графа обеспечивает наглядное представление содержания сайта и помогает организовать </a:t>
            </a:r>
            <a:r>
              <a:rPr lang="ru-RU" sz="2400" b="1" i="1" dirty="0"/>
              <a:t>навигацию</a:t>
            </a:r>
            <a:r>
              <a:rPr lang="ru-RU" sz="2400" dirty="0">
                <a:solidFill>
                  <a:srgbClr val="000066"/>
                </a:solidFill>
              </a:rPr>
              <a:t> - переходы с одной страницы сайта на другую.</a:t>
            </a:r>
          </a:p>
          <a:p>
            <a:pPr indent="361950" algn="just">
              <a:lnSpc>
                <a:spcPct val="120000"/>
              </a:lnSpc>
              <a:spcBef>
                <a:spcPct val="15000"/>
              </a:spcBef>
            </a:pPr>
            <a:r>
              <a:rPr lang="ru-RU" sz="2400" b="1" i="1" dirty="0"/>
              <a:t>Шаблон страницы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66"/>
                </a:solidFill>
              </a:rPr>
              <a:t>- это схема страницы, на которой представлены элементы, имеющиеся на страницах сайта. Использование шаблонов страниц помогает выдержать единый стиль оформления сайта</a:t>
            </a:r>
            <a:r>
              <a:rPr lang="ru-RU" sz="2400" dirty="0" smtClean="0">
                <a:solidFill>
                  <a:srgbClr val="000066"/>
                </a:solidFill>
              </a:rPr>
              <a:t>.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Технология создания сайта</a:t>
            </a:r>
          </a:p>
        </p:txBody>
      </p:sp>
      <p:sp>
        <p:nvSpPr>
          <p:cNvPr id="4099" name="AutoShape 7"/>
          <p:cNvSpPr>
            <a:spLocks noChangeArrowheads="1"/>
          </p:cNvSpPr>
          <p:nvPr/>
        </p:nvSpPr>
        <p:spPr bwMode="auto">
          <a:xfrm>
            <a:off x="468313" y="2833688"/>
            <a:ext cx="2951162" cy="11525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Язык разметки</a:t>
            </a:r>
            <a:endParaRPr lang="en-US" sz="2200"/>
          </a:p>
          <a:p>
            <a:r>
              <a:rPr lang="ru-RU" sz="2200"/>
              <a:t>гипертекста </a:t>
            </a:r>
            <a:r>
              <a:rPr lang="en-US" sz="2200"/>
              <a:t>HTML</a:t>
            </a:r>
            <a:endParaRPr lang="ru-RU" sz="2200"/>
          </a:p>
          <a:p>
            <a:r>
              <a:rPr lang="ru-RU" sz="1600"/>
              <a:t>(Hyper Text Markup Language)</a:t>
            </a:r>
            <a:r>
              <a:rPr lang="ru-RU"/>
              <a:t> </a:t>
            </a: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3635375" y="2833688"/>
            <a:ext cx="2162175" cy="11525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Текстовый </a:t>
            </a:r>
          </a:p>
          <a:p>
            <a:r>
              <a:rPr lang="ru-RU" sz="2200"/>
              <a:t>редактор</a:t>
            </a:r>
            <a:endParaRPr lang="en-US" sz="2200"/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6156325" y="2833688"/>
            <a:ext cx="2736850" cy="11525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Визуальный</a:t>
            </a:r>
          </a:p>
          <a:p>
            <a:r>
              <a:rPr lang="en-US" sz="2200"/>
              <a:t>HTML-</a:t>
            </a:r>
            <a:r>
              <a:rPr lang="ru-RU" sz="2200"/>
              <a:t>редактор, </a:t>
            </a:r>
          </a:p>
          <a:p>
            <a:r>
              <a:rPr lang="ru-RU" sz="2200"/>
              <a:t>конструктор сайтов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611188" y="4562475"/>
            <a:ext cx="2592387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Текст размечают</a:t>
            </a:r>
          </a:p>
          <a:p>
            <a:r>
              <a:rPr lang="ru-RU" sz="2200"/>
              <a:t>специальными</a:t>
            </a:r>
          </a:p>
          <a:p>
            <a:r>
              <a:rPr lang="ru-RU" sz="2200"/>
              <a:t>метками – тегами</a:t>
            </a:r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3421063" y="4562475"/>
            <a:ext cx="2592387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Документ </a:t>
            </a:r>
          </a:p>
          <a:p>
            <a:r>
              <a:rPr lang="ru-RU" sz="2200"/>
              <a:t>сохраняют как</a:t>
            </a:r>
          </a:p>
          <a:p>
            <a:r>
              <a:rPr lang="en-US" sz="2200"/>
              <a:t>Web-</a:t>
            </a:r>
            <a:r>
              <a:rPr lang="ru-RU" sz="2200"/>
              <a:t>страницу</a:t>
            </a:r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6227763" y="4562475"/>
            <a:ext cx="2736850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Microsoft FrontPage</a:t>
            </a:r>
            <a:endParaRPr lang="ru-RU"/>
          </a:p>
          <a:p>
            <a:r>
              <a:rPr lang="ru-RU" sz="2200"/>
              <a:t>uCoz, Сайткрафт </a:t>
            </a:r>
            <a:br>
              <a:rPr lang="ru-RU" sz="2200"/>
            </a:br>
            <a:r>
              <a:rPr lang="ru-RU" sz="2200"/>
              <a:t>и др.</a:t>
            </a:r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H="1">
            <a:off x="2700338" y="2112963"/>
            <a:ext cx="1871662" cy="649287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4716463" y="2112963"/>
            <a:ext cx="0" cy="720725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4932363" y="2112963"/>
            <a:ext cx="1800225" cy="720725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1835150" y="398621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noFill/>
          <a:ln w="38100" cmpd="dbl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9"/>
          <p:cNvSpPr>
            <a:spLocks noChangeArrowheads="1"/>
          </p:cNvSpPr>
          <p:nvPr/>
        </p:nvSpPr>
        <p:spPr bwMode="auto">
          <a:xfrm>
            <a:off x="4643438" y="398621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noFill/>
          <a:ln w="38100" cmpd="dbl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20"/>
          <p:cNvSpPr>
            <a:spLocks noChangeArrowheads="1"/>
          </p:cNvSpPr>
          <p:nvPr/>
        </p:nvSpPr>
        <p:spPr bwMode="auto">
          <a:xfrm>
            <a:off x="7451725" y="398621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noFill/>
          <a:ln w="38100" cmpd="dbl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6"/>
          <p:cNvSpPr>
            <a:spLocks noChangeArrowheads="1"/>
          </p:cNvSpPr>
          <p:nvPr/>
        </p:nvSpPr>
        <p:spPr bwMode="auto">
          <a:xfrm>
            <a:off x="1835150" y="1465263"/>
            <a:ext cx="5689600" cy="6477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Способы создания сайта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Создание сайта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357688" y="1357313"/>
            <a:ext cx="4318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b="1"/>
              <a:t>Web-дизайнер</a:t>
            </a:r>
            <a:r>
              <a:rPr lang="en-US" sz="2200" b="1"/>
              <a:t> - </a:t>
            </a:r>
            <a:r>
              <a:rPr lang="ru-RU" sz="2200"/>
              <a:t>специалист, проектирующий структуру Web-сайта,</a:t>
            </a:r>
            <a:r>
              <a:rPr lang="en-US" sz="2200"/>
              <a:t> </a:t>
            </a:r>
            <a:r>
              <a:rPr lang="ru-RU" sz="2200"/>
              <a:t>подбирающий способы подачи информации и выполняющий художественное оформление Web-проекта.</a:t>
            </a:r>
          </a:p>
        </p:txBody>
      </p:sp>
      <p:pic>
        <p:nvPicPr>
          <p:cNvPr id="5124" name="Picture 2" descr="http://legonko.ru/wp-content/uploads/2010/08/web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286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928688" y="3714750"/>
            <a:ext cx="792956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dirty="0"/>
              <a:t>Создадим сайт </a:t>
            </a:r>
            <a:r>
              <a:rPr lang="ru-RU" sz="2200" dirty="0" smtClean="0"/>
              <a:t>творческого </a:t>
            </a:r>
            <a:r>
              <a:rPr lang="ru-RU" sz="2200" dirty="0"/>
              <a:t>объединения </a:t>
            </a:r>
            <a:endParaRPr lang="ru-RU" sz="2200" dirty="0" smtClean="0"/>
          </a:p>
          <a:p>
            <a:pPr algn="just">
              <a:spcBef>
                <a:spcPct val="50000"/>
              </a:spcBef>
            </a:pPr>
            <a:r>
              <a:rPr lang="ru-RU" sz="2200" dirty="0" smtClean="0"/>
              <a:t>«</a:t>
            </a:r>
            <a:r>
              <a:rPr lang="ru-RU" sz="2200" dirty="0"/>
              <a:t>Компьютерная графика». </a:t>
            </a:r>
          </a:p>
        </p:txBody>
      </p:sp>
      <p:pic>
        <p:nvPicPr>
          <p:cNvPr id="5126" name="Picture 6" descr="4 правила, которые должен помнить web дизайн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162425"/>
            <a:ext cx="3190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Содержание и структура сайта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539750" y="765175"/>
            <a:ext cx="83534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2200" b="1"/>
              <a:t>Содержание сайта</a:t>
            </a:r>
            <a:r>
              <a:rPr lang="ru-RU" sz="2200"/>
              <a:t> должно отражать творческую жизнь участников объединения, привлекать внимание единомышленников.</a:t>
            </a:r>
          </a:p>
        </p:txBody>
      </p:sp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539750" y="1700213"/>
            <a:ext cx="83534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2200" b="1"/>
              <a:t>Структура</a:t>
            </a:r>
            <a:r>
              <a:rPr lang="ru-RU" sz="2200"/>
              <a:t> (план) </a:t>
            </a:r>
            <a:r>
              <a:rPr lang="ru-RU" sz="2200" b="1"/>
              <a:t>сайта</a:t>
            </a:r>
            <a:r>
              <a:rPr lang="ru-RU" sz="2200"/>
              <a:t> - разбиение общего содержания на смысловые разделы и отдельные страницы с указанием связей между ними.</a:t>
            </a: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541338" y="3862388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Новости и</a:t>
            </a:r>
          </a:p>
          <a:p>
            <a:r>
              <a:rPr lang="ru-RU" sz="2000"/>
              <a:t>объявления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2628900" y="3862388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Галерея </a:t>
            </a:r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4718050" y="3862388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Личные </a:t>
            </a:r>
          </a:p>
          <a:p>
            <a:r>
              <a:rPr lang="ru-RU" sz="2000"/>
              <a:t>страницы</a:t>
            </a:r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>
            <a:off x="6805613" y="3862388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Полезные</a:t>
            </a:r>
          </a:p>
          <a:p>
            <a:r>
              <a:rPr lang="ru-RU" sz="2000"/>
              <a:t>ссылки </a:t>
            </a:r>
          </a:p>
        </p:txBody>
      </p:sp>
      <p:sp>
        <p:nvSpPr>
          <p:cNvPr id="6153" name="Rectangle 20"/>
          <p:cNvSpPr>
            <a:spLocks noChangeArrowheads="1"/>
          </p:cNvSpPr>
          <p:nvPr/>
        </p:nvSpPr>
        <p:spPr bwMode="auto">
          <a:xfrm>
            <a:off x="1476375" y="4654550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Растровая</a:t>
            </a:r>
          </a:p>
          <a:p>
            <a:r>
              <a:rPr lang="ru-RU" sz="2000"/>
              <a:t>графика</a:t>
            </a:r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1476375" y="5446713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Векторная</a:t>
            </a:r>
          </a:p>
          <a:p>
            <a:r>
              <a:rPr lang="ru-RU" sz="2000"/>
              <a:t>графика</a:t>
            </a:r>
          </a:p>
        </p:txBody>
      </p:sp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1476375" y="6238875"/>
            <a:ext cx="1800225" cy="4318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Сканография</a:t>
            </a:r>
          </a:p>
        </p:txBody>
      </p:sp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5724525" y="4654550"/>
            <a:ext cx="1800225" cy="6477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Руководитель</a:t>
            </a:r>
          </a:p>
        </p:txBody>
      </p:sp>
      <p:sp>
        <p:nvSpPr>
          <p:cNvPr id="6157" name="Rectangle 26"/>
          <p:cNvSpPr>
            <a:spLocks noChangeArrowheads="1"/>
          </p:cNvSpPr>
          <p:nvPr/>
        </p:nvSpPr>
        <p:spPr bwMode="auto">
          <a:xfrm>
            <a:off x="5724525" y="5519738"/>
            <a:ext cx="1800225" cy="50165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Ученик 1</a:t>
            </a:r>
          </a:p>
        </p:txBody>
      </p:sp>
      <p:sp>
        <p:nvSpPr>
          <p:cNvPr id="6158" name="Rectangle 27"/>
          <p:cNvSpPr>
            <a:spLocks noChangeArrowheads="1"/>
          </p:cNvSpPr>
          <p:nvPr/>
        </p:nvSpPr>
        <p:spPr bwMode="auto">
          <a:xfrm>
            <a:off x="5724525" y="6238875"/>
            <a:ext cx="1800225" cy="431800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Ученик 2</a:t>
            </a:r>
          </a:p>
        </p:txBody>
      </p:sp>
      <p:sp>
        <p:nvSpPr>
          <p:cNvPr id="6159" name="Line 28"/>
          <p:cNvSpPr>
            <a:spLocks noChangeShapeType="1"/>
          </p:cNvSpPr>
          <p:nvPr/>
        </p:nvSpPr>
        <p:spPr bwMode="auto">
          <a:xfrm>
            <a:off x="1476375" y="3646488"/>
            <a:ext cx="6121400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9"/>
          <p:cNvSpPr>
            <a:spLocks noChangeShapeType="1"/>
          </p:cNvSpPr>
          <p:nvPr/>
        </p:nvSpPr>
        <p:spPr bwMode="auto">
          <a:xfrm>
            <a:off x="1476375" y="3646488"/>
            <a:ext cx="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30"/>
          <p:cNvSpPr>
            <a:spLocks noChangeShapeType="1"/>
          </p:cNvSpPr>
          <p:nvPr/>
        </p:nvSpPr>
        <p:spPr bwMode="auto">
          <a:xfrm>
            <a:off x="3492500" y="3646488"/>
            <a:ext cx="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31"/>
          <p:cNvSpPr>
            <a:spLocks noChangeShapeType="1"/>
          </p:cNvSpPr>
          <p:nvPr/>
        </p:nvSpPr>
        <p:spPr bwMode="auto">
          <a:xfrm>
            <a:off x="5653088" y="3646488"/>
            <a:ext cx="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32"/>
          <p:cNvSpPr>
            <a:spLocks noChangeShapeType="1"/>
          </p:cNvSpPr>
          <p:nvPr/>
        </p:nvSpPr>
        <p:spPr bwMode="auto">
          <a:xfrm>
            <a:off x="7597775" y="3646488"/>
            <a:ext cx="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33"/>
          <p:cNvSpPr>
            <a:spLocks noChangeShapeType="1"/>
          </p:cNvSpPr>
          <p:nvPr/>
        </p:nvSpPr>
        <p:spPr bwMode="auto">
          <a:xfrm>
            <a:off x="4573588" y="3430588"/>
            <a:ext cx="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34"/>
          <p:cNvSpPr>
            <a:spLocks noChangeShapeType="1"/>
          </p:cNvSpPr>
          <p:nvPr/>
        </p:nvSpPr>
        <p:spPr bwMode="auto">
          <a:xfrm>
            <a:off x="3997325" y="4510088"/>
            <a:ext cx="0" cy="2016125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35"/>
          <p:cNvSpPr>
            <a:spLocks noChangeShapeType="1"/>
          </p:cNvSpPr>
          <p:nvPr/>
        </p:nvSpPr>
        <p:spPr bwMode="auto">
          <a:xfrm>
            <a:off x="5005388" y="4510088"/>
            <a:ext cx="0" cy="2016125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Rectangle 15"/>
          <p:cNvSpPr>
            <a:spLocks noChangeArrowheads="1"/>
          </p:cNvSpPr>
          <p:nvPr/>
        </p:nvSpPr>
        <p:spPr bwMode="auto">
          <a:xfrm>
            <a:off x="3276600" y="3141663"/>
            <a:ext cx="2520950" cy="358775"/>
          </a:xfrm>
          <a:prstGeom prst="rect">
            <a:avLst/>
          </a:prstGeom>
          <a:solidFill>
            <a:srgbClr val="E8FAFC"/>
          </a:solidFill>
          <a:ln w="28575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Главная страница</a:t>
            </a:r>
          </a:p>
        </p:txBody>
      </p:sp>
      <p:sp>
        <p:nvSpPr>
          <p:cNvPr id="6168" name="Line 36"/>
          <p:cNvSpPr>
            <a:spLocks noChangeShapeType="1"/>
          </p:cNvSpPr>
          <p:nvPr/>
        </p:nvSpPr>
        <p:spPr bwMode="auto">
          <a:xfrm flipH="1">
            <a:off x="3276600" y="4941888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37"/>
          <p:cNvSpPr>
            <a:spLocks noChangeShapeType="1"/>
          </p:cNvSpPr>
          <p:nvPr/>
        </p:nvSpPr>
        <p:spPr bwMode="auto">
          <a:xfrm flipH="1">
            <a:off x="3276600" y="5662613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0" name="Line 38"/>
          <p:cNvSpPr>
            <a:spLocks noChangeShapeType="1"/>
          </p:cNvSpPr>
          <p:nvPr/>
        </p:nvSpPr>
        <p:spPr bwMode="auto">
          <a:xfrm flipH="1">
            <a:off x="3276600" y="6526213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1" name="Line 39"/>
          <p:cNvSpPr>
            <a:spLocks noChangeShapeType="1"/>
          </p:cNvSpPr>
          <p:nvPr/>
        </p:nvSpPr>
        <p:spPr bwMode="auto">
          <a:xfrm flipH="1">
            <a:off x="5005388" y="4941888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2" name="Line 40"/>
          <p:cNvSpPr>
            <a:spLocks noChangeShapeType="1"/>
          </p:cNvSpPr>
          <p:nvPr/>
        </p:nvSpPr>
        <p:spPr bwMode="auto">
          <a:xfrm flipH="1">
            <a:off x="5005388" y="5662613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3" name="Line 41"/>
          <p:cNvSpPr>
            <a:spLocks noChangeShapeType="1"/>
          </p:cNvSpPr>
          <p:nvPr/>
        </p:nvSpPr>
        <p:spPr bwMode="auto">
          <a:xfrm flipH="1">
            <a:off x="5005388" y="6526213"/>
            <a:ext cx="720725" cy="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4" name="Text Box 42"/>
          <p:cNvSpPr txBox="1">
            <a:spLocks noChangeArrowheads="1"/>
          </p:cNvSpPr>
          <p:nvPr/>
        </p:nvSpPr>
        <p:spPr bwMode="auto">
          <a:xfrm>
            <a:off x="1547813" y="2636838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AB4"/>
                </a:solidFill>
              </a:rPr>
              <a:t>Иерархическая структура сайта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Оформление сайта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8353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spcBef>
                <a:spcPct val="50000"/>
              </a:spcBef>
            </a:pPr>
            <a:r>
              <a:rPr lang="ru-RU" sz="2200"/>
              <a:t>На главной странице размещают название сайта, тематическое графическое изображение, короткий текст с описанием содержания сайта, главное меню - ссылки на основные разделы сайта.</a:t>
            </a:r>
            <a:r>
              <a:rPr lang="ru-RU"/>
              <a:t> 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3600"/>
            <a:ext cx="64087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143125"/>
            <a:ext cx="5786438" cy="4714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2133600"/>
            <a:ext cx="6962775" cy="4514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Оформление сайта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82089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90000"/>
              </a:lnSpc>
            </a:pPr>
            <a:r>
              <a:rPr lang="ru-RU" sz="2200"/>
              <a:t>Каждая страница сайта, как правило, имеет несколько постоянных элементов, которые всегда находятся на одних и тех же местах. Это: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82089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190500" algn="just">
              <a:lnSpc>
                <a:spcPct val="90000"/>
              </a:lnSpc>
              <a:buFontTx/>
              <a:buChar char="•"/>
            </a:pPr>
            <a:r>
              <a:rPr lang="ru-RU" sz="2200"/>
              <a:t>заголовок сайта, расположенный в самом верху</a:t>
            </a:r>
          </a:p>
          <a:p>
            <a:pPr marL="361950" indent="-190500" algn="just">
              <a:lnSpc>
                <a:spcPct val="90000"/>
              </a:lnSpc>
            </a:pPr>
            <a:r>
              <a:rPr lang="ru-RU" sz="2200"/>
              <a:t>   страницы;</a:t>
            </a:r>
          </a:p>
          <a:p>
            <a:pPr marL="361950" indent="-190500" algn="just">
              <a:lnSpc>
                <a:spcPct val="90000"/>
              </a:lnSpc>
              <a:buFontTx/>
              <a:buChar char="•"/>
            </a:pPr>
            <a:r>
              <a:rPr lang="ru-RU" sz="2200"/>
              <a:t>главное меню, как правило, размещаемое в левой части</a:t>
            </a:r>
          </a:p>
          <a:p>
            <a:pPr marL="361950" indent="-190500" algn="just">
              <a:lnSpc>
                <a:spcPct val="90000"/>
              </a:lnSpc>
            </a:pPr>
            <a:r>
              <a:rPr lang="ru-RU" sz="2200"/>
              <a:t>  страницы.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771775" y="3068638"/>
            <a:ext cx="5616575" cy="31686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987675" y="3213100"/>
            <a:ext cx="525621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714875" y="3284538"/>
            <a:ext cx="33845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Название сайта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83075" y="3932238"/>
            <a:ext cx="3960813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435600" y="4005263"/>
            <a:ext cx="26638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Название страницы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356100" y="5013325"/>
            <a:ext cx="3671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i="1"/>
              <a:t>Поле ввода информации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859338" y="5876925"/>
            <a:ext cx="28797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843213" y="4076700"/>
            <a:ext cx="1295400" cy="215900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43213" y="4364038"/>
            <a:ext cx="1295400" cy="215900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843213" y="4652963"/>
            <a:ext cx="1295400" cy="215900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898525" y="29972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Графика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98525" y="378936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i="1"/>
              <a:t>Меню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898525" y="45815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i="1"/>
              <a:t>Фон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55650" y="53736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Координаты</a:t>
            </a: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266950" y="3213100"/>
            <a:ext cx="1081088" cy="287338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2411413" y="4005263"/>
            <a:ext cx="863600" cy="215900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2195513" y="4940300"/>
            <a:ext cx="1079500" cy="433388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2411413" y="5516563"/>
            <a:ext cx="2592387" cy="504825"/>
          </a:xfrm>
          <a:prstGeom prst="line">
            <a:avLst/>
          </a:prstGeom>
          <a:noFill/>
          <a:ln w="28575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2843213" y="4940300"/>
            <a:ext cx="1295400" cy="215900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71775" y="6461125"/>
            <a:ext cx="554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Примерный шаблон страниц сайта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/>
      <p:bldP spid="26638" grpId="0" animBg="1"/>
      <p:bldP spid="26639" grpId="0" animBg="1"/>
      <p:bldP spid="26640" grpId="0" animBg="1"/>
      <p:bldP spid="26641" grpId="0" animBg="1"/>
      <p:bldP spid="26643" grpId="0"/>
      <p:bldP spid="26644" grpId="0"/>
      <p:bldP spid="26645" grpId="0"/>
      <p:bldP spid="26646" grpId="0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Оформление сайта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2195513" y="1844675"/>
            <a:ext cx="6623050" cy="6492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Не ставьте точку в названиях сайта и страниц, </a:t>
            </a:r>
          </a:p>
          <a:p>
            <a:r>
              <a:rPr lang="ru-RU" sz="2000"/>
              <a:t>если они состоят из одного предложения</a:t>
            </a:r>
            <a:r>
              <a:rPr lang="ru-RU"/>
              <a:t> </a:t>
            </a: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2195513" y="2636838"/>
            <a:ext cx="6623050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Названия пунктов меню делайте краткими</a:t>
            </a:r>
            <a:endParaRPr lang="ru-RU"/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2195513" y="3357563"/>
            <a:ext cx="6623050" cy="5032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Не выбирайте для страниц пёстрый фон</a:t>
            </a:r>
            <a:r>
              <a:rPr lang="ru-RU"/>
              <a:t> 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2195513" y="4005263"/>
            <a:ext cx="6623050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Не размещайте на странице слишком много </a:t>
            </a:r>
          </a:p>
          <a:p>
            <a:r>
              <a:rPr lang="ru-RU" sz="2000"/>
              <a:t>информационных и художественных блоков</a:t>
            </a:r>
            <a:r>
              <a:rPr lang="ru-RU"/>
              <a:t> </a:t>
            </a:r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2195513" y="4941888"/>
            <a:ext cx="6623050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Не пишите слишком длинных текстов</a:t>
            </a:r>
            <a:r>
              <a:rPr lang="ru-RU"/>
              <a:t> </a:t>
            </a: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2195513" y="5661025"/>
            <a:ext cx="6624637" cy="7207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В каждом абзаце используйте</a:t>
            </a:r>
          </a:p>
          <a:p>
            <a:r>
              <a:rPr lang="ru-RU" sz="2000"/>
              <a:t> одни и  те же приёмы форматирования </a:t>
            </a:r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1187450" y="2205038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1187450" y="2924175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6"/>
          <p:cNvSpPr>
            <a:spLocks noChangeShapeType="1"/>
          </p:cNvSpPr>
          <p:nvPr/>
        </p:nvSpPr>
        <p:spPr bwMode="auto">
          <a:xfrm>
            <a:off x="1187450" y="3573463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7"/>
          <p:cNvSpPr>
            <a:spLocks noChangeShapeType="1"/>
          </p:cNvSpPr>
          <p:nvPr/>
        </p:nvSpPr>
        <p:spPr bwMode="auto">
          <a:xfrm>
            <a:off x="1187450" y="4365625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8"/>
          <p:cNvSpPr>
            <a:spLocks noChangeShapeType="1"/>
          </p:cNvSpPr>
          <p:nvPr/>
        </p:nvSpPr>
        <p:spPr bwMode="auto">
          <a:xfrm>
            <a:off x="1187450" y="5229225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9"/>
          <p:cNvSpPr>
            <a:spLocks noChangeShapeType="1"/>
          </p:cNvSpPr>
          <p:nvPr/>
        </p:nvSpPr>
        <p:spPr bwMode="auto">
          <a:xfrm>
            <a:off x="1187450" y="6092825"/>
            <a:ext cx="1008063" cy="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20"/>
          <p:cNvSpPr>
            <a:spLocks noChangeArrowheads="1"/>
          </p:cNvSpPr>
          <p:nvPr/>
        </p:nvSpPr>
        <p:spPr bwMode="auto">
          <a:xfrm>
            <a:off x="900113" y="836613"/>
            <a:ext cx="7848600" cy="7921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Рекомендации при наполнении страниц сайта </a:t>
            </a:r>
          </a:p>
          <a:p>
            <a:r>
              <a:rPr lang="ru-RU" sz="2200"/>
              <a:t>информационными материалами</a:t>
            </a:r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>
            <a:off x="1187450" y="1628775"/>
            <a:ext cx="0" cy="4464050"/>
          </a:xfrm>
          <a:prstGeom prst="line">
            <a:avLst/>
          </a:prstGeom>
          <a:noFill/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Тестирование сайта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842486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200" b="1" i="1"/>
              <a:t>Тестирование сайта </a:t>
            </a:r>
            <a:r>
              <a:rPr lang="ru-RU" sz="2200"/>
              <a:t>– проверка того, что сайт правильно отображается разными браузерами: </a:t>
            </a:r>
          </a:p>
          <a:p>
            <a:pPr indent="361950" algn="just">
              <a:buFont typeface="Arial" charset="0"/>
              <a:buChar char="•"/>
            </a:pPr>
            <a:r>
              <a:rPr lang="ru-RU" sz="2200"/>
              <a:t>тексты хорошо читаются на выбранном фоне, </a:t>
            </a:r>
          </a:p>
          <a:p>
            <a:pPr indent="361950" algn="just">
              <a:buFont typeface="Arial" charset="0"/>
              <a:buChar char="•"/>
            </a:pPr>
            <a:r>
              <a:rPr lang="ru-RU" sz="2200"/>
              <a:t>рисунки расположены на своих местах, </a:t>
            </a:r>
          </a:p>
          <a:p>
            <a:pPr indent="361950" algn="just">
              <a:buFont typeface="Arial" charset="0"/>
              <a:buChar char="•"/>
            </a:pPr>
            <a:r>
              <a:rPr lang="ru-RU" sz="2200"/>
              <a:t>гиперссылки обеспечивают правильные переходы.</a:t>
            </a:r>
          </a:p>
          <a:p>
            <a:pPr indent="361950" algn="just"/>
            <a:r>
              <a:rPr lang="ru-RU" sz="2200"/>
              <a:t>Тестирование проводят перед размещением сайта в сети Интернет.</a:t>
            </a:r>
          </a:p>
        </p:txBody>
      </p:sp>
      <p:pic>
        <p:nvPicPr>
          <p:cNvPr id="10244" name="Picture 12" descr="http://developerguru.net/wp-content/uploads/2010/08/browser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88"/>
            <a:ext cx="400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http://www.ligaprint.ru/resources/images/1%20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929063"/>
            <a:ext cx="33448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Размещение сайта в Интернет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28625" y="1000125"/>
            <a:ext cx="8424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200" b="1" i="1"/>
              <a:t>Хостинг</a:t>
            </a:r>
            <a:r>
              <a:rPr lang="ru-RU" sz="2200"/>
              <a:t> - услуга по размещению сайта на сервере, постоянно находящемся в сети Интернет; хостинг может быть как платным, так и бесплатным.</a:t>
            </a:r>
          </a:p>
        </p:txBody>
      </p:sp>
      <p:pic>
        <p:nvPicPr>
          <p:cNvPr id="11268" name="Picture 4" descr="http://seoart.com.ua/images/Ho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88" y="2566988"/>
            <a:ext cx="38703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573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Создание WEB-сайта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WEB-сайта</dc:title>
  <dc:creator>Коломеец</dc:creator>
  <cp:lastModifiedBy>Дом</cp:lastModifiedBy>
  <cp:revision>9</cp:revision>
  <dcterms:created xsi:type="dcterms:W3CDTF">2018-05-26T08:37:39Z</dcterms:created>
  <dcterms:modified xsi:type="dcterms:W3CDTF">2020-05-01T11:31:59Z</dcterms:modified>
</cp:coreProperties>
</file>