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5" r:id="rId1"/>
  </p:sldMasterIdLst>
  <p:sldIdLst>
    <p:sldId id="275" r:id="rId2"/>
    <p:sldId id="269" r:id="rId3"/>
    <p:sldId id="270" r:id="rId4"/>
    <p:sldId id="271" r:id="rId5"/>
    <p:sldId id="277" r:id="rId6"/>
    <p:sldId id="278" r:id="rId7"/>
    <p:sldId id="279" r:id="rId8"/>
    <p:sldId id="272" r:id="rId9"/>
    <p:sldId id="273" r:id="rId10"/>
    <p:sldId id="280" r:id="rId11"/>
    <p:sldId id="274" r:id="rId12"/>
    <p:sldId id="281" r:id="rId13"/>
    <p:sldId id="276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214"/>
    <a:srgbClr val="110B89"/>
    <a:srgbClr val="D8DF4B"/>
    <a:srgbClr val="06807D"/>
    <a:srgbClr val="4300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4DC53-0DCD-41EC-A838-CE04870F39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973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D4F1D-9373-40D5-A5D7-BF585047F1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573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A0BC4-627D-485A-8BD2-10485CE870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671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0AABD-6E2A-40AA-9F14-B6BAC33B54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943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3D131-11E3-4A14-89C0-1F8B276FF6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2613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77E60-4646-43AF-981D-D7CE085FB4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128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0CE82-D366-48E2-B15C-31B702E651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643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A0A9F-E6BF-42C8-B22F-4D4EA7EDA1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53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16860-0D66-44F4-B511-2C17841C2C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12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648CA-FB28-4879-861D-372ADB5CB3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368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F7B6E-A715-4F2D-A7CB-181652E11B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970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E013F70-5CC1-428D-9368-15F2F5C466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4" r:id="rId1"/>
    <p:sldLayoutId id="2147483965" r:id="rId2"/>
    <p:sldLayoutId id="2147483966" r:id="rId3"/>
    <p:sldLayoutId id="2147483961" r:id="rId4"/>
    <p:sldLayoutId id="2147483967" r:id="rId5"/>
    <p:sldLayoutId id="2147483962" r:id="rId6"/>
    <p:sldLayoutId id="2147483968" r:id="rId7"/>
    <p:sldLayoutId id="2147483969" r:id="rId8"/>
    <p:sldLayoutId id="2147483970" r:id="rId9"/>
    <p:sldLayoutId id="2147483963" r:id="rId10"/>
    <p:sldLayoutId id="21474839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915400" cy="46783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b="1" dirty="0"/>
              <a:t>Архитектура ПК. </a:t>
            </a: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b="1" dirty="0" smtClean="0"/>
              <a:t>Базовая конфигурация ПК. Магистрально-модульный  </a:t>
            </a:r>
            <a:r>
              <a:rPr lang="ru-RU" sz="4800" b="1" dirty="0"/>
              <a:t>принцип построения  компьютера. </a:t>
            </a:r>
            <a:r>
              <a:rPr lang="en-US" sz="4800" b="1" dirty="0"/>
              <a:t/>
            </a:r>
            <a:br>
              <a:rPr lang="en-US" sz="4800" b="1" dirty="0"/>
            </a:b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8"/>
            <a:ext cx="82809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/>
              <a:t>     Информационная связь между устройствами компьютера осуществляется через информационную магистраль (другое название — общая шина). Магистраль — это кабель, состоящий из множества проводов.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75736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latin typeface="Tahoma" pitchFamily="34" charset="0"/>
                <a:ea typeface="+mn-ea"/>
                <a:cs typeface="+mn-cs"/>
              </a:rPr>
              <a:t>Принцип открытой архитектуры</a:t>
            </a:r>
            <a:endParaRPr lang="en-US" sz="4000" b="1" dirty="0"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457200" y="2057400"/>
            <a:ext cx="845820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lang="ru-RU" altLang="ru-RU" sz="3200" dirty="0" smtClean="0"/>
              <a:t>     В </a:t>
            </a:r>
            <a:r>
              <a:rPr lang="ru-RU" altLang="ru-RU" sz="3200" dirty="0"/>
              <a:t>современном ПК реализован </a:t>
            </a:r>
            <a:r>
              <a:rPr lang="ru-RU" altLang="ru-RU" sz="3200" b="1" i="1" dirty="0"/>
              <a:t>принцип открытой архитектуры</a:t>
            </a:r>
            <a:r>
              <a:rPr lang="ru-RU" altLang="ru-RU" sz="3200" i="1" dirty="0"/>
              <a:t>. </a:t>
            </a:r>
          </a:p>
          <a:p>
            <a:pPr algn="just" eaLnBrk="1" hangingPunct="1"/>
            <a:r>
              <a:rPr lang="ru-RU" altLang="ru-RU" sz="3200" dirty="0"/>
              <a:t>Этот принцип позволяет менять состав устройств (модулей) ПК. </a:t>
            </a:r>
          </a:p>
          <a:p>
            <a:pPr algn="just" eaLnBrk="1" hangingPunct="1"/>
            <a:r>
              <a:rPr lang="ru-RU" altLang="ru-RU" sz="3200" dirty="0" smtClean="0"/>
              <a:t>    К </a:t>
            </a:r>
            <a:r>
              <a:rPr lang="ru-RU" altLang="ru-RU" sz="3200" dirty="0"/>
              <a:t>информационной магистрали могут подключаться дополнительные периферийные устройства, одни модели устройств могут заменяться на другие.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 открытой архитектуры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844824"/>
            <a:ext cx="82809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/>
              <a:t>    Возможно увеличение внутренней памяти, замена микропроцессора на более совершенный. </a:t>
            </a:r>
          </a:p>
          <a:p>
            <a:pPr algn="just"/>
            <a:r>
              <a:rPr lang="ru-RU" sz="3200" dirty="0" smtClean="0"/>
              <a:t>    Аппаратное подключение периферийного устройства к магистрали осуществляется через специальный блок контроллер (адаптер).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87904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sz="6600" b="1" dirty="0" smtClean="0">
                <a:solidFill>
                  <a:srgbClr val="030214"/>
                </a:solidFill>
              </a:rPr>
              <a:t>Вопросы: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ru-RU" dirty="0" smtClean="0"/>
              <a:t>Что такое архитектура компьютера?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dirty="0" smtClean="0"/>
              <a:t>Что является мозгом компьютера?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dirty="0" smtClean="0"/>
              <a:t>Какие устройства ПК называются внешними?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dirty="0" smtClean="0"/>
              <a:t>Что такое контроллер или адаптер?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dirty="0" smtClean="0"/>
              <a:t>Что такое магистраль?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dirty="0" smtClean="0"/>
              <a:t>Что означает принцип открытой архитектуры?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0" y="2447501"/>
            <a:ext cx="9144000" cy="363939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52352" bIns="38088" anchor="ctr">
            <a:spAutoFit/>
          </a:bodyPr>
          <a:lstStyle>
            <a:lvl1pPr indent="26511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ru-RU" altLang="ru-RU" sz="2800" b="1" i="1" dirty="0">
                <a:solidFill>
                  <a:srgbClr val="000000"/>
                </a:solidFill>
                <a:cs typeface="Times New Roman" pitchFamily="18" charset="0"/>
              </a:rPr>
              <a:t>Компьютер (ЭВМ)</a:t>
            </a:r>
            <a:r>
              <a:rPr lang="ru-RU" altLang="ru-RU" sz="2800" i="1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ru-RU" altLang="ru-RU" sz="28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— это универсальное электронное программно-управляемое устройство для хранения, обработки и передачи информации.</a:t>
            </a:r>
            <a:endParaRPr lang="en-US" altLang="ru-RU" sz="2800" dirty="0">
              <a:latin typeface="Arial" charset="0"/>
            </a:endParaRPr>
          </a:p>
          <a:p>
            <a:pPr algn="just"/>
            <a:endParaRPr lang="ru-RU" altLang="ru-RU" sz="2800" b="1" i="1" dirty="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 algn="just"/>
            <a:r>
              <a:rPr lang="ru-RU" altLang="ru-RU" sz="2800" b="1" i="1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Архитектура ЭВМ</a:t>
            </a:r>
            <a:r>
              <a:rPr lang="ru-RU" altLang="ru-RU" sz="28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— это общее описание структуры и функций ЭВМ на уровне, достаточном для понимания пользователем принципов работы и системы команд ЭВМ. </a:t>
            </a:r>
            <a:endParaRPr lang="ru-RU" altLang="ru-RU" sz="2800" dirty="0">
              <a:latin typeface="Arial" charset="0"/>
            </a:endParaRPr>
          </a:p>
        </p:txBody>
      </p:sp>
      <p:sp>
        <p:nvSpPr>
          <p:cNvPr id="11267" name="TextBox 4"/>
          <p:cNvSpPr txBox="1">
            <a:spLocks noChangeArrowheads="1"/>
          </p:cNvSpPr>
          <p:nvPr/>
        </p:nvSpPr>
        <p:spPr bwMode="auto">
          <a:xfrm>
            <a:off x="609600" y="304800"/>
            <a:ext cx="7391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4000" b="1">
                <a:latin typeface="Cambria" pitchFamily="18" charset="0"/>
                <a:cs typeface="Times New Roman" pitchFamily="18" charset="0"/>
              </a:rPr>
              <a:t>Архитектура ПК </a:t>
            </a:r>
            <a:endParaRPr lang="en-US" altLang="ru-RU"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533400" y="1673218"/>
            <a:ext cx="8001000" cy="296228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52352" bIns="38088" anchor="ctr"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ru-RU" altLang="ru-RU" sz="3600" dirty="0"/>
              <a:t>процессор;</a:t>
            </a:r>
            <a:endParaRPr lang="en-US" altLang="ru-RU" sz="3600" dirty="0"/>
          </a:p>
          <a:p>
            <a:pPr eaLnBrk="1" hangingPunct="1">
              <a:buFont typeface="Arial" charset="0"/>
              <a:buChar char="•"/>
            </a:pPr>
            <a:r>
              <a:rPr lang="ru-RU" altLang="ru-RU" sz="3600" dirty="0"/>
              <a:t>внутренняя (основная) память;</a:t>
            </a:r>
            <a:endParaRPr lang="en-US" altLang="ru-RU" sz="3600" dirty="0"/>
          </a:p>
          <a:p>
            <a:pPr eaLnBrk="1" hangingPunct="1">
              <a:buFont typeface="Arial" charset="0"/>
              <a:buChar char="•"/>
            </a:pPr>
            <a:r>
              <a:rPr lang="ru-RU" altLang="ru-RU" sz="3600" dirty="0"/>
              <a:t>внешняя память;</a:t>
            </a:r>
          </a:p>
          <a:p>
            <a:pPr eaLnBrk="1" hangingPunct="1">
              <a:buFont typeface="Arial" charset="0"/>
              <a:buChar char="•"/>
            </a:pPr>
            <a:r>
              <a:rPr lang="ru-RU" altLang="ru-RU" sz="3600" dirty="0"/>
              <a:t>устройства ввода; </a:t>
            </a:r>
            <a:endParaRPr lang="en-US" altLang="ru-RU" sz="3600" dirty="0"/>
          </a:p>
          <a:p>
            <a:pPr eaLnBrk="1" hangingPunct="1">
              <a:buFont typeface="Arial" charset="0"/>
              <a:buChar char="•"/>
            </a:pPr>
            <a:r>
              <a:rPr lang="ru-RU" altLang="ru-RU" sz="3600" dirty="0"/>
              <a:t>устройства вывода.</a:t>
            </a:r>
            <a:endParaRPr lang="en-US" altLang="ru-RU" sz="3600" dirty="0"/>
          </a:p>
        </p:txBody>
      </p:sp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609600" y="304800"/>
            <a:ext cx="7391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4000" b="1">
                <a:latin typeface="Cambria" pitchFamily="18" charset="0"/>
                <a:cs typeface="Times New Roman" pitchFamily="18" charset="0"/>
              </a:rPr>
              <a:t>Основные компоненты архитектуры ЭВМ:</a:t>
            </a:r>
            <a:endParaRPr lang="en-US" altLang="ru-RU" sz="4000" b="1">
              <a:latin typeface="Cambr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152400" y="1787737"/>
            <a:ext cx="8991600" cy="413184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52352" bIns="38088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200" dirty="0"/>
              <a:t>Самым массовым типом ЭВМ в настоящее время является </a:t>
            </a:r>
            <a:r>
              <a:rPr lang="ru-RU" altLang="ru-RU" sz="3200" b="1" i="1" dirty="0"/>
              <a:t>персональный</a:t>
            </a:r>
            <a:r>
              <a:rPr lang="ru-RU" altLang="ru-RU" sz="3200" i="1" dirty="0"/>
              <a:t> </a:t>
            </a:r>
            <a:r>
              <a:rPr lang="ru-RU" altLang="ru-RU" sz="3200" b="1" i="1" dirty="0"/>
              <a:t>компьютер</a:t>
            </a:r>
            <a:r>
              <a:rPr lang="ru-RU" altLang="ru-RU" sz="3200" i="1" dirty="0"/>
              <a:t> (ПК). </a:t>
            </a:r>
          </a:p>
          <a:p>
            <a:pPr eaLnBrk="1" hangingPunct="1"/>
            <a:r>
              <a:rPr lang="ru-RU" altLang="ru-RU" sz="3200" dirty="0"/>
              <a:t>ПК — это малогабаритная ЭВМ, предназначенная для индивидуальной работы пользователя и оснащенная удобным для пользователя (дружественным) программным обеспечением</a:t>
            </a:r>
            <a:r>
              <a:rPr lang="ru-RU" altLang="ru-RU" sz="3200" dirty="0" smtClean="0"/>
              <a:t>.</a:t>
            </a:r>
            <a:endParaRPr lang="en-US" altLang="ru-RU" sz="3200" dirty="0"/>
          </a:p>
        </p:txBody>
      </p:sp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609600" y="304800"/>
            <a:ext cx="7391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/>
              <a:t>Базовая конфигурация ПК</a:t>
            </a:r>
            <a:endParaRPr lang="en-US" altLang="ru-RU" sz="4000"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484784"/>
            <a:ext cx="72728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/>
              <a:t>    Основным устройством компьютера является микропроцессор (МП).</a:t>
            </a:r>
          </a:p>
          <a:p>
            <a:pPr algn="just"/>
            <a:r>
              <a:rPr lang="ru-RU" sz="3200" dirty="0"/>
              <a:t> </a:t>
            </a:r>
            <a:r>
              <a:rPr lang="ru-RU" sz="3200" dirty="0" smtClean="0"/>
              <a:t>   Это миниатюрная электронная схема, созданная путем очень сложной технологии и выполняющая функцию процессора ЭВМ.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63736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692697"/>
            <a:ext cx="75608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/>
              <a:t>     Процессор находится внутри системного блока на материнской плате, там же располагается и внутренняя память компьютера.      </a:t>
            </a:r>
          </a:p>
          <a:p>
            <a:pPr algn="just"/>
            <a:r>
              <a:rPr lang="ru-RU" sz="3200" dirty="0"/>
              <a:t> </a:t>
            </a:r>
            <a:r>
              <a:rPr lang="ru-RU" sz="3200" dirty="0" smtClean="0"/>
              <a:t>    Внутри системного блока также помещаются: блок питания, дисководы, контроллеры внешних устройств. </a:t>
            </a:r>
          </a:p>
          <a:p>
            <a:pPr algn="just"/>
            <a:r>
              <a:rPr lang="ru-RU" sz="3200" dirty="0"/>
              <a:t> </a:t>
            </a:r>
            <a:r>
              <a:rPr lang="ru-RU" sz="3200" dirty="0" smtClean="0"/>
              <a:t>    Системный блок обычно снабжен внутренним вентилятором для охлаждения.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330625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764704"/>
            <a:ext cx="77768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/>
              <a:t>     Кроме системного блока в обязательный минимальный комплект ПК входят клавиатура и монитор (дисплей). </a:t>
            </a:r>
          </a:p>
          <a:p>
            <a:pPr algn="just"/>
            <a:r>
              <a:rPr lang="ru-RU" sz="3200" dirty="0" smtClean="0"/>
              <a:t>     Дополнительно к ПК могут быть подключены: принтер, манипулятор типа "</a:t>
            </a:r>
            <a:r>
              <a:rPr lang="ru-RU" sz="3200" dirty="0" err="1" smtClean="0"/>
              <a:t>мышь"и</a:t>
            </a:r>
            <a:r>
              <a:rPr lang="ru-RU" sz="3200" dirty="0" smtClean="0"/>
              <a:t> др.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82872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152400" y="655453"/>
            <a:ext cx="8991600" cy="536294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52352" bIns="38088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800" dirty="0" smtClean="0"/>
              <a:t>    Все </a:t>
            </a:r>
            <a:r>
              <a:rPr lang="ru-RU" altLang="ru-RU" sz="2800" dirty="0"/>
              <a:t>устройства ПК, кроме процессора и внутренней памяти, называются</a:t>
            </a:r>
            <a:r>
              <a:rPr lang="ru-RU" altLang="ru-RU" sz="2800" i="1" dirty="0"/>
              <a:t> </a:t>
            </a:r>
            <a:r>
              <a:rPr lang="ru-RU" altLang="ru-RU" sz="2800" b="1" i="1" dirty="0"/>
              <a:t>внешними устройствами</a:t>
            </a:r>
            <a:r>
              <a:rPr lang="ru-RU" altLang="ru-RU" sz="2800" i="1" dirty="0"/>
              <a:t>.</a:t>
            </a:r>
            <a:endParaRPr lang="en-US" altLang="ru-RU" sz="2800" dirty="0"/>
          </a:p>
          <a:p>
            <a:pPr eaLnBrk="1" hangingPunct="1"/>
            <a:r>
              <a:rPr lang="ru-RU" altLang="ru-RU" sz="2800" dirty="0" smtClean="0"/>
              <a:t>    Каждое </a:t>
            </a:r>
            <a:r>
              <a:rPr lang="ru-RU" altLang="ru-RU" sz="2800" dirty="0"/>
              <a:t>внешнее устройство взаимодействует с процессором через специальный блок, который называется </a:t>
            </a:r>
            <a:r>
              <a:rPr lang="ru-RU" altLang="ru-RU" sz="2800" b="1" i="1" dirty="0"/>
              <a:t>контроллером</a:t>
            </a:r>
            <a:r>
              <a:rPr lang="ru-RU" altLang="ru-RU" sz="2800" i="1" dirty="0"/>
              <a:t> </a:t>
            </a:r>
            <a:r>
              <a:rPr lang="ru-RU" altLang="ru-RU" sz="2800" dirty="0"/>
              <a:t>(от англ. </a:t>
            </a:r>
            <a:r>
              <a:rPr lang="en-US" altLang="ru-RU" sz="2800" dirty="0"/>
              <a:t>controller </a:t>
            </a:r>
            <a:r>
              <a:rPr lang="ru-RU" altLang="ru-RU" sz="2800" dirty="0"/>
              <a:t>— контролер, управляющий). Другое название — </a:t>
            </a:r>
            <a:r>
              <a:rPr lang="ru-RU" altLang="ru-RU" sz="2800" b="1" i="1" dirty="0"/>
              <a:t>адаптер</a:t>
            </a:r>
            <a:r>
              <a:rPr lang="ru-RU" altLang="ru-RU" sz="2800" i="1" dirty="0"/>
              <a:t>. </a:t>
            </a:r>
            <a:r>
              <a:rPr lang="ru-RU" altLang="ru-RU" sz="2800" i="1" dirty="0" smtClean="0"/>
              <a:t> </a:t>
            </a:r>
          </a:p>
          <a:p>
            <a:pPr eaLnBrk="1" hangingPunct="1"/>
            <a:r>
              <a:rPr lang="ru-RU" altLang="ru-RU" sz="2800" i="1" dirty="0"/>
              <a:t> </a:t>
            </a:r>
            <a:r>
              <a:rPr lang="ru-RU" altLang="ru-RU" sz="2800" i="1" dirty="0" smtClean="0"/>
              <a:t>   </a:t>
            </a:r>
            <a:r>
              <a:rPr lang="ru-RU" altLang="ru-RU" sz="2800" dirty="0" smtClean="0"/>
              <a:t>Практически </a:t>
            </a:r>
            <a:r>
              <a:rPr lang="ru-RU" altLang="ru-RU" sz="2800" dirty="0"/>
              <a:t>все модели современных ПК имеют </a:t>
            </a:r>
            <a:r>
              <a:rPr lang="ru-RU" altLang="ru-RU" sz="2800" b="1" i="1" dirty="0"/>
              <a:t>магистральный тип архитектуры</a:t>
            </a:r>
            <a:r>
              <a:rPr lang="ru-RU" altLang="ru-RU" sz="2800" i="1" dirty="0"/>
              <a:t> </a:t>
            </a:r>
            <a:r>
              <a:rPr lang="ru-RU" altLang="ru-RU" sz="2800" dirty="0"/>
              <a:t>(в том числе самые распространенные в мире </a:t>
            </a:r>
            <a:r>
              <a:rPr lang="en-US" altLang="ru-RU" sz="2800" dirty="0"/>
              <a:t>IBM PC</a:t>
            </a:r>
            <a:r>
              <a:rPr lang="ru-RU" altLang="ru-RU" sz="2800" dirty="0"/>
              <a:t>, </a:t>
            </a:r>
            <a:r>
              <a:rPr lang="en-US" altLang="ru-RU" sz="2800" dirty="0"/>
              <a:t>a </a:t>
            </a:r>
            <a:r>
              <a:rPr lang="ru-RU" altLang="ru-RU" sz="2800" dirty="0"/>
              <a:t>также </a:t>
            </a:r>
            <a:r>
              <a:rPr lang="en-US" altLang="ru-RU" sz="2800" dirty="0"/>
              <a:t>Apple Macintosh</a:t>
            </a:r>
            <a:r>
              <a:rPr lang="ru-RU" altLang="ru-RU" sz="2800" dirty="0"/>
              <a:t>). </a:t>
            </a:r>
            <a:endParaRPr lang="en-US" altLang="ru-RU" sz="2800" dirty="0"/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609600" y="304800"/>
            <a:ext cx="7391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/>
              <a:t>Базовая конфигурация ПК</a:t>
            </a:r>
            <a:endParaRPr lang="en-US" altLang="ru-RU" sz="4000"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395536" y="1294828"/>
            <a:ext cx="8424936" cy="5563172"/>
            <a:chOff x="1325" y="415"/>
            <a:chExt cx="9823" cy="4700"/>
          </a:xfrm>
        </p:grpSpPr>
        <p:sp>
          <p:nvSpPr>
            <p:cNvPr id="15365" name="Text Box 3"/>
            <p:cNvSpPr txBox="1">
              <a:spLocks noChangeArrowheads="1"/>
            </p:cNvSpPr>
            <p:nvPr/>
          </p:nvSpPr>
          <p:spPr bwMode="auto">
            <a:xfrm>
              <a:off x="2049" y="611"/>
              <a:ext cx="5343" cy="35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ru-RU" altLang="ru-RU" sz="2000" b="1">
                  <a:latin typeface="Calibri" pitchFamily="34" charset="0"/>
                </a:rPr>
                <a:t>Системный блок</a:t>
              </a:r>
              <a:endParaRPr lang="en-US" altLang="ru-RU" sz="2000" b="1"/>
            </a:p>
          </p:txBody>
        </p:sp>
        <p:sp>
          <p:nvSpPr>
            <p:cNvPr id="15366" name="Rectangle 4"/>
            <p:cNvSpPr>
              <a:spLocks noChangeArrowheads="1"/>
            </p:cNvSpPr>
            <p:nvPr/>
          </p:nvSpPr>
          <p:spPr bwMode="auto">
            <a:xfrm>
              <a:off x="1325" y="415"/>
              <a:ext cx="7039" cy="47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15367" name="Text Box 5"/>
            <p:cNvSpPr txBox="1">
              <a:spLocks noChangeArrowheads="1"/>
            </p:cNvSpPr>
            <p:nvPr/>
          </p:nvSpPr>
          <p:spPr bwMode="auto">
            <a:xfrm>
              <a:off x="1705" y="1325"/>
              <a:ext cx="2212" cy="82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ru-RU" altLang="ru-RU" sz="1600" b="1">
                  <a:latin typeface="Calibri" pitchFamily="34" charset="0"/>
                </a:rPr>
                <a:t>Процессор</a:t>
              </a:r>
              <a:endParaRPr lang="en-US" altLang="ru-RU" sz="1600" b="1"/>
            </a:p>
          </p:txBody>
        </p:sp>
        <p:sp>
          <p:nvSpPr>
            <p:cNvPr id="15368" name="Text Box 6"/>
            <p:cNvSpPr txBox="1">
              <a:spLocks noChangeArrowheads="1"/>
            </p:cNvSpPr>
            <p:nvPr/>
          </p:nvSpPr>
          <p:spPr bwMode="auto">
            <a:xfrm>
              <a:off x="4425" y="1325"/>
              <a:ext cx="2212" cy="82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ru-RU" altLang="ru-RU" sz="1600" b="1">
                  <a:latin typeface="Calibri" pitchFamily="34" charset="0"/>
                </a:rPr>
                <a:t>Внутренняя память</a:t>
              </a:r>
              <a:endParaRPr lang="en-US" altLang="ru-RU" sz="1600" b="1"/>
            </a:p>
          </p:txBody>
        </p:sp>
        <p:sp>
          <p:nvSpPr>
            <p:cNvPr id="15369" name="Text Box 7"/>
            <p:cNvSpPr txBox="1">
              <a:spLocks noChangeArrowheads="1"/>
            </p:cNvSpPr>
            <p:nvPr/>
          </p:nvSpPr>
          <p:spPr bwMode="auto">
            <a:xfrm>
              <a:off x="1945" y="3375"/>
              <a:ext cx="2212" cy="7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ru-RU" altLang="ru-RU" sz="1600" b="1">
                  <a:latin typeface="Calibri" pitchFamily="34" charset="0"/>
                </a:rPr>
                <a:t>Блок питания</a:t>
              </a:r>
              <a:endParaRPr lang="en-US" altLang="ru-RU" sz="1600" b="1"/>
            </a:p>
          </p:txBody>
        </p:sp>
        <p:sp>
          <p:nvSpPr>
            <p:cNvPr id="15370" name="Text Box 8"/>
            <p:cNvSpPr txBox="1">
              <a:spLocks noChangeArrowheads="1"/>
            </p:cNvSpPr>
            <p:nvPr/>
          </p:nvSpPr>
          <p:spPr bwMode="auto">
            <a:xfrm>
              <a:off x="4759" y="4020"/>
              <a:ext cx="2212" cy="66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ru-RU" altLang="ru-RU" sz="1600" b="1">
                  <a:latin typeface="Calibri" pitchFamily="34" charset="0"/>
                </a:rPr>
                <a:t>Внешняя память</a:t>
              </a:r>
              <a:endParaRPr lang="en-US" altLang="ru-RU" sz="1600" b="1"/>
            </a:p>
          </p:txBody>
        </p:sp>
        <p:sp>
          <p:nvSpPr>
            <p:cNvPr id="15371" name="Text Box 9"/>
            <p:cNvSpPr txBox="1">
              <a:spLocks noChangeArrowheads="1"/>
            </p:cNvSpPr>
            <p:nvPr/>
          </p:nvSpPr>
          <p:spPr bwMode="auto">
            <a:xfrm>
              <a:off x="8936" y="1417"/>
              <a:ext cx="2212" cy="53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ru-RU" altLang="ru-RU" sz="1600" b="1">
                  <a:latin typeface="Calibri" pitchFamily="34" charset="0"/>
                </a:rPr>
                <a:t>Монитор</a:t>
              </a:r>
              <a:endParaRPr lang="en-US" altLang="ru-RU" sz="1600" b="1"/>
            </a:p>
          </p:txBody>
        </p:sp>
        <p:sp>
          <p:nvSpPr>
            <p:cNvPr id="15372" name="Text Box 10"/>
            <p:cNvSpPr txBox="1">
              <a:spLocks noChangeArrowheads="1"/>
            </p:cNvSpPr>
            <p:nvPr/>
          </p:nvSpPr>
          <p:spPr bwMode="auto">
            <a:xfrm>
              <a:off x="8936" y="2394"/>
              <a:ext cx="2212" cy="5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ru-RU" altLang="ru-RU" sz="1600" b="1">
                  <a:latin typeface="Calibri" pitchFamily="34" charset="0"/>
                </a:rPr>
                <a:t>Клавиатура</a:t>
              </a:r>
              <a:endParaRPr lang="en-US" altLang="ru-RU" sz="1600" b="1"/>
            </a:p>
          </p:txBody>
        </p:sp>
        <p:sp>
          <p:nvSpPr>
            <p:cNvPr id="15373" name="Text Box 11"/>
            <p:cNvSpPr txBox="1">
              <a:spLocks noChangeArrowheads="1"/>
            </p:cNvSpPr>
            <p:nvPr/>
          </p:nvSpPr>
          <p:spPr bwMode="auto">
            <a:xfrm>
              <a:off x="8936" y="3260"/>
              <a:ext cx="2212" cy="54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ru-RU" altLang="ru-RU" sz="1600" b="1">
                  <a:latin typeface="Calibri" pitchFamily="34" charset="0"/>
                </a:rPr>
                <a:t>Мышь</a:t>
              </a:r>
              <a:endParaRPr lang="en-US" altLang="ru-RU" sz="1600" b="1"/>
            </a:p>
          </p:txBody>
        </p:sp>
        <p:cxnSp>
          <p:nvCxnSpPr>
            <p:cNvPr id="15374" name="AutoShape 12"/>
            <p:cNvCxnSpPr>
              <a:cxnSpLocks noChangeShapeType="1"/>
            </p:cNvCxnSpPr>
            <p:nvPr/>
          </p:nvCxnSpPr>
          <p:spPr bwMode="auto">
            <a:xfrm flipH="1">
              <a:off x="6971" y="1716"/>
              <a:ext cx="1965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375" name="AutoShape 13"/>
            <p:cNvSpPr>
              <a:spLocks noChangeArrowheads="1"/>
            </p:cNvSpPr>
            <p:nvPr/>
          </p:nvSpPr>
          <p:spPr bwMode="auto">
            <a:xfrm rot="10800000">
              <a:off x="7636" y="1532"/>
              <a:ext cx="473" cy="415"/>
            </a:xfrm>
            <a:prstGeom prst="homePlate">
              <a:avLst>
                <a:gd name="adj" fmla="val 2849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cxnSp>
          <p:nvCxnSpPr>
            <p:cNvPr id="15376" name="AutoShape 14"/>
            <p:cNvCxnSpPr>
              <a:cxnSpLocks noChangeShapeType="1"/>
            </p:cNvCxnSpPr>
            <p:nvPr/>
          </p:nvCxnSpPr>
          <p:spPr bwMode="auto">
            <a:xfrm flipH="1">
              <a:off x="7152" y="2593"/>
              <a:ext cx="1784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77" name="AutoShape 15"/>
            <p:cNvCxnSpPr>
              <a:cxnSpLocks noChangeShapeType="1"/>
            </p:cNvCxnSpPr>
            <p:nvPr/>
          </p:nvCxnSpPr>
          <p:spPr bwMode="auto">
            <a:xfrm flipH="1">
              <a:off x="6971" y="3488"/>
              <a:ext cx="1965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378" name="AutoShape 16"/>
            <p:cNvSpPr>
              <a:spLocks noChangeArrowheads="1"/>
            </p:cNvSpPr>
            <p:nvPr/>
          </p:nvSpPr>
          <p:spPr bwMode="auto">
            <a:xfrm rot="10800000">
              <a:off x="7636" y="2396"/>
              <a:ext cx="473" cy="415"/>
            </a:xfrm>
            <a:prstGeom prst="homePlate">
              <a:avLst>
                <a:gd name="adj" fmla="val 2849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sp>
          <p:nvSpPr>
            <p:cNvPr id="15379" name="AutoShape 17"/>
            <p:cNvSpPr>
              <a:spLocks noChangeArrowheads="1"/>
            </p:cNvSpPr>
            <p:nvPr/>
          </p:nvSpPr>
          <p:spPr bwMode="auto">
            <a:xfrm rot="10800000">
              <a:off x="7636" y="3260"/>
              <a:ext cx="473" cy="415"/>
            </a:xfrm>
            <a:prstGeom prst="homePlate">
              <a:avLst>
                <a:gd name="adj" fmla="val 2849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cxnSp>
          <p:nvCxnSpPr>
            <p:cNvPr id="15380" name="AutoShape 18"/>
            <p:cNvCxnSpPr>
              <a:cxnSpLocks noChangeShapeType="1"/>
            </p:cNvCxnSpPr>
            <p:nvPr/>
          </p:nvCxnSpPr>
          <p:spPr bwMode="auto">
            <a:xfrm>
              <a:off x="6971" y="1716"/>
              <a:ext cx="0" cy="178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381" name="Text Box 19"/>
            <p:cNvSpPr txBox="1">
              <a:spLocks noChangeArrowheads="1"/>
            </p:cNvSpPr>
            <p:nvPr/>
          </p:nvSpPr>
          <p:spPr bwMode="auto">
            <a:xfrm>
              <a:off x="1555" y="2452"/>
              <a:ext cx="5597" cy="4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ru-RU" altLang="ru-RU" sz="1600" b="1">
                  <a:latin typeface="Calibri" pitchFamily="34" charset="0"/>
                </a:rPr>
                <a:t>Информационная магистраль</a:t>
              </a:r>
              <a:endParaRPr lang="en-US" altLang="ru-RU" sz="1600" b="1"/>
            </a:p>
          </p:txBody>
        </p:sp>
        <p:cxnSp>
          <p:nvCxnSpPr>
            <p:cNvPr id="15382" name="AutoShape 20"/>
            <p:cNvCxnSpPr>
              <a:cxnSpLocks noChangeShapeType="1"/>
            </p:cNvCxnSpPr>
            <p:nvPr/>
          </p:nvCxnSpPr>
          <p:spPr bwMode="auto">
            <a:xfrm flipV="1">
              <a:off x="5819" y="2926"/>
              <a:ext cx="0" cy="109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383" name="AutoShape 21"/>
            <p:cNvSpPr>
              <a:spLocks noChangeArrowheads="1"/>
            </p:cNvSpPr>
            <p:nvPr/>
          </p:nvSpPr>
          <p:spPr bwMode="auto">
            <a:xfrm rot="-5400000">
              <a:off x="5584" y="3162"/>
              <a:ext cx="473" cy="415"/>
            </a:xfrm>
            <a:prstGeom prst="homePlate">
              <a:avLst>
                <a:gd name="adj" fmla="val 2849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ru-RU"/>
            </a:p>
          </p:txBody>
        </p:sp>
        <p:grpSp>
          <p:nvGrpSpPr>
            <p:cNvPr id="15384" name="Group 22"/>
            <p:cNvGrpSpPr>
              <a:grpSpLocks/>
            </p:cNvGrpSpPr>
            <p:nvPr/>
          </p:nvGrpSpPr>
          <p:grpSpPr bwMode="auto">
            <a:xfrm>
              <a:off x="5126" y="2154"/>
              <a:ext cx="611" cy="307"/>
              <a:chOff x="5126" y="2154"/>
              <a:chExt cx="611" cy="307"/>
            </a:xfrm>
          </p:grpSpPr>
          <p:cxnSp>
            <p:nvCxnSpPr>
              <p:cNvPr id="15388" name="AutoShape 23"/>
              <p:cNvCxnSpPr>
                <a:cxnSpLocks noChangeShapeType="1"/>
              </p:cNvCxnSpPr>
              <p:nvPr/>
            </p:nvCxnSpPr>
            <p:spPr bwMode="auto">
              <a:xfrm>
                <a:off x="5126" y="2154"/>
                <a:ext cx="0" cy="28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5389" name="AutoShape 24"/>
              <p:cNvCxnSpPr>
                <a:cxnSpLocks noChangeShapeType="1"/>
              </p:cNvCxnSpPr>
              <p:nvPr/>
            </p:nvCxnSpPr>
            <p:spPr bwMode="auto">
              <a:xfrm flipV="1">
                <a:off x="5737" y="2178"/>
                <a:ext cx="0" cy="28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5385" name="Group 25"/>
            <p:cNvGrpSpPr>
              <a:grpSpLocks/>
            </p:cNvGrpSpPr>
            <p:nvPr/>
          </p:nvGrpSpPr>
          <p:grpSpPr bwMode="auto">
            <a:xfrm>
              <a:off x="2580" y="2159"/>
              <a:ext cx="611" cy="307"/>
              <a:chOff x="5126" y="2154"/>
              <a:chExt cx="611" cy="307"/>
            </a:xfrm>
          </p:grpSpPr>
          <p:cxnSp>
            <p:nvCxnSpPr>
              <p:cNvPr id="15386" name="AutoShape 26"/>
              <p:cNvCxnSpPr>
                <a:cxnSpLocks noChangeShapeType="1"/>
              </p:cNvCxnSpPr>
              <p:nvPr/>
            </p:nvCxnSpPr>
            <p:spPr bwMode="auto">
              <a:xfrm>
                <a:off x="5126" y="2154"/>
                <a:ext cx="0" cy="28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5387" name="AutoShape 27"/>
              <p:cNvCxnSpPr>
                <a:cxnSpLocks noChangeShapeType="1"/>
              </p:cNvCxnSpPr>
              <p:nvPr/>
            </p:nvCxnSpPr>
            <p:spPr bwMode="auto">
              <a:xfrm flipV="1">
                <a:off x="5737" y="2178"/>
                <a:ext cx="0" cy="28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15363" name="TextBox 27"/>
          <p:cNvSpPr txBox="1">
            <a:spLocks noChangeArrowheads="1"/>
          </p:cNvSpPr>
          <p:nvPr/>
        </p:nvSpPr>
        <p:spPr bwMode="auto">
          <a:xfrm>
            <a:off x="990600" y="152400"/>
            <a:ext cx="7391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4000" b="1" dirty="0"/>
              <a:t>Магистрально-модульный  принцип </a:t>
            </a:r>
            <a:endParaRPr lang="en-US" alt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Магистральномодульный принцип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1Магистральномодульный принцип</Template>
  <TotalTime>16</TotalTime>
  <Words>430</Words>
  <Application>Microsoft Office PowerPoint</Application>
  <PresentationFormat>Экран (4:3)</PresentationFormat>
  <Paragraphs>50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Tahoma</vt:lpstr>
      <vt:lpstr>Arial</vt:lpstr>
      <vt:lpstr>Franklin Gothic Medium</vt:lpstr>
      <vt:lpstr>Franklin Gothic Book</vt:lpstr>
      <vt:lpstr>Wingdings 2</vt:lpstr>
      <vt:lpstr>Calibri</vt:lpstr>
      <vt:lpstr>Times New Roman</vt:lpstr>
      <vt:lpstr>Cambria</vt:lpstr>
      <vt:lpstr>1Магистральномодульный принцип</vt:lpstr>
      <vt:lpstr>Архитектура ПК.  Базовая конфигурация ПК. Магистрально-модульный  принцип построения  компьютера.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Принцип открытой архитектуры</vt:lpstr>
      <vt:lpstr>Принцип открытой архитектуры</vt:lpstr>
      <vt:lpstr>Вопросы: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Архитектура ПК.  Базовая конфигурация ПК. Магистрально-модульный  принцип построения  компьютера.</dc:title>
  <dc:creator>Дом</dc:creator>
  <cp:lastModifiedBy>Дом</cp:lastModifiedBy>
  <cp:revision>2</cp:revision>
  <dcterms:created xsi:type="dcterms:W3CDTF">2017-10-30T07:20:11Z</dcterms:created>
  <dcterms:modified xsi:type="dcterms:W3CDTF">2017-10-30T07:37:06Z</dcterms:modified>
</cp:coreProperties>
</file>