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7" r:id="rId8"/>
    <p:sldId id="278" r:id="rId9"/>
    <p:sldId id="263" r:id="rId10"/>
    <p:sldId id="267" r:id="rId11"/>
    <p:sldId id="27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214"/>
    <a:srgbClr val="110B89"/>
    <a:srgbClr val="D8DF4B"/>
    <a:srgbClr val="06807D"/>
    <a:srgbClr val="430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A0F69-925D-40AB-B8F8-B8A64FF57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90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7D36C-80D7-4D69-B299-5E5A8BBB4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2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3752C-27A9-4835-9E99-82C94FD2B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6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7C81-E5D8-4033-900A-25CEAF67D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04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7A0E5-8AD6-464D-95ED-9DB274D39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78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25CB4-B9EB-4743-B800-9A2871B4B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2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F7221-2F9A-4855-8BA7-8E24B10C8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86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7AD7-49F0-45C2-9A6C-F08ADD281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92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886E-6236-46D5-9F50-D51D70192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70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1FCAB-0BE1-4C7C-B259-2432072D2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13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D7EF1-6920-4005-A8BA-E64A4DBC3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84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754BF3-6C9D-4045-99CE-E723B7FDA1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3999" r:id="rId4"/>
    <p:sldLayoutId id="2147484005" r:id="rId5"/>
    <p:sldLayoutId id="2147484000" r:id="rId6"/>
    <p:sldLayoutId id="2147484006" r:id="rId7"/>
    <p:sldLayoutId id="2147484007" r:id="rId8"/>
    <p:sldLayoutId id="2147484008" r:id="rId9"/>
    <p:sldLayoutId id="2147484001" r:id="rId10"/>
    <p:sldLayoutId id="214748400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30214"/>
                </a:solidFill>
              </a:rPr>
              <a:t>Процессор и его</a:t>
            </a:r>
            <a:r>
              <a:rPr lang="ru-RU" sz="6600" b="1" u="sng" dirty="0">
                <a:solidFill>
                  <a:srgbClr val="030214"/>
                </a:solidFill>
              </a:rPr>
              <a:t> </a:t>
            </a:r>
            <a:r>
              <a:rPr lang="ru-RU" sz="6600" b="1" dirty="0">
                <a:solidFill>
                  <a:srgbClr val="030214"/>
                </a:solidFill>
              </a:rPr>
              <a:t>характеристики</a:t>
            </a:r>
          </a:p>
        </p:txBody>
      </p:sp>
      <p:pic>
        <p:nvPicPr>
          <p:cNvPr id="2052" name="Picture 4" descr="SL3A2d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67000"/>
            <a:ext cx="8001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30214"/>
                </a:solidFill>
                <a:latin typeface="+mn-lt"/>
              </a:rPr>
              <a:t>Адресное пространство</a:t>
            </a:r>
            <a:endParaRPr lang="en-US" sz="6600" b="1" dirty="0">
              <a:solidFill>
                <a:srgbClr val="030214"/>
              </a:solidFill>
              <a:latin typeface="+mn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3600" b="1" dirty="0" smtClean="0">
                <a:solidFill>
                  <a:srgbClr val="030214"/>
                </a:solidFill>
              </a:rPr>
              <a:t>     Адресное пространство </a:t>
            </a:r>
            <a:r>
              <a:rPr lang="ru-RU" altLang="ru-RU" sz="3600" dirty="0" smtClean="0">
                <a:solidFill>
                  <a:srgbClr val="030214"/>
                </a:solidFill>
              </a:rPr>
              <a:t>— это диапазон адресов, к которым может обратиться процессор, используя адресный код.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3600" dirty="0" smtClean="0">
                <a:solidFill>
                  <a:srgbClr val="030214"/>
                </a:solidFill>
              </a:rPr>
              <a:t>    Если адресный код содержит </a:t>
            </a:r>
            <a:r>
              <a:rPr lang="en-US" altLang="ru-RU" sz="3600" b="1" dirty="0" smtClean="0">
                <a:solidFill>
                  <a:srgbClr val="030214"/>
                </a:solidFill>
              </a:rPr>
              <a:t>n</a:t>
            </a:r>
            <a:r>
              <a:rPr lang="ru-RU" altLang="ru-RU" sz="3600" dirty="0" smtClean="0">
                <a:solidFill>
                  <a:srgbClr val="030214"/>
                </a:solidFill>
              </a:rPr>
              <a:t> бит, то размер адресного пространства равен </a:t>
            </a:r>
            <a:r>
              <a:rPr lang="ru-RU" altLang="ru-RU" sz="3600" b="1" dirty="0" smtClean="0">
                <a:solidFill>
                  <a:srgbClr val="030214"/>
                </a:solidFill>
              </a:rPr>
              <a:t>2</a:t>
            </a:r>
            <a:r>
              <a:rPr lang="en-US" altLang="ru-RU" sz="3600" b="1" baseline="30000" dirty="0" smtClean="0">
                <a:solidFill>
                  <a:srgbClr val="030214"/>
                </a:solidFill>
              </a:rPr>
              <a:t>n</a:t>
            </a:r>
            <a:r>
              <a:rPr lang="ru-RU" altLang="ru-RU" sz="3600" dirty="0" smtClean="0">
                <a:solidFill>
                  <a:srgbClr val="030214"/>
                </a:solidFill>
              </a:rPr>
              <a:t> байтов.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6600" b="1" dirty="0" smtClean="0">
                <a:solidFill>
                  <a:srgbClr val="030214"/>
                </a:solidFill>
              </a:rPr>
              <a:t>Вопросы: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3038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входит в состав процессора?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будет с производительностью процессора при увеличении тактовой частоты?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В чем измеряется тактовая частота?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Чему равен 1 герц?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такое разрядность процессора?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Чему равно адресное пространство, если адресный код содержит 8 бит?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9600" b="1" dirty="0">
                <a:solidFill>
                  <a:srgbClr val="030214"/>
                </a:solidFill>
                <a:effectLst/>
              </a:rPr>
              <a:t>Процессор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6000" i="1" dirty="0" smtClean="0">
                <a:solidFill>
                  <a:srgbClr val="030214"/>
                </a:solidFill>
                <a:latin typeface="Monotype Corsiva" pitchFamily="66" charset="0"/>
              </a:rPr>
              <a:t> -</a:t>
            </a:r>
            <a:r>
              <a:rPr lang="ru-RU" sz="6000" dirty="0">
                <a:solidFill>
                  <a:srgbClr val="030214"/>
                </a:solidFill>
              </a:rPr>
              <a:t>это центральное устройство </a:t>
            </a:r>
            <a:r>
              <a:rPr lang="ru-RU" sz="6000" dirty="0" smtClean="0">
                <a:solidFill>
                  <a:srgbClr val="030214"/>
                </a:solidFill>
              </a:rPr>
              <a:t>компьютера (мозг ПК)</a:t>
            </a:r>
            <a:endParaRPr lang="ru-RU" sz="6000" dirty="0">
              <a:solidFill>
                <a:srgbClr val="03021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2362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rgbClr val="030214"/>
                </a:solidFill>
              </a:rPr>
              <a:t>Назначение </a:t>
            </a:r>
            <a:r>
              <a:rPr lang="ru-RU" sz="6600" b="1" dirty="0">
                <a:solidFill>
                  <a:srgbClr val="030214"/>
                </a:solidFill>
              </a:rPr>
              <a:t>процессора: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pPr eaLnBrk="1" hangingPunct="1"/>
            <a:r>
              <a:rPr lang="ru-RU" altLang="ru-RU" sz="4400" b="1" smtClean="0">
                <a:solidFill>
                  <a:srgbClr val="030214"/>
                </a:solidFill>
              </a:rPr>
              <a:t>Управлять </a:t>
            </a:r>
            <a:r>
              <a:rPr lang="ru-RU" altLang="ru-RU" sz="4400" smtClean="0">
                <a:solidFill>
                  <a:srgbClr val="030214"/>
                </a:solidFill>
              </a:rPr>
              <a:t>работой ПК по заданной программе;</a:t>
            </a:r>
          </a:p>
          <a:p>
            <a:pPr eaLnBrk="1" hangingPunct="1"/>
            <a:r>
              <a:rPr lang="ru-RU" altLang="ru-RU" sz="4400" smtClean="0">
                <a:solidFill>
                  <a:srgbClr val="030214"/>
                </a:solidFill>
              </a:rPr>
              <a:t>Выполнять операции </a:t>
            </a:r>
            <a:r>
              <a:rPr lang="ru-RU" altLang="ru-RU" sz="4400" b="1" smtClean="0">
                <a:solidFill>
                  <a:srgbClr val="030214"/>
                </a:solidFill>
              </a:rPr>
              <a:t>обработки </a:t>
            </a:r>
            <a:r>
              <a:rPr lang="ru-RU" altLang="ru-RU" sz="4400" smtClean="0">
                <a:solidFill>
                  <a:srgbClr val="030214"/>
                </a:solidFill>
              </a:rPr>
              <a:t>информации.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4400" smtClean="0">
              <a:solidFill>
                <a:srgbClr val="030214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000" b="1" u="sng" dirty="0" smtClean="0">
                <a:solidFill>
                  <a:srgbClr val="030214"/>
                </a:solidFill>
                <a:latin typeface="+mj-lt"/>
              </a:rPr>
              <a:t>В </a:t>
            </a:r>
            <a:r>
              <a:rPr lang="ru-RU" sz="4000" b="1" u="sng" dirty="0">
                <a:solidFill>
                  <a:srgbClr val="030214"/>
                </a:solidFill>
                <a:latin typeface="+mj-lt"/>
              </a:rPr>
              <a:t>состав процессора обязательно входят: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4000" b="1" dirty="0">
                <a:solidFill>
                  <a:srgbClr val="030214"/>
                </a:solidFill>
              </a:rPr>
              <a:t>УУ</a:t>
            </a:r>
            <a:r>
              <a:rPr lang="ru-RU" sz="4000" dirty="0">
                <a:solidFill>
                  <a:srgbClr val="030214"/>
                </a:solidFill>
                <a:latin typeface="Monotype Corsiva" pitchFamily="66" charset="0"/>
              </a:rPr>
              <a:t>(устройство управления</a:t>
            </a:r>
            <a:r>
              <a:rPr lang="ru-RU" sz="4000" dirty="0" smtClean="0">
                <a:solidFill>
                  <a:srgbClr val="030214"/>
                </a:solidFill>
                <a:latin typeface="Monotype Corsiva" pitchFamily="66" charset="0"/>
              </a:rPr>
              <a:t>) -</a:t>
            </a:r>
            <a:r>
              <a:rPr lang="ru-RU" sz="4000" dirty="0">
                <a:solidFill>
                  <a:srgbClr val="030214"/>
                </a:solidFill>
                <a:latin typeface="Monotype Corsiva" pitchFamily="66" charset="0"/>
              </a:rPr>
              <a:t>координирует работу  всех устройств компьютера.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4000" b="1" dirty="0">
                <a:solidFill>
                  <a:srgbClr val="030214"/>
                </a:solidFill>
              </a:rPr>
              <a:t>АЛУ</a:t>
            </a:r>
            <a:r>
              <a:rPr lang="ru-RU" sz="4000" dirty="0">
                <a:solidFill>
                  <a:srgbClr val="030214"/>
                </a:solidFill>
                <a:latin typeface="Monotype Corsiva" pitchFamily="66" charset="0"/>
              </a:rPr>
              <a:t>(Арифметико-логическое устройство</a:t>
            </a:r>
            <a:r>
              <a:rPr lang="ru-RU" sz="4000" dirty="0" smtClean="0">
                <a:solidFill>
                  <a:srgbClr val="030214"/>
                </a:solidFill>
                <a:latin typeface="Monotype Corsiva" pitchFamily="66" charset="0"/>
              </a:rPr>
              <a:t>) - </a:t>
            </a:r>
            <a:r>
              <a:rPr lang="ru-RU" sz="4000" dirty="0">
                <a:solidFill>
                  <a:srgbClr val="030214"/>
                </a:solidFill>
                <a:latin typeface="Monotype Corsiva" pitchFamily="66" charset="0"/>
              </a:rPr>
              <a:t>выполняет команды программы, находящейся в оперативной памяти.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30214"/>
                </a:solidFill>
              </a:rPr>
              <a:t>Тактовая частота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784"/>
            <a:ext cx="8991600" cy="4611216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3600" dirty="0" smtClean="0">
                <a:solidFill>
                  <a:srgbClr val="030214"/>
                </a:solidFill>
              </a:rPr>
              <a:t>    Процессор работает в тесном контакте с микросхемой, которая называется </a:t>
            </a:r>
            <a:r>
              <a:rPr lang="ru-RU" altLang="ru-RU" sz="3600" b="1" dirty="0" smtClean="0">
                <a:solidFill>
                  <a:srgbClr val="030214"/>
                </a:solidFill>
              </a:rPr>
              <a:t>генератором</a:t>
            </a:r>
            <a:r>
              <a:rPr lang="ru-RU" altLang="ru-RU" sz="3600" dirty="0" smtClean="0">
                <a:solidFill>
                  <a:srgbClr val="030214"/>
                </a:solidFill>
              </a:rPr>
              <a:t> </a:t>
            </a:r>
            <a:r>
              <a:rPr lang="ru-RU" altLang="ru-RU" sz="3600" b="1" dirty="0" smtClean="0">
                <a:solidFill>
                  <a:srgbClr val="030214"/>
                </a:solidFill>
              </a:rPr>
              <a:t>тактовой частоты (ГТЧ).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3600" b="1" dirty="0" smtClean="0">
                <a:solidFill>
                  <a:srgbClr val="030214"/>
                </a:solidFill>
              </a:rPr>
              <a:t>      ГТЧ-</a:t>
            </a:r>
            <a:r>
              <a:rPr lang="ru-RU" altLang="ru-RU" sz="3600" dirty="0" smtClean="0">
                <a:solidFill>
                  <a:srgbClr val="030214"/>
                </a:solidFill>
              </a:rPr>
              <a:t>вырабатывает периодические импульсы, синхронизирующие работу всех узлов компьютера.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3600" dirty="0">
                <a:solidFill>
                  <a:srgbClr val="030214"/>
                </a:solidFill>
              </a:rPr>
              <a:t> </a:t>
            </a:r>
            <a:r>
              <a:rPr lang="ru-RU" altLang="ru-RU" sz="3600" dirty="0" smtClean="0">
                <a:solidFill>
                  <a:srgbClr val="030214"/>
                </a:solidFill>
              </a:rPr>
              <a:t>   Это своеобразный метроном внутри компьютера. В ритме этого метронома  работает процессор.</a:t>
            </a:r>
            <a:endParaRPr lang="ru-RU" altLang="ru-RU" sz="3600" b="1" dirty="0" smtClean="0">
              <a:solidFill>
                <a:srgbClr val="03021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30214"/>
                </a:solidFill>
              </a:rPr>
              <a:t>Тактовая частота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rgbClr val="030214"/>
                </a:solidFill>
              </a:rPr>
              <a:t>Тактовая частота равна количеству тактов в секунду.    Такт - это промежуток времени между  началом подачи текущего импульса и   началом подачи следующего.</a:t>
            </a:r>
            <a:endParaRPr lang="en-US" altLang="ru-RU" sz="3600" dirty="0" smtClean="0">
              <a:solidFill>
                <a:srgbClr val="030214"/>
              </a:solidFill>
            </a:endParaRPr>
          </a:p>
          <a:p>
            <a:pPr marL="0" indent="0" eaLnBrk="1" hangingPunct="1">
              <a:buNone/>
            </a:pPr>
            <a:endParaRPr lang="en-US" altLang="ru-RU" sz="2800" dirty="0" smtClean="0">
              <a:solidFill>
                <a:srgbClr val="03021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Тактовая частота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На выполнение процессором каждой операции отводится определенное количество тактов.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Если </a:t>
            </a:r>
            <a:r>
              <a:rPr lang="ru-RU" sz="3600" dirty="0" smtClean="0"/>
              <a:t>"метроном стучит" быстрее, то и процессор работает быстрее.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Тактовая </a:t>
            </a:r>
            <a:r>
              <a:rPr lang="ru-RU" sz="3600" dirty="0" smtClean="0"/>
              <a:t>частота измеряется в герцах -Гц. Частота 1 МГц соответствует миллиону тактов в 1 секунду.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40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>Тактовая частота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Следовательно, производительность ПК, или быстрота выполнения операций, зависит от частоты.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46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417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>
                <a:solidFill>
                  <a:srgbClr val="030214"/>
                </a:solidFill>
              </a:rPr>
              <a:t>Разрядность процессора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32038"/>
            <a:ext cx="8229600" cy="25447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3600" dirty="0" smtClean="0">
                <a:solidFill>
                  <a:srgbClr val="030214"/>
                </a:solidFill>
              </a:rPr>
              <a:t>- это максимальное количество разрядов двоичного кода, которые могут обрабатываться или передаваться процессором одновременно.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оцессор и его характеристики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Процессор и его характеристики</Template>
  <TotalTime>8</TotalTime>
  <Words>288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Процессор и его характеристики</vt:lpstr>
      <vt:lpstr>Процессор и его характеристики</vt:lpstr>
      <vt:lpstr>Процессор</vt:lpstr>
      <vt:lpstr>Назначение процессора:</vt:lpstr>
      <vt:lpstr>Презентация PowerPoint</vt:lpstr>
      <vt:lpstr>Тактовая частота</vt:lpstr>
      <vt:lpstr>Тактовая частота</vt:lpstr>
      <vt:lpstr>Тактовая частота</vt:lpstr>
      <vt:lpstr>Тактовая частота</vt:lpstr>
      <vt:lpstr>Разрядность процессора</vt:lpstr>
      <vt:lpstr>Адресное пространство</vt:lpstr>
      <vt:lpstr>Вопросы: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Процессор и его характеристики</dc:title>
  <dc:creator>Дом</dc:creator>
  <cp:lastModifiedBy>Дом</cp:lastModifiedBy>
  <cp:revision>2</cp:revision>
  <dcterms:created xsi:type="dcterms:W3CDTF">2017-10-30T08:18:12Z</dcterms:created>
  <dcterms:modified xsi:type="dcterms:W3CDTF">2017-10-30T09:18:03Z</dcterms:modified>
</cp:coreProperties>
</file>