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3" r:id="rId9"/>
    <p:sldId id="264" r:id="rId10"/>
    <p:sldId id="266" r:id="rId11"/>
    <p:sldId id="281" r:id="rId12"/>
    <p:sldId id="282" r:id="rId13"/>
    <p:sldId id="271" r:id="rId14"/>
    <p:sldId id="283" r:id="rId15"/>
    <p:sldId id="272" r:id="rId16"/>
    <p:sldId id="284" r:id="rId17"/>
    <p:sldId id="273" r:id="rId18"/>
    <p:sldId id="274" r:id="rId19"/>
    <p:sldId id="275" r:id="rId20"/>
    <p:sldId id="276" r:id="rId21"/>
    <p:sldId id="278" r:id="rId22"/>
    <p:sldId id="285" r:id="rId23"/>
    <p:sldId id="286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>
        <p:scale>
          <a:sx n="100" d="100"/>
          <a:sy n="100" d="100"/>
        </p:scale>
        <p:origin x="-29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FCE4-1BE1-40AB-9093-C57D9AC1D66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8302-5BE3-4839-82F4-22A465DC4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55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822B-5E70-4E18-A541-9B5F622EE86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C2BA-2CDD-4F86-B2B6-4B7270810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BCA7-6594-4E0F-B646-C3A328E1849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A2C3-C112-4093-8912-29B93764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3CE6-0AF7-470A-84A4-61EF29FBFFD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9A4-8716-49AD-A487-25F3181F1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2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48C9-12DE-42C0-84CA-BC6CA3EEC74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12738-9462-4B52-BF23-64D554EEF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D062-9FF8-4651-86A0-2E56911F2FD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FB85-818D-4188-A7BA-C7F1A221C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6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E9E0-FC42-48CA-A872-91A9645F774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7CE7-5EE7-40BC-9E38-AD4C545F6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F24B-85AB-4D2B-B0C4-5B4FD3EC6D9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ECC-DC69-4B32-AF20-59C5596A1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7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7779-4D2A-4C13-9F38-5C11C560473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BF90-8BA8-413A-B5AF-F0CB3698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7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9545-ECDC-4772-9FE1-7D394CC8F17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0297-FEEF-4703-AD5A-921311B29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0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6BB5-C0F3-4584-8585-FEE5367CEC3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1F1A-C493-40B9-879B-EBEFB2F5A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0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3FDCD7-5C41-4DD5-B377-E1AA91FEFA2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5A2FC-9E07-4291-B1F4-D6D4B7BD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1" r:id="rId2"/>
    <p:sldLayoutId id="2147483760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1" r:id="rId9"/>
    <p:sldLayoutId id="2147483757" r:id="rId10"/>
    <p:sldLayoutId id="21474837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858180" cy="2255843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/>
              <a:t>Организация памяти компьютера</a:t>
            </a:r>
            <a:br>
              <a:rPr lang="ru-RU" sz="6600" dirty="0"/>
            </a:br>
            <a:endParaRPr lang="ru-RU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dirty="0" smtClean="0"/>
              <a:t>CMOS</a:t>
            </a:r>
            <a:r>
              <a:rPr lang="ru-RU" altLang="ru-RU" b="1" dirty="0" smtClean="0"/>
              <a:t>-память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 </a:t>
            </a:r>
            <a:r>
              <a:rPr lang="en-US" sz="3200" dirty="0" smtClean="0"/>
              <a:t>CMOS</a:t>
            </a:r>
            <a:r>
              <a:rPr lang="ru-RU" sz="3200" dirty="0" smtClean="0"/>
              <a:t> — это память с невысоким быстродействием и минимальным энергопотреблением от батарейки, расположенной на материнской плате. Заряда батарейки хватает на  несколько лет.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en-US" sz="3200" dirty="0" smtClean="0"/>
              <a:t>CMOS</a:t>
            </a:r>
            <a:r>
              <a:rPr lang="ru-RU" sz="3200" dirty="0" smtClean="0"/>
              <a:t> используется для хранения информации о составе оборудования компьютера, а также о режимах его работы.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CMOS-</a:t>
            </a:r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      Наличие этого вида памяти позволяет отслеживать время и календарь, даже если компьютер выключен. </a:t>
            </a:r>
          </a:p>
          <a:p>
            <a:pPr marL="0" indent="0" algn="just">
              <a:buNone/>
            </a:pPr>
            <a:r>
              <a:rPr lang="ru-RU" sz="3200" dirty="0" smtClean="0"/>
              <a:t>      Таким образом, программы, записанные в  ПЗУ, считывают информацию о составе оборудования компьютера из микросхемы CMOS, после чего выполняют тестирование устройств ПК.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6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 (ВЗУ)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     Внешняя память, в отличие от оперативной, является </a:t>
            </a:r>
            <a:r>
              <a:rPr lang="ru-RU" sz="3200" b="1" dirty="0" smtClean="0"/>
              <a:t>энергонезависимой</a:t>
            </a:r>
            <a:r>
              <a:rPr lang="ru-RU" sz="3200" dirty="0" smtClean="0"/>
              <a:t>, но не имеет прямой связи с </a:t>
            </a:r>
            <a:r>
              <a:rPr lang="ru-RU" sz="3200" dirty="0" smtClean="0"/>
              <a:t>процессором (только </a:t>
            </a:r>
            <a:r>
              <a:rPr lang="ru-RU" sz="3200" dirty="0"/>
              <a:t>через </a:t>
            </a:r>
            <a:r>
              <a:rPr lang="ru-RU" sz="3200" dirty="0" smtClean="0"/>
              <a:t>ОЗУ)</a:t>
            </a:r>
            <a:endParaRPr lang="ru-RU" sz="3200" dirty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Жесткий магнитный</a:t>
            </a:r>
            <a:r>
              <a:rPr lang="ru-RU" dirty="0" smtClean="0"/>
              <a:t> </a:t>
            </a:r>
            <a:r>
              <a:rPr lang="ru-RU" b="1" dirty="0" smtClean="0"/>
              <a:t>диск (ЖМД), или винчестер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286000"/>
            <a:ext cx="8229600" cy="4389438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   Предназначен для долговременного хранения информации, используемой при работе с компьютером (программ операционной системы, часто используемых пакетов программ, текстовых редакторов и т. д.)  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   Современные ЖМД имеют скорость вращения 7200 об/мин. Время доступа к информации до 7 мс. </a:t>
            </a:r>
            <a:endParaRPr lang="ru-RU" sz="3200" dirty="0"/>
          </a:p>
        </p:txBody>
      </p:sp>
      <p:pic>
        <p:nvPicPr>
          <p:cNvPr id="20484" name="Picture 2" descr="C:\Documents and Settings\Admin\Рабочий стол\прикол\post-54-1300795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000125"/>
            <a:ext cx="15001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Documents and Settings\Admin\Рабочий стол\прикол\15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500187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магнитный диск (ЖМД), или винчестер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Жесткие магнитные диски — это часто несколько дисков на одной оси, головки считывания/записи передвигаются сразу по всем поверхностям. </a:t>
            </a:r>
          </a:p>
          <a:p>
            <a:pPr marL="0" indent="0">
              <a:buNone/>
            </a:pPr>
            <a:r>
              <a:rPr lang="ru-RU" sz="3200" dirty="0" smtClean="0"/>
              <a:t>    Информационная емкость — до 400 Гбайт и выше.</a:t>
            </a:r>
          </a:p>
          <a:p>
            <a:pPr marL="0" indent="0">
              <a:buNone/>
            </a:pPr>
            <a:r>
              <a:rPr lang="ru-RU" sz="3200" dirty="0" smtClean="0"/>
              <a:t>    Винчестеры надо оберегать от ударов.    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Надежность - время наработки на отказ 5-18 лет.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7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Лазерные диски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6900863" cy="4389437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   </a:t>
            </a:r>
            <a:r>
              <a:rPr lang="ru-RU" sz="3200" dirty="0" smtClean="0"/>
              <a:t>Диски </a:t>
            </a:r>
            <a:r>
              <a:rPr lang="en-US" sz="3200" dirty="0" smtClean="0"/>
              <a:t>CD</a:t>
            </a:r>
            <a:r>
              <a:rPr lang="ru-RU" sz="3200" dirty="0" smtClean="0"/>
              <a:t>-</a:t>
            </a:r>
            <a:r>
              <a:rPr lang="en-US" sz="3200" dirty="0" smtClean="0"/>
              <a:t>ROM</a:t>
            </a:r>
            <a:r>
              <a:rPr lang="ru-RU" sz="3200" dirty="0" smtClean="0"/>
              <a:t> (</a:t>
            </a:r>
            <a:r>
              <a:rPr lang="en-US" sz="3200" dirty="0" smtClean="0"/>
              <a:t>Compact Disk Read Only Memory</a:t>
            </a:r>
            <a:r>
              <a:rPr lang="ru-RU" sz="3200" dirty="0" smtClean="0"/>
              <a:t> — только для чтения) обладают емкостью 650-870 Мбайт, высокой надежностью хранения информации, долговечностью (срок службы диска до 30—50 лет)    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  </a:t>
            </a:r>
            <a:endParaRPr lang="ru-RU" sz="3200" dirty="0"/>
          </a:p>
        </p:txBody>
      </p:sp>
      <p:pic>
        <p:nvPicPr>
          <p:cNvPr id="21508" name="Picture 2" descr="C:\Documents and Settings\Admin\Рабочий стол\прикол\0_8db8b_b8a58bcb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1928813"/>
            <a:ext cx="16367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Documents and Settings\Admin\Рабочий стол\прикол\1_fde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785813"/>
            <a:ext cx="17351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Лазерные диски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Информация на лазерном диске записана на одну спиралевидную дорожку, идущую от внутреннего края диска к наружному.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Информация на дорожке создается мощным лазерным лучом, выжигающим на поверхности диска впадины, и представляет собой чередование впадин и выступов.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При считывании информации выступы отражают свет лазерного луча и воспринимаются как единица (1), впадины не отражают луч и, соответственно, воспринимаются как ноль (0).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Лазерные диски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Скорость доступа к данным достаточно низкая и составляет 150 мс.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Лазерные </a:t>
            </a:r>
            <a:r>
              <a:rPr lang="ru-RU" sz="3200" dirty="0" smtClean="0"/>
              <a:t>диски необходимо предохранять от механических повреждений (царапин), а также от загрязнений.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dirty="0"/>
          </a:p>
        </p:txBody>
      </p:sp>
      <p:pic>
        <p:nvPicPr>
          <p:cNvPr id="22532" name="Picture 2" descr="C:\Documents and Settings\Admin\Рабочий стол\прикол\CD-R Очкарик disc mwp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85725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Documents and Settings\Admin\Рабочий стол\прикол\cd-ro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12774"/>
            <a:ext cx="14287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/>
              <a:t>CD</a:t>
            </a:r>
            <a:r>
              <a:rPr lang="ru-RU" altLang="ru-RU" b="1" smtClean="0"/>
              <a:t>-</a:t>
            </a:r>
            <a:r>
              <a:rPr lang="en-US" altLang="ru-RU" b="1" smtClean="0"/>
              <a:t>R</a:t>
            </a:r>
            <a:r>
              <a:rPr lang="ru-RU" altLang="ru-RU" b="1" smtClean="0"/>
              <a:t> (</a:t>
            </a:r>
            <a:r>
              <a:rPr lang="en-US" altLang="ru-RU" b="1" smtClean="0"/>
              <a:t>Compact Disk Recorder</a:t>
            </a:r>
            <a:r>
              <a:rPr lang="ru-RU" altLang="ru-RU" b="1" smtClean="0"/>
              <a:t>)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CD</a:t>
            </a:r>
            <a:r>
              <a:rPr lang="ru-RU" dirty="0" smtClean="0"/>
              <a:t>-</a:t>
            </a:r>
            <a:r>
              <a:rPr lang="en-US" dirty="0" smtClean="0"/>
              <a:t>R</a:t>
            </a:r>
            <a:r>
              <a:rPr lang="ru-RU" dirty="0" smtClean="0"/>
              <a:t> является записываемым диском емкостью 650 Мбайт. </a:t>
            </a:r>
            <a:endParaRPr lang="ru-RU" dirty="0"/>
          </a:p>
        </p:txBody>
      </p:sp>
      <p:pic>
        <p:nvPicPr>
          <p:cNvPr id="23556" name="Picture 2" descr="C:\Documents and Settings\Admin\Рабочий стол\прикол\243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8164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CD-RW (Compact Disk Rewritable)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Более популярными являются накопители </a:t>
            </a:r>
            <a:r>
              <a:rPr lang="en-US" dirty="0" smtClean="0"/>
              <a:t>CD</a:t>
            </a:r>
            <a:r>
              <a:rPr lang="ru-RU" dirty="0" smtClean="0"/>
              <a:t>-</a:t>
            </a:r>
            <a:r>
              <a:rPr lang="en-US" dirty="0" smtClean="0"/>
              <a:t>RW</a:t>
            </a:r>
            <a:r>
              <a:rPr lang="ru-RU" dirty="0" smtClean="0"/>
              <a:t>, которые позволяют записывать и перезаписывать информацию. </a:t>
            </a:r>
            <a:endParaRPr lang="ru-RU" dirty="0"/>
          </a:p>
        </p:txBody>
      </p:sp>
      <p:pic>
        <p:nvPicPr>
          <p:cNvPr id="24580" name="Picture 2" descr="C:\Documents and Settings\Admin\Рабочий стол\прикол\post-3-12675142346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176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817866"/>
              </p:ext>
            </p:extLst>
          </p:nvPr>
        </p:nvGraphicFramePr>
        <p:xfrm>
          <a:off x="1043608" y="1390372"/>
          <a:ext cx="7560840" cy="4270876"/>
        </p:xfrm>
        <a:graphic>
          <a:graphicData uri="http://schemas.openxmlformats.org/drawingml/2006/table">
            <a:tbl>
              <a:tblPr/>
              <a:tblGrid>
                <a:gridCol w="3304920"/>
                <a:gridCol w="4255920"/>
              </a:tblGrid>
              <a:tr h="722020">
                <a:tc>
                  <a:txBody>
                    <a:bodyPr/>
                    <a:lstStyle/>
                    <a:p>
                      <a:pPr marL="371475" marR="0" lvl="0" indent="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71475" marR="0" lvl="0" indent="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366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488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оперативная ОЗУ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постоянная ПЗУ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CMOS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Гибкие магнитные диски (дискеты)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Жесткие магнитные диски (винчестер)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Лазерные диски (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Флэш-память или карты памяти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2928938" y="1021040"/>
            <a:ext cx="4214812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6158" name="Group 8"/>
          <p:cNvGrpSpPr>
            <a:grpSpLocks/>
          </p:cNvGrpSpPr>
          <p:nvPr/>
        </p:nvGrpSpPr>
        <p:grpSpPr bwMode="auto">
          <a:xfrm>
            <a:off x="2555472" y="260648"/>
            <a:ext cx="4104940" cy="1129840"/>
            <a:chOff x="2600" y="780"/>
            <a:chExt cx="6463" cy="3942"/>
          </a:xfrm>
        </p:grpSpPr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137" y="780"/>
              <a:ext cx="2687" cy="26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cs typeface="Times New Roman" pitchFamily="18" charset="0"/>
                </a:rPr>
                <a:t>Память компьютера</a:t>
              </a:r>
              <a:endParaRPr lang="ru-RU" altLang="ru-RU" dirty="0"/>
            </a:p>
          </p:txBody>
        </p:sp>
        <p:cxnSp>
          <p:nvCxnSpPr>
            <p:cNvPr id="6160" name="AutoShape 10"/>
            <p:cNvCxnSpPr>
              <a:cxnSpLocks noChangeShapeType="1"/>
            </p:cNvCxnSpPr>
            <p:nvPr/>
          </p:nvCxnSpPr>
          <p:spPr bwMode="auto">
            <a:xfrm flipH="1">
              <a:off x="2600" y="3433"/>
              <a:ext cx="2943" cy="12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9"/>
            <p:cNvCxnSpPr>
              <a:cxnSpLocks noChangeShapeType="1"/>
            </p:cNvCxnSpPr>
            <p:nvPr/>
          </p:nvCxnSpPr>
          <p:spPr bwMode="auto">
            <a:xfrm>
              <a:off x="5543" y="3433"/>
              <a:ext cx="3520" cy="12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144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DVD</a:t>
            </a:r>
            <a:r>
              <a:rPr lang="ru-RU" b="1" dirty="0" smtClean="0"/>
              <a:t> диски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Диски </a:t>
            </a:r>
            <a:r>
              <a:rPr lang="en-US" dirty="0" smtClean="0"/>
              <a:t>DVD</a:t>
            </a:r>
            <a:r>
              <a:rPr lang="ru-RU" dirty="0" smtClean="0"/>
              <a:t> (</a:t>
            </a:r>
            <a:r>
              <a:rPr lang="en-US" dirty="0" smtClean="0"/>
              <a:t>Digital Video</a:t>
            </a:r>
            <a:r>
              <a:rPr lang="ru-RU" dirty="0" smtClean="0"/>
              <a:t>(</a:t>
            </a:r>
            <a:r>
              <a:rPr lang="en-US" dirty="0" smtClean="0"/>
              <a:t>Versatile</a:t>
            </a:r>
            <a:r>
              <a:rPr lang="ru-RU" dirty="0" smtClean="0"/>
              <a:t>) </a:t>
            </a:r>
            <a:r>
              <a:rPr lang="en-US" dirty="0" smtClean="0"/>
              <a:t>Disk</a:t>
            </a:r>
            <a:r>
              <a:rPr lang="ru-RU" dirty="0" smtClean="0"/>
              <a:t> - цифровой видео(или универсальный) диск) обладают емкостью от 4,7 Гб до 17 Гб, срок службы 30-100 лет.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012355" cy="263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42900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Защита </a:t>
            </a:r>
            <a:r>
              <a:rPr lang="en-US" altLang="ru-RU" b="1" dirty="0" smtClean="0"/>
              <a:t>DVD</a:t>
            </a:r>
            <a:endParaRPr lang="ru-RU" alt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Для защиты </a:t>
            </a:r>
            <a:r>
              <a:rPr lang="en-US" sz="3200" dirty="0" smtClean="0"/>
              <a:t>DVD</a:t>
            </a:r>
            <a:r>
              <a:rPr lang="ru-RU" sz="3200" dirty="0" smtClean="0"/>
              <a:t>-дисков от внешних повреждений и царапин поверхности был предусмотрен дополнительный прозрачный пластиковый слой.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Он наносится поверх информационной отражающей поверхности и не препятствует чтению диска.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</a:t>
            </a:r>
            <a:r>
              <a:rPr lang="en-US" dirty="0" smtClean="0"/>
              <a:t>DVD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В разных странах премьеры одних и тех же фильмов проходят в разное время. </a:t>
            </a:r>
          </a:p>
          <a:p>
            <a:pPr marL="0" indent="0" algn="just">
              <a:buNone/>
            </a:pPr>
            <a:r>
              <a:rPr lang="ru-RU" sz="3200" dirty="0"/>
              <a:t> </a:t>
            </a:r>
            <a:r>
              <a:rPr lang="ru-RU" sz="3200" dirty="0" smtClean="0"/>
              <a:t>  Весь мир был разделен на 8 зон. Если вы установили в привод диск из "чужой" зоны, он его просто не распознает.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9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</a:t>
            </a:r>
            <a:r>
              <a:rPr lang="en-US" dirty="0" smtClean="0"/>
              <a:t>DVD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Ниже приведен список зон DVD:</a:t>
            </a:r>
          </a:p>
          <a:p>
            <a:pPr marL="0" indent="0">
              <a:buNone/>
            </a:pPr>
            <a:r>
              <a:rPr lang="ru-RU" sz="2400" dirty="0" smtClean="0"/>
              <a:t>1 Канада и США;</a:t>
            </a:r>
          </a:p>
          <a:p>
            <a:pPr marL="0" indent="0">
              <a:buNone/>
            </a:pPr>
            <a:r>
              <a:rPr lang="ru-RU" sz="2400" dirty="0" smtClean="0"/>
              <a:t>2 Япония, Европа, Южная Африка, Ближний Восток;</a:t>
            </a:r>
          </a:p>
          <a:p>
            <a:pPr marL="0" indent="0">
              <a:buNone/>
            </a:pPr>
            <a:r>
              <a:rPr lang="ru-RU" sz="2400" dirty="0" smtClean="0"/>
              <a:t>3 Юго-восток Азии, Восточная Азия;</a:t>
            </a:r>
          </a:p>
          <a:p>
            <a:pPr marL="0" indent="0">
              <a:buNone/>
            </a:pPr>
            <a:r>
              <a:rPr lang="ru-RU" sz="2400" dirty="0" smtClean="0"/>
              <a:t>4 Австралия, Новая Зеландия, Тихоокеанские острова, Карибские острова,</a:t>
            </a:r>
            <a:br>
              <a:rPr lang="ru-RU" sz="2400" dirty="0" smtClean="0"/>
            </a:br>
            <a:r>
              <a:rPr lang="ru-RU" sz="2400" dirty="0" smtClean="0"/>
              <a:t>Южная и Центральная Америка;</a:t>
            </a:r>
          </a:p>
          <a:p>
            <a:pPr marL="0" indent="0">
              <a:buNone/>
            </a:pPr>
            <a:r>
              <a:rPr lang="ru-RU" sz="2400" dirty="0" smtClean="0"/>
              <a:t>5 Территория бывшего СССР, Индийский полуостров, основная часть Африки;</a:t>
            </a:r>
          </a:p>
          <a:p>
            <a:pPr marL="0" indent="0">
              <a:buNone/>
            </a:pPr>
            <a:r>
              <a:rPr lang="ru-RU" sz="2400" dirty="0" smtClean="0"/>
              <a:t>6 Китай;</a:t>
            </a:r>
          </a:p>
          <a:p>
            <a:pPr marL="0" indent="0">
              <a:buNone/>
            </a:pPr>
            <a:r>
              <a:rPr lang="ru-RU" sz="2400" dirty="0" smtClean="0"/>
              <a:t>7 Зарезервированная зона;</a:t>
            </a:r>
          </a:p>
          <a:p>
            <a:pPr marL="0" indent="0">
              <a:buNone/>
            </a:pPr>
            <a:r>
              <a:rPr lang="ru-RU" sz="2400" dirty="0" smtClean="0"/>
              <a:t>8 Экстерриториальная зона: самолеты, лайнеры, пароходы...;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Вопросы: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Перечислить свойства оперативной памяти.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Из каких элементов строится ОП?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Что случится с информацией в ОП при отключении электричества?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Почему нельзя записать информацию об устройствах компьютера в ОП?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Является ли ПЗУ энергозависимой?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От чего нужно оберегать лазерные диски, жесткие диски?</a:t>
            </a: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b="1" dirty="0" smtClean="0"/>
              <a:t>Каков примерный объем </a:t>
            </a:r>
            <a:r>
              <a:rPr lang="en-US" b="1" dirty="0" smtClean="0"/>
              <a:t>CD</a:t>
            </a:r>
            <a:r>
              <a:rPr lang="ru-RU" b="1" dirty="0" smtClean="0"/>
              <a:t>-диска,</a:t>
            </a:r>
            <a:r>
              <a:rPr lang="en-US" b="1" dirty="0"/>
              <a:t> DVD-</a:t>
            </a:r>
            <a:r>
              <a:rPr lang="ru-RU" b="1" dirty="0" smtClean="0"/>
              <a:t>диска, жесткого диска </a:t>
            </a:r>
            <a:r>
              <a:rPr lang="ru-RU" b="1" dirty="0"/>
              <a:t>?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00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Свойства оперативной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8229600" cy="4929187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/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dirty="0" smtClean="0"/>
              <a:t>     Оперативная память (</a:t>
            </a:r>
            <a:r>
              <a:rPr lang="en-US" sz="3100" dirty="0" smtClean="0"/>
              <a:t>RAM</a:t>
            </a:r>
            <a:r>
              <a:rPr lang="ru-RU" sz="3100" dirty="0" smtClean="0"/>
              <a:t> — </a:t>
            </a:r>
            <a:r>
              <a:rPr lang="en-US" sz="3100" dirty="0" smtClean="0"/>
              <a:t>Random Access Memory</a:t>
            </a:r>
            <a:r>
              <a:rPr lang="ru-RU" sz="3100" dirty="0" smtClean="0"/>
              <a:t>) — это массив кристаллических ячеек, способных хранить данные. В ячейку можно записать только 0 или 1, т.е. 1 бит информации. Такая ячейка так и называется - «бит».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dirty="0" smtClean="0"/>
              <a:t> </a:t>
            </a:r>
            <a:r>
              <a:rPr lang="en-US" sz="3100" dirty="0" smtClean="0"/>
              <a:t>  </a:t>
            </a:r>
            <a:r>
              <a:rPr lang="ru-RU" sz="3100" dirty="0" smtClean="0"/>
              <a:t>   Это наименьшая частица памяти компьютера и в связи</a:t>
            </a:r>
            <a:r>
              <a:rPr lang="en-US" sz="3100" dirty="0" smtClean="0"/>
              <a:t> </a:t>
            </a:r>
            <a:r>
              <a:rPr lang="ru-RU" sz="3100" dirty="0" smtClean="0"/>
              <a:t>с этим память имеет битовую структуру, которая определяет </a:t>
            </a:r>
            <a:r>
              <a:rPr lang="ru-RU" sz="3100" b="1" dirty="0" smtClean="0"/>
              <a:t>первое свойство оперативной памяти — дискретность</a:t>
            </a:r>
            <a:endParaRPr lang="ru-RU" sz="3100" dirty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dirty="0" smtClean="0"/>
              <a:t>         Бит является слишком маленькой единицей информации, поэтому биты объединили в группы по 8 — байты.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100" dirty="0"/>
              <a:t> </a:t>
            </a:r>
            <a:r>
              <a:rPr lang="ru-RU" sz="3100" dirty="0" smtClean="0"/>
              <a:t>     В одном байте памяти можно сохранить 1 байт информации.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7172" name="Picture 2" descr="C:\Documents and Settings\Admin\Рабочий стол\1288771859_126398563_1---DDR-2700-DDR-3200--128877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44" y="1700808"/>
            <a:ext cx="1857375" cy="14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Documents and Settings\Admin\Рабочий стол\308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4" y="1700808"/>
            <a:ext cx="2395537" cy="15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Documents and Settings\Admin\Рабочий стол\Corsair_Dominator_DDR3_quad-kit_01-450x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1"/>
            <a:ext cx="2147887" cy="1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214438"/>
            <a:ext cx="8229600" cy="7953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Свойства оперативной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/>
              <a:t>    </a:t>
            </a:r>
            <a:r>
              <a:rPr lang="ru-RU" sz="3200" dirty="0" smtClean="0"/>
              <a:t>Каждый байт получает порядковый номер — адрес. </a:t>
            </a:r>
            <a:r>
              <a:rPr lang="ru-RU" sz="3200" b="1" dirty="0" smtClean="0"/>
              <a:t>Адресуемость</a:t>
            </a:r>
            <a:r>
              <a:rPr lang="ru-RU" sz="3200" dirty="0" smtClean="0"/>
              <a:t> — </a:t>
            </a:r>
            <a:r>
              <a:rPr lang="ru-RU" sz="3200" b="1" dirty="0" smtClean="0"/>
              <a:t>второе свойство оперативной памяти.</a:t>
            </a:r>
            <a:r>
              <a:rPr lang="ru-RU" sz="3200" dirty="0" smtClean="0"/>
              <a:t> Нумерация начинается с нуля.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 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/>
              <a:t>    </a:t>
            </a:r>
            <a:r>
              <a:rPr lang="ru-RU" sz="3200" b="1" dirty="0" smtClean="0"/>
              <a:t>Группа из нескольких байтов, которые процессор может обработать, как единое целое, называется машинным словом.</a:t>
            </a:r>
            <a:r>
              <a:rPr lang="ru-RU" sz="3200" dirty="0" smtClean="0"/>
              <a:t> Длина машинного слова бывает различной — 8, 16, 32 бита и т.д.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Свойства оперативной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/>
              <a:t>   </a:t>
            </a:r>
            <a:r>
              <a:rPr lang="ru-RU" sz="3200" dirty="0" smtClean="0"/>
              <a:t>Физически ОЗУ выполнено на микросхемах, в которых  логическими элементами выступают </a:t>
            </a:r>
            <a:r>
              <a:rPr lang="ru-RU" sz="3200" b="1" dirty="0" smtClean="0"/>
              <a:t>конденсаторы</a:t>
            </a:r>
            <a:r>
              <a:rPr lang="ru-RU" sz="3200" dirty="0" smtClean="0"/>
              <a:t> и </a:t>
            </a:r>
            <a:r>
              <a:rPr lang="ru-RU" sz="3200" b="1" dirty="0" smtClean="0"/>
              <a:t>триггеры</a:t>
            </a:r>
            <a:r>
              <a:rPr lang="ru-RU" sz="3200" dirty="0" smtClean="0"/>
              <a:t>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Поэтому ее </a:t>
            </a:r>
            <a:r>
              <a:rPr lang="ru-RU" sz="3200" b="1" dirty="0" smtClean="0"/>
              <a:t>третье свойство</a:t>
            </a:r>
            <a:r>
              <a:rPr lang="ru-RU" sz="3200" dirty="0" smtClean="0"/>
              <a:t> — </a:t>
            </a:r>
            <a:r>
              <a:rPr lang="ru-RU" sz="3200" b="1" dirty="0" err="1" smtClean="0"/>
              <a:t>энергозависимость</a:t>
            </a:r>
            <a:r>
              <a:rPr lang="ru-RU" sz="3200" b="1" dirty="0" smtClean="0"/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оперативной памяти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Так как и конденсаторы, и триггеры хранят информацию, закодированную с помощью электрического сигнала, следовательно, его отсутствие ведет к потере информации. </a:t>
            </a:r>
          </a:p>
          <a:p>
            <a:pPr algn="just"/>
            <a:r>
              <a:rPr lang="ru-RU" sz="2800" dirty="0" smtClean="0"/>
              <a:t>Это значит, что ОЗУ используется для временного хранения данных и программ, так как когда машина выключается (пропадает источник электрических сигналов), все, что находилось в данной памяти, пропадает.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Свойства оперативной памяти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894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sz="3200" dirty="0" smtClean="0"/>
              <a:t>        </a:t>
            </a:r>
            <a:r>
              <a:rPr lang="ru-RU" altLang="ru-RU" sz="3200" dirty="0" smtClean="0"/>
              <a:t>Оперативную </a:t>
            </a:r>
            <a:r>
              <a:rPr lang="ru-RU" altLang="ru-RU" sz="3200" dirty="0" smtClean="0"/>
              <a:t>память в компьютере размещают на стандартных модулях. Модули вставляются в соответствующие разъемы на материнской плате.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altLang="ru-RU" sz="3200" dirty="0"/>
              <a:t> </a:t>
            </a:r>
            <a:r>
              <a:rPr lang="ru-RU" altLang="ru-RU" sz="3200" dirty="0" smtClean="0"/>
              <a:t>       Важнейшей характеристикой модулей ОЗУ является их быстродействие. (скорость доступа к информации  равна порядка 10 </a:t>
            </a:r>
            <a:r>
              <a:rPr lang="ru-RU" altLang="ru-RU" sz="3200" dirty="0" err="1" smtClean="0"/>
              <a:t>нс</a:t>
            </a:r>
            <a:r>
              <a:rPr lang="ru-RU" altLang="ru-RU" sz="3200" dirty="0" smtClean="0"/>
              <a:t> (наносекунд) (1 </a:t>
            </a:r>
            <a:r>
              <a:rPr lang="ru-RU" altLang="ru-RU" sz="3200" dirty="0" err="1" smtClean="0"/>
              <a:t>нс</a:t>
            </a:r>
            <a:r>
              <a:rPr lang="ru-RU" altLang="ru-RU" sz="3200" dirty="0" smtClean="0"/>
              <a:t> = 10</a:t>
            </a:r>
            <a:r>
              <a:rPr lang="ru-RU" altLang="ru-RU" sz="3200" baseline="30000" dirty="0" smtClean="0"/>
              <a:t>-9</a:t>
            </a:r>
            <a:r>
              <a:rPr lang="ru-RU" altLang="ru-RU" sz="3200" dirty="0" smtClean="0"/>
              <a:t> с)).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Постоянная</a:t>
            </a:r>
            <a:r>
              <a:rPr lang="ru-RU" altLang="ru-RU" smtClean="0"/>
              <a:t> </a:t>
            </a:r>
            <a:r>
              <a:rPr lang="ru-RU" altLang="ru-RU" b="1" smtClean="0"/>
              <a:t>память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5072062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u="sng" dirty="0" smtClean="0"/>
              <a:t>Энергонезависимая память</a:t>
            </a:r>
            <a:r>
              <a:rPr lang="ru-RU" sz="3200" dirty="0" smtClean="0"/>
              <a:t> хранит информацию постоянно, даже после выключения компьютера - </a:t>
            </a:r>
            <a:r>
              <a:rPr lang="ru-RU" sz="3200" b="1" dirty="0" smtClean="0"/>
              <a:t>ПЗУ</a:t>
            </a:r>
            <a:r>
              <a:rPr lang="ru-RU" sz="3200" dirty="0" smtClean="0"/>
              <a:t> (</a:t>
            </a:r>
            <a:r>
              <a:rPr lang="en-US" sz="3200" b="1" dirty="0" smtClean="0"/>
              <a:t>ROM</a:t>
            </a:r>
            <a:r>
              <a:rPr lang="ru-RU" sz="3200" dirty="0" smtClean="0"/>
              <a:t> – </a:t>
            </a:r>
            <a:r>
              <a:rPr lang="en-US" sz="3200" dirty="0" smtClean="0"/>
              <a:t>Read Only Memory</a:t>
            </a:r>
            <a:r>
              <a:rPr lang="ru-RU" sz="3200" dirty="0" smtClean="0"/>
              <a:t>, память только для чтения) - </a:t>
            </a:r>
            <a:r>
              <a:rPr lang="ru-RU" sz="3200" b="1" dirty="0" smtClean="0"/>
              <a:t>постоянное запоминающее устройство</a:t>
            </a:r>
            <a:r>
              <a:rPr lang="ru-RU" sz="3200" dirty="0" smtClean="0"/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endParaRPr lang="ru-RU" sz="3200" dirty="0"/>
          </a:p>
        </p:txBody>
      </p:sp>
      <p:pic>
        <p:nvPicPr>
          <p:cNvPr id="12292" name="Picture 2" descr="C:\Documents and Settings\Admin\Рабочий стол\am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" y="1844824"/>
            <a:ext cx="2997200" cy="1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Documents and Settings\Admin\Рабочий стол\4896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5892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Постоянная</a:t>
            </a:r>
            <a:r>
              <a:rPr lang="ru-RU" altLang="ru-RU" smtClean="0"/>
              <a:t> </a:t>
            </a:r>
            <a:r>
              <a:rPr lang="ru-RU" altLang="ru-RU" b="1" smtClean="0"/>
              <a:t>память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 В постоянной памяти хранятся программы, необходимые для запуска компьютера и «зашитые» в нее при изготовлении.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/>
              <a:t> </a:t>
            </a:r>
            <a:r>
              <a:rPr lang="ru-RU" sz="3200" dirty="0" smtClean="0"/>
              <a:t>   Основное назначение этих программ</a:t>
            </a:r>
            <a:r>
              <a:rPr lang="ru-RU" sz="3200" cap="small" dirty="0" smtClean="0"/>
              <a:t>, </a:t>
            </a:r>
            <a:r>
              <a:rPr lang="ru-RU" sz="3200" dirty="0" smtClean="0"/>
              <a:t>состоит</a:t>
            </a:r>
            <a:r>
              <a:rPr lang="ru-RU" sz="3200" cap="small" dirty="0" smtClean="0"/>
              <a:t> </a:t>
            </a:r>
            <a:r>
              <a:rPr lang="ru-RU" sz="3200" dirty="0" smtClean="0"/>
              <a:t>в том</a:t>
            </a:r>
            <a:r>
              <a:rPr lang="ru-RU" sz="3200" cap="small" dirty="0" smtClean="0"/>
              <a:t>, </a:t>
            </a:r>
            <a:r>
              <a:rPr lang="ru-RU" sz="3200" dirty="0" smtClean="0"/>
              <a:t>чтобы проверить состав и работоспособность компьютерной системы сразу после включения.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/>
              <a:t>    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16 памя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16 память</Template>
  <TotalTime>27</TotalTime>
  <Words>945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16 память</vt:lpstr>
      <vt:lpstr>Организация памяти компьютера </vt:lpstr>
      <vt:lpstr>Презентация PowerPoint</vt:lpstr>
      <vt:lpstr>Свойства оперативной памяти</vt:lpstr>
      <vt:lpstr>Свойства оперативной памяти</vt:lpstr>
      <vt:lpstr>Свойства оперативной памяти</vt:lpstr>
      <vt:lpstr>Свойства оперативной памяти</vt:lpstr>
      <vt:lpstr>Свойства оперативной памяти</vt:lpstr>
      <vt:lpstr>Постоянная память</vt:lpstr>
      <vt:lpstr>Постоянная память</vt:lpstr>
      <vt:lpstr>CMOS-память</vt:lpstr>
      <vt:lpstr>CMOS-память</vt:lpstr>
      <vt:lpstr>Внешняя память (ВЗУ)</vt:lpstr>
      <vt:lpstr>Жесткий магнитный диск (ЖМД), или винчестер</vt:lpstr>
      <vt:lpstr>Жесткий магнитный диск (ЖМД), или винчестер</vt:lpstr>
      <vt:lpstr>Лазерные диски</vt:lpstr>
      <vt:lpstr>Лазерные диски</vt:lpstr>
      <vt:lpstr>Лазерные диски </vt:lpstr>
      <vt:lpstr>CD-R (Compact Disk Recorder)</vt:lpstr>
      <vt:lpstr>CD-RW (Compact Disk Rewritable) </vt:lpstr>
      <vt:lpstr>DVD диски </vt:lpstr>
      <vt:lpstr>Защита DVD</vt:lpstr>
      <vt:lpstr>Защита DVD</vt:lpstr>
      <vt:lpstr>Защита DVD</vt:lpstr>
      <vt:lpstr>Вопросы: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памяти компьютера</dc:title>
  <dc:creator>Дом</dc:creator>
  <cp:lastModifiedBy>Дом</cp:lastModifiedBy>
  <cp:revision>2</cp:revision>
  <dcterms:created xsi:type="dcterms:W3CDTF">2017-11-06T15:34:30Z</dcterms:created>
  <dcterms:modified xsi:type="dcterms:W3CDTF">2017-11-06T16:01:42Z</dcterms:modified>
</cp:coreProperties>
</file>