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</p:sldMasterIdLst>
  <p:notesMasterIdLst>
    <p:notesMasterId r:id="rId19"/>
  </p:notesMasterIdLst>
  <p:sldIdLst>
    <p:sldId id="258" r:id="rId3"/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E2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83" d="100"/>
          <a:sy n="83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fld id="{CCD24492-BCFE-464D-8AA4-7075A6A4F935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fld id="{856E0BA1-9E61-4E6B-892F-F49047A77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D31E6-03EE-4A47-B303-20B16DBE63A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3E4366-4F0C-4BE2-8768-B586E3D7E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FE74-BC6F-43BD-A1F9-87385AAB78F5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72D1-C4A9-4E09-BF7E-5EDED283E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D1E7-F220-44AC-84D6-65D4807FCA2A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A1E7-9D40-4812-8E0A-77ABEF745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2E06-A134-4E37-9AB9-EFB5E177162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264B-9F28-4017-BE5F-39BF3B298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2DA6-8B3C-4691-9420-431412617C6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66B9-4254-421C-A114-018A94001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2B80-9E56-4F70-9DE9-3562C611817F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86D9-6751-4D18-B6D6-2AA621BC7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ECDF-971D-42E8-9242-4ADF827C94D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2CC8-A3F0-4CC5-9C90-A58FEE7A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F1D9-131E-4865-AE29-5282C0866FC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27AD-3167-483E-947E-4950A4B5A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ED6C-438D-4758-BC60-D71AB17D13C5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9071-08A1-41C8-A6F7-E24D6A710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B8E6-4762-473C-9403-0C1A592B86E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8E24-97B7-4B94-B677-E7F19553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0A3A-0C93-49C7-9026-C4764C4C213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C9F7-6279-4992-AC89-7246A903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C74591-2E40-4934-A17C-459FEEA363C5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95D9B8-6EA9-402C-89B0-252337CFA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99C6-0CEA-4B2C-BA0C-127032CB9243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67A6-EC0C-47E7-8318-BF90127DF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0DBF-1EFE-4F58-8A05-D546B376EB1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DEC6-EA58-4E68-B07B-B4E8D04B7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9BA0-D423-47C5-B412-14EFC44A56B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F2A4-47C0-4CE6-8569-E95FEC4E8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B6CA4-3DB7-4BA5-8835-B7EC799C380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6D0C93-49C2-4C21-806C-DC738E67F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F49BEB-6372-424A-B911-8E776A9D0A7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9DC118-B442-407B-9A1C-94AD8B223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B5C5-F1F0-4FD2-A104-5FD75DFCFB3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6A62-9E79-457F-84FB-157E41C7C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0DEC368-138D-4A79-9470-471E76B83DC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F98ACA-B725-413A-B61E-3DA838E05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C98E-3B1B-441A-885C-D5D875B6C41C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D2BA-D321-43F2-9955-3DADEBD03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8A8E-669A-4C87-9C11-0FF32AA4BA5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48C9-18CC-43D0-93B8-1F6618025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493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3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6580526-5FF0-40B0-B6D8-CC909BB1001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46CE18B-3B2D-41AC-9ACD-355113DD9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1EE709-D1FE-4482-A97A-51767D91FFB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B7EDBAD-6E4E-4F08-BC81-455A5FD22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11" r:id="rId5"/>
    <p:sldLayoutId id="2147483831" r:id="rId6"/>
    <p:sldLayoutId id="2147483812" r:id="rId7"/>
    <p:sldLayoutId id="2147483813" r:id="rId8"/>
  </p:sldLayoutIdLst>
  <p:transition advClick="0" advTm="11000"/>
  <p:txStyles>
    <p:titleStyle>
      <a:lvl1pPr marL="53975" indent="-53975" algn="r" rtl="0" eaLnBrk="1" fontAlgn="base" hangingPunct="1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81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1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482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2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29D1A90-ED78-4DC4-B847-94E938935D9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82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2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9DD1029D-817B-4CED-923C-1560E9C9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2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ransition advClick="0" advTm="1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6921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700" b="1" u="sng" dirty="0" smtClean="0">
                <a:solidFill>
                  <a:srgbClr val="FFE291"/>
                </a:solidFill>
                <a:latin typeface="Monotype Corsiva" pitchFamily="66" charset="0"/>
              </a:rPr>
              <a:t>Устройства ввода - вывода информации</a:t>
            </a:r>
          </a:p>
        </p:txBody>
      </p:sp>
      <p:pic>
        <p:nvPicPr>
          <p:cNvPr id="4" name="Содержимое 3" descr="tecnolog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713788" cy="4608512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Манипуляторы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4" y="1196975"/>
            <a:ext cx="5401295" cy="58769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</a:rPr>
              <a:t>-</a:t>
            </a: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служат для быстрого перемещения курсора по экрану.   </a:t>
            </a:r>
          </a:p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    Наиболее распространенным является «мышь». Внутри корпуса имеется шар, который при движении мыши катится по поверхности и передает свое движение специальным роликам.   </a:t>
            </a:r>
          </a:p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     Мышь связана с компьютером кабелем через специальный блок –адаптер.</a:t>
            </a:r>
          </a:p>
        </p:txBody>
      </p:sp>
      <p:pic>
        <p:nvPicPr>
          <p:cNvPr id="60420" name="Picture 4" descr="_28061~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412875"/>
            <a:ext cx="2901777" cy="4598988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1700213"/>
            <a:ext cx="549751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u="sng" dirty="0">
                <a:solidFill>
                  <a:srgbClr val="FFE2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Устройства вывода информации</a:t>
            </a:r>
            <a:endParaRPr lang="en-US" sz="5400" b="1" u="sng" dirty="0">
              <a:solidFill>
                <a:srgbClr val="FFE2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Монитор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494511" cy="525780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E291"/>
                </a:solidFill>
                <a:latin typeface="Monotype Corsiva" pitchFamily="66" charset="0"/>
              </a:rPr>
              <a:t>-устройство отображения информации на экране электронно-лучевой трубки или жидкокристаллического дисплея.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E291"/>
                </a:solidFill>
                <a:latin typeface="Monotype Corsiva" pitchFamily="66" charset="0"/>
              </a:rPr>
              <a:t> Монитор  подключается к компьютеру с помощью видеокарты. </a:t>
            </a:r>
          </a:p>
        </p:txBody>
      </p:sp>
      <p:pic>
        <p:nvPicPr>
          <p:cNvPr id="64516" name="Picture 4" descr="aef32281cc0145cf42e41acacd146774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1557338"/>
            <a:ext cx="2952453" cy="4989512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Принтер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949825" y="1412875"/>
            <a:ext cx="4194175" cy="44989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FFE291"/>
                </a:solidFill>
                <a:latin typeface="Monotype Corsiva" pitchFamily="66" charset="0"/>
              </a:rPr>
              <a:t>-устройство для вывода на бумагу текстов и графических  изображений. </a:t>
            </a:r>
          </a:p>
        </p:txBody>
      </p:sp>
      <p:pic>
        <p:nvPicPr>
          <p:cNvPr id="67588" name="Picture 4" descr="3f9139af609b3f7daa285c426d8fc5c3_d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4465638" cy="489585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rgbClr val="FFE291"/>
                </a:solidFill>
                <a:latin typeface="Monotype Corsiva" pitchFamily="66" charset="0"/>
              </a:rPr>
              <a:t>Плоттер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774431" cy="5068888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E291"/>
                </a:solidFill>
                <a:latin typeface="Monotype Corsiva" pitchFamily="66" charset="0"/>
              </a:rPr>
              <a:t>-служит для вывода чертежей на бумагу. Изображение создается двигающимися по листу перьями с цветной тушью.</a:t>
            </a:r>
          </a:p>
        </p:txBody>
      </p:sp>
      <p:pic>
        <p:nvPicPr>
          <p:cNvPr id="69636" name="Picture 4" descr="hp1055cm_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773238"/>
            <a:ext cx="3618111" cy="400050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Акустические колонки и наушники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844675"/>
            <a:ext cx="5040238" cy="39608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-используются для вывода звука и подключаются к выходу звуковой платы.   </a:t>
            </a:r>
          </a:p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    Звуковая плата – это устройство, которое выполняет вычислительные операции, связанные с обработкой звука, речи, музыки.</a:t>
            </a:r>
          </a:p>
        </p:txBody>
      </p:sp>
      <p:pic>
        <p:nvPicPr>
          <p:cNvPr id="71684" name="Picture 4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1844675"/>
            <a:ext cx="3419872" cy="2173288"/>
          </a:xfrm>
          <a:noFill/>
        </p:spPr>
      </p:pic>
      <p:pic>
        <p:nvPicPr>
          <p:cNvPr id="71686" name="Picture 6" descr="B00008Z1QI_01__SS500_SCLZZZZZZZ_V60027238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3933825"/>
            <a:ext cx="2665412" cy="2663825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Compute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6632"/>
            <a:ext cx="8964488" cy="6741367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333375"/>
            <a:ext cx="8229600" cy="65246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4400" b="1" u="sng" dirty="0" smtClean="0">
                <a:solidFill>
                  <a:srgbClr val="FFE291"/>
                </a:solidFill>
                <a:latin typeface="Monotype Corsiva" pitchFamily="66" charset="0"/>
              </a:rPr>
              <a:t>Устройства ввода - вывода информации</a:t>
            </a:r>
            <a:r>
              <a:rPr lang="ru-RU" sz="4400" b="1" dirty="0" smtClean="0">
                <a:solidFill>
                  <a:srgbClr val="FFE291"/>
                </a:solidFill>
                <a:latin typeface="Monotype Corsiva" pitchFamily="66" charset="0"/>
              </a:rPr>
              <a:t>- </a:t>
            </a:r>
            <a:r>
              <a:rPr lang="ru-RU" sz="4400" dirty="0" smtClean="0">
                <a:solidFill>
                  <a:srgbClr val="FFE291"/>
                </a:solidFill>
                <a:latin typeface="Monotype Corsiva" pitchFamily="66" charset="0"/>
              </a:rPr>
              <a:t>это устройства, с помощью которых информация или вводится в компьютер или выводится из него.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FFE291"/>
                </a:solidFill>
                <a:latin typeface="Monotype Corsiva" pitchFamily="66" charset="0"/>
              </a:rPr>
              <a:t>Они называются</a:t>
            </a:r>
            <a:r>
              <a:rPr lang="ru-RU" sz="4400" b="1" dirty="0" smtClean="0">
                <a:solidFill>
                  <a:srgbClr val="FFE291"/>
                </a:solidFill>
                <a:latin typeface="Monotype Corsiva" pitchFamily="66" charset="0"/>
              </a:rPr>
              <a:t> </a:t>
            </a:r>
            <a:r>
              <a:rPr lang="ru-RU" sz="4400" b="1" u="sng" dirty="0" smtClean="0">
                <a:solidFill>
                  <a:srgbClr val="FFE291"/>
                </a:solidFill>
                <a:latin typeface="Monotype Corsiva" pitchFamily="66" charset="0"/>
              </a:rPr>
              <a:t>внешними (периферийными)  или устройствами ввода - вывода .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1412875"/>
            <a:ext cx="6408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u="sng" dirty="0">
                <a:solidFill>
                  <a:srgbClr val="FFE2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Устройства ввода информации</a:t>
            </a:r>
            <a:endParaRPr lang="en-US" sz="5400" b="1" u="sng" dirty="0">
              <a:solidFill>
                <a:srgbClr val="FFE2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0"/>
            <a:ext cx="6985000" cy="980728"/>
          </a:xfrm>
        </p:spPr>
        <p:txBody>
          <a:bodyPr/>
          <a:lstStyle/>
          <a:p>
            <a:pPr eaLnBrk="1" hangingPunct="1">
              <a:defRPr/>
            </a:pPr>
            <a:r>
              <a:rPr lang="ru-RU" sz="6900" b="1" u="sng" dirty="0" smtClean="0">
                <a:solidFill>
                  <a:srgbClr val="FFE291"/>
                </a:solidFill>
                <a:latin typeface="Monotype Corsiva" pitchFamily="66" charset="0"/>
              </a:rPr>
              <a:t>Клавиатура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848"/>
            <a:ext cx="7643812" cy="4797152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Arial" pitchFamily="34" charset="0"/>
              </a:rPr>
              <a:t>-</a:t>
            </a: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служит для ввода информации в ПК и подачи управляющих сигналов. 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Клавиатура содержит стандартный набор клавиш печатающей машинки и некоторые дополнительные клавиши. 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Внутри нее имеется микросхема-шифратор, которая преобразует сигналы от конкретной клавиши в соответствующий данному знаку двоичный код.</a:t>
            </a:r>
          </a:p>
        </p:txBody>
      </p:sp>
      <p:pic>
        <p:nvPicPr>
          <p:cNvPr id="33813" name="Picture 21" descr="4893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764705"/>
            <a:ext cx="6985000" cy="1296144"/>
          </a:xfr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24744"/>
          </a:xfrm>
        </p:spPr>
        <p:txBody>
          <a:bodyPr/>
          <a:lstStyle/>
          <a:p>
            <a:pPr eaLnBrk="1" hangingPunct="1">
              <a:defRPr/>
            </a:pPr>
            <a:r>
              <a:rPr lang="ru-RU" sz="6300" b="1" u="sng" dirty="0" smtClean="0">
                <a:solidFill>
                  <a:srgbClr val="FFE291"/>
                </a:solidFill>
                <a:latin typeface="Monotype Corsiva" pitchFamily="66" charset="0"/>
              </a:rPr>
              <a:t>Сканер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08720"/>
            <a:ext cx="5868144" cy="6001643"/>
          </a:xfr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-предназначен для ввода в компьютер представленных в  печатном виде текстовых  и графических  данных. </a:t>
            </a:r>
            <a:endParaRPr lang="en-US" dirty="0" smtClean="0">
              <a:solidFill>
                <a:srgbClr val="FFE291"/>
              </a:solidFill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Сканеры бывают:</a:t>
            </a:r>
            <a:endParaRPr lang="en-US" dirty="0" smtClean="0">
              <a:solidFill>
                <a:srgbClr val="FFE291"/>
              </a:solidFill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FFE291"/>
                </a:solidFill>
                <a:latin typeface="Monotype Corsiva" pitchFamily="66" charset="0"/>
              </a:rPr>
              <a:t>-</a:t>
            </a:r>
            <a:r>
              <a:rPr lang="ru-RU" b="1" u="sng" dirty="0" smtClean="0">
                <a:solidFill>
                  <a:srgbClr val="FFE291"/>
                </a:solidFill>
                <a:latin typeface="Monotype Corsiva" pitchFamily="66" charset="0"/>
              </a:rPr>
              <a:t>ручными </a:t>
            </a: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( которыми проводят сверху по листу), </a:t>
            </a:r>
            <a:endParaRPr lang="en-US" dirty="0" smtClean="0">
              <a:solidFill>
                <a:srgbClr val="FFE291"/>
              </a:solidFill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rgbClr val="FFE291"/>
                </a:solidFill>
                <a:latin typeface="Monotype Corsiva" pitchFamily="66" charset="0"/>
              </a:rPr>
              <a:t>-</a:t>
            </a:r>
            <a:r>
              <a:rPr lang="ru-RU" b="1" u="sng" dirty="0" smtClean="0">
                <a:solidFill>
                  <a:srgbClr val="FFE291"/>
                </a:solidFill>
                <a:latin typeface="Monotype Corsiva" pitchFamily="66" charset="0"/>
              </a:rPr>
              <a:t>планшетными</a:t>
            </a:r>
            <a:r>
              <a:rPr lang="en-US" b="1" u="sng" dirty="0" smtClean="0">
                <a:solidFill>
                  <a:srgbClr val="FFE29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(лист кладется внутрь сканера) </a:t>
            </a:r>
            <a:r>
              <a:rPr lang="en-US" dirty="0" smtClean="0">
                <a:solidFill>
                  <a:srgbClr val="FFE291"/>
                </a:solidFill>
                <a:latin typeface="Monotype Corsiva" pitchFamily="66" charset="0"/>
              </a:rPr>
              <a:t>,</a:t>
            </a:r>
            <a:endParaRPr lang="en-US" i="1" dirty="0" smtClean="0">
              <a:solidFill>
                <a:srgbClr val="FFE291"/>
              </a:solidFill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i="1" u="sng" dirty="0" smtClean="0">
                <a:solidFill>
                  <a:srgbClr val="FFE291"/>
                </a:solidFill>
                <a:latin typeface="Monotype Corsiva" pitchFamily="66" charset="0"/>
              </a:rPr>
              <a:t>-</a:t>
            </a:r>
            <a:r>
              <a:rPr lang="ru-RU" b="1" i="1" u="sng" dirty="0" smtClean="0">
                <a:solidFill>
                  <a:srgbClr val="FFE291"/>
                </a:solidFill>
                <a:latin typeface="Monotype Corsiva" pitchFamily="66" charset="0"/>
              </a:rPr>
              <a:t>барабанными</a:t>
            </a:r>
            <a:r>
              <a:rPr lang="en-US" b="1" i="1" u="sng" dirty="0" smtClean="0">
                <a:solidFill>
                  <a:srgbClr val="FFE291"/>
                </a:solidFill>
                <a:latin typeface="Monotype Corsiva" pitchFamily="66" charset="0"/>
              </a:rPr>
              <a:t> </a:t>
            </a:r>
            <a:r>
              <a:rPr lang="ru-RU" i="1" dirty="0" smtClean="0">
                <a:solidFill>
                  <a:srgbClr val="FFE291"/>
                </a:solidFill>
                <a:latin typeface="Monotype Corsiva" pitchFamily="66" charset="0"/>
              </a:rPr>
              <a:t>(лист</a:t>
            </a:r>
            <a:r>
              <a:rPr lang="en-US" i="1" dirty="0" smtClean="0">
                <a:solidFill>
                  <a:srgbClr val="FFE29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протягивается через сканер специальным барабаном.</a:t>
            </a:r>
            <a:endParaRPr lang="ru-RU" b="1" u="sng" dirty="0" smtClean="0">
              <a:solidFill>
                <a:srgbClr val="FFE291"/>
              </a:solidFill>
              <a:latin typeface="Monotype Corsiva" pitchFamily="66" charset="0"/>
            </a:endParaRPr>
          </a:p>
        </p:txBody>
      </p:sp>
      <p:pic>
        <p:nvPicPr>
          <p:cNvPr id="35854" name="Picture 14" descr="364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1412875"/>
            <a:ext cx="3135710" cy="467995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Дигитайзер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68760"/>
            <a:ext cx="5796136" cy="547176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-устройство для «оцифровки» изображения позволяет преобразовать изображение в цифровую форму для обработки на компьютере. </a:t>
            </a:r>
          </a:p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Суть оцифровки: изображение сканируется и каждой его точке присваивается координата и номер цвета. </a:t>
            </a:r>
            <a:endParaRPr lang="en-US" dirty="0" smtClean="0">
              <a:solidFill>
                <a:srgbClr val="FFE291"/>
              </a:solidFill>
              <a:latin typeface="Monotype Corsiva" pitchFamily="66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FFE291"/>
                </a:solidFill>
                <a:latin typeface="Monotype Corsiva" pitchFamily="66" charset="0"/>
              </a:rPr>
              <a:t>Дигитайзер</a:t>
            </a: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 используется в системах  обработки изображений, например, в полиграфии</a:t>
            </a:r>
            <a:r>
              <a:rPr lang="en-US" dirty="0" smtClean="0">
                <a:solidFill>
                  <a:srgbClr val="FFE291"/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rgbClr val="FFE291"/>
              </a:solidFill>
              <a:latin typeface="Monotype Corsiva" pitchFamily="66" charset="0"/>
            </a:endParaRPr>
          </a:p>
        </p:txBody>
      </p:sp>
      <p:pic>
        <p:nvPicPr>
          <p:cNvPr id="52228" name="Picture 4" descr="intuos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1412875"/>
            <a:ext cx="2949278" cy="5040313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Графический планшет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81013" y="4149081"/>
            <a:ext cx="8662987" cy="27089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-планшет со специальным покрытием, на который можно положить лист бумаги, писать и рисовать на нем, и все, что написано, будет введено в компьютер в виде изображения.</a:t>
            </a:r>
          </a:p>
        </p:txBody>
      </p:sp>
      <p:pic>
        <p:nvPicPr>
          <p:cNvPr id="54276" name="Picture 4" descr="f_48b658cad5f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341438"/>
            <a:ext cx="6985000" cy="251961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Цифровая фотокамера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915816" y="1341438"/>
            <a:ext cx="6066259" cy="532792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фотоаппарат, записывающий изображение на карту памяти. Изображение переводится в цифровую форму и хранится в памяти фотокамеры.     Фотокамера может хранить несколько сотен кадров.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rgbClr val="FFE291"/>
                </a:solidFill>
                <a:latin typeface="Monotype Corsiva" pitchFamily="66" charset="0"/>
              </a:rPr>
              <a:t>После  съемки фотокамера присоединяется к компьютеру , кадры переписываются на винчестер  и воспроизводятся на экран монитора, которые при  желании  можно распечатать на принтере.</a:t>
            </a:r>
          </a:p>
        </p:txBody>
      </p:sp>
      <p:pic>
        <p:nvPicPr>
          <p:cNvPr id="56324" name="Picture 4" descr="Sony_Cybershot_DSC_HX1_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989138"/>
            <a:ext cx="2591842" cy="331470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smtClean="0">
                <a:solidFill>
                  <a:srgbClr val="FFE291"/>
                </a:solidFill>
                <a:latin typeface="Monotype Corsiva" pitchFamily="66" charset="0"/>
              </a:rPr>
              <a:t>Микрофон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591550" cy="125253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E291"/>
                </a:solidFill>
                <a:latin typeface="Monotype Corsiva" pitchFamily="66" charset="0"/>
              </a:rPr>
              <a:t>-используется для ввода звуковой информации и подключается к входу звуковой карты.</a:t>
            </a:r>
          </a:p>
        </p:txBody>
      </p:sp>
      <p:pic>
        <p:nvPicPr>
          <p:cNvPr id="57348" name="Picture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852738"/>
            <a:ext cx="3810000" cy="381635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18 Устройства ввода - вывода информации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18 Устройства ввода - вывода информации</Template>
  <TotalTime>4</TotalTime>
  <Words>421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18 Устройства ввода - вывода информации</vt:lpstr>
      <vt:lpstr>Граница</vt:lpstr>
      <vt:lpstr>Устройства ввода - вывода информации</vt:lpstr>
      <vt:lpstr>Слайд 2</vt:lpstr>
      <vt:lpstr>Слайд 3</vt:lpstr>
      <vt:lpstr>Клавиатура</vt:lpstr>
      <vt:lpstr>Сканер</vt:lpstr>
      <vt:lpstr>Дигитайзер</vt:lpstr>
      <vt:lpstr>Графический планшет</vt:lpstr>
      <vt:lpstr>Цифровая фотокамера</vt:lpstr>
      <vt:lpstr>Микрофон</vt:lpstr>
      <vt:lpstr>Манипуляторы</vt:lpstr>
      <vt:lpstr>Слайд 11</vt:lpstr>
      <vt:lpstr>Монитор</vt:lpstr>
      <vt:lpstr>Принтер</vt:lpstr>
      <vt:lpstr>Плоттер</vt:lpstr>
      <vt:lpstr>Акустические колонки и наушники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Устройства ввода - вывода информации</dc:title>
  <dc:creator>!10</dc:creator>
  <cp:lastModifiedBy>!10</cp:lastModifiedBy>
  <cp:revision>1</cp:revision>
  <dcterms:created xsi:type="dcterms:W3CDTF">2017-11-13T07:14:23Z</dcterms:created>
  <dcterms:modified xsi:type="dcterms:W3CDTF">2017-11-13T07:19:01Z</dcterms:modified>
</cp:coreProperties>
</file>