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sldIdLst>
    <p:sldId id="256" r:id="rId2"/>
    <p:sldId id="258" r:id="rId3"/>
    <p:sldId id="265" r:id="rId4"/>
    <p:sldId id="263" r:id="rId5"/>
    <p:sldId id="264" r:id="rId6"/>
    <p:sldId id="259" r:id="rId7"/>
    <p:sldId id="266" r:id="rId8"/>
    <p:sldId id="267" r:id="rId9"/>
    <p:sldId id="268" r:id="rId10"/>
    <p:sldId id="260" r:id="rId11"/>
    <p:sldId id="269" r:id="rId12"/>
    <p:sldId id="271" r:id="rId13"/>
    <p:sldId id="261" r:id="rId14"/>
    <p:sldId id="262" r:id="rId15"/>
    <p:sldId id="272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7E1E3-5FD6-455E-B938-CD4105C5D7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5A20F-2828-419F-B995-51DC99D1D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A4AE-9FD4-4E9A-8258-5BB3191C8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300D4-32E8-4160-BB25-95849382E5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F6AD8-C889-4609-B1A3-CB11F1927A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F3F2-C0BC-4789-AEBE-95DE14836D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52F36-2D85-450F-8319-F252C744B7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3F2CB-DFF3-475D-9805-DCF67D4279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5B5AB-A6FD-4A39-95B0-E4CB62D9CA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6CDE5-FEB2-4ABF-9528-5E799BD58F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94B2C-D65F-4DD0-A934-545CFAF467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9420AD7-0737-414C-8C46-B80B4071A3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798" r:id="rId2"/>
    <p:sldLayoutId id="2147483807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8" r:id="rId9"/>
    <p:sldLayoutId id="2147483804" r:id="rId10"/>
    <p:sldLayoutId id="2147483805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924175"/>
            <a:ext cx="7772400" cy="17367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/>
              <a:t>Программное обеспечение.</a:t>
            </a:r>
            <a:br>
              <a:rPr lang="ru-RU" sz="4800" dirty="0"/>
            </a:br>
            <a:r>
              <a:rPr lang="ru-RU" sz="4800" dirty="0"/>
              <a:t/>
            </a:r>
            <a:br>
              <a:rPr lang="ru-RU" sz="4800" dirty="0"/>
            </a:br>
            <a:endParaRPr lang="ru-RU" sz="4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936625"/>
          </a:xfrm>
        </p:spPr>
        <p:txBody>
          <a:bodyPr/>
          <a:lstStyle/>
          <a:p>
            <a:pPr algn="ctr" eaLnBrk="1" hangingPunct="1"/>
            <a:r>
              <a:rPr lang="ru-RU" sz="5400" b="1" u="sng" dirty="0" smtClean="0"/>
              <a:t>Прикладные программы.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056187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3200" b="1" i="1" dirty="0"/>
              <a:t>Наиболее широко применяются программы:</a:t>
            </a:r>
          </a:p>
          <a:p>
            <a:pPr marL="274320" indent="-274320"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1600" b="1" i="1" dirty="0"/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/>
              <a:t>редакторы текстов</a:t>
            </a:r>
            <a:r>
              <a:rPr lang="ru-RU" sz="3200" dirty="0"/>
              <a:t> – программы для подготовки текстов (документов) на компьютере (пример – </a:t>
            </a:r>
            <a:r>
              <a:rPr lang="en-US" sz="3200" b="1" dirty="0"/>
              <a:t>MSWord</a:t>
            </a:r>
            <a:r>
              <a:rPr lang="ru-RU" sz="3200" dirty="0"/>
              <a:t>);</a:t>
            </a:r>
            <a:endParaRPr lang="ru-RU" sz="3200" b="1" dirty="0"/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/>
              <a:t>издательские системы – </a:t>
            </a:r>
            <a:r>
              <a:rPr lang="en-US" sz="3200" b="1" dirty="0"/>
              <a:t>PageMaker</a:t>
            </a:r>
            <a:r>
              <a:rPr lang="ru-RU" sz="3200" b="1" dirty="0"/>
              <a:t>;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/>
              <a:t>табличные процессоры</a:t>
            </a:r>
            <a:r>
              <a:rPr lang="ru-RU" sz="3200" dirty="0"/>
              <a:t> – программы для обработки табличных данных (пример – </a:t>
            </a:r>
            <a:r>
              <a:rPr lang="en-US" sz="3200" b="1" dirty="0" err="1"/>
              <a:t>MSExcel</a:t>
            </a:r>
            <a:r>
              <a:rPr lang="ru-RU" sz="3200" dirty="0"/>
              <a:t>);</a:t>
            </a:r>
            <a:endParaRPr lang="ru-RU" sz="3200" b="1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u="sng" dirty="0" smtClean="0"/>
              <a:t>Прикладные программы.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 algn="just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smtClean="0"/>
              <a:t>системы управления базами данных СУБД</a:t>
            </a:r>
            <a:r>
              <a:rPr lang="ru-RU" sz="3200" dirty="0" smtClean="0"/>
              <a:t> – программы для обработки массивов информации – обеспечивают ввод, поиск, сортировку записей и прочее. (пример - </a:t>
            </a:r>
            <a:r>
              <a:rPr lang="en-US" sz="3200" b="1" dirty="0" err="1" smtClean="0"/>
              <a:t>MSAccess</a:t>
            </a:r>
            <a:r>
              <a:rPr lang="ru-RU" sz="3200" dirty="0" smtClean="0"/>
              <a:t>);</a:t>
            </a:r>
            <a:endParaRPr lang="ru-RU" sz="3200" b="1" dirty="0" smtClean="0"/>
          </a:p>
          <a:p>
            <a:pPr marL="274320" indent="-274320" algn="just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smtClean="0"/>
              <a:t>интегрированные системы</a:t>
            </a:r>
            <a:r>
              <a:rPr lang="ru-RU" sz="3200" dirty="0" smtClean="0"/>
              <a:t> (пакеты программ)– сочетают в себе возможности системы управления БД, табличного процессора и текстового редактора (пример - </a:t>
            </a:r>
            <a:r>
              <a:rPr lang="en-US" sz="3200" b="1" dirty="0" smtClean="0"/>
              <a:t>MSOffice</a:t>
            </a:r>
            <a:r>
              <a:rPr lang="ru-RU" sz="3200" b="1" dirty="0" smtClean="0"/>
              <a:t>)</a:t>
            </a:r>
            <a:r>
              <a:rPr lang="ru-RU" sz="3200" dirty="0" smtClean="0"/>
              <a:t>;</a:t>
            </a:r>
            <a:endParaRPr lang="ru-RU" sz="3200" b="1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u="sng" dirty="0" smtClean="0"/>
              <a:t>Прикладные программы.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 algn="just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smtClean="0"/>
              <a:t>бухгалтерские программы</a:t>
            </a:r>
            <a:r>
              <a:rPr lang="ru-RU" sz="3200" dirty="0" smtClean="0"/>
              <a:t> (пример - 1</a:t>
            </a:r>
            <a:r>
              <a:rPr lang="en-US" sz="3200" dirty="0" smtClean="0"/>
              <a:t>C</a:t>
            </a:r>
            <a:r>
              <a:rPr lang="ru-RU" sz="3200" dirty="0" smtClean="0"/>
              <a:t>; Парус и т.д.);</a:t>
            </a:r>
            <a:endParaRPr lang="ru-RU" sz="3200" b="1" dirty="0" smtClean="0"/>
          </a:p>
          <a:p>
            <a:pPr marL="274320" indent="-274320" algn="just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smtClean="0"/>
              <a:t>графические редакторы</a:t>
            </a:r>
            <a:r>
              <a:rPr lang="ru-RU" sz="3200" dirty="0" smtClean="0"/>
              <a:t> – программы для создания и редактирования изображения (примеры: </a:t>
            </a:r>
            <a:r>
              <a:rPr lang="en-US" sz="3200" dirty="0" smtClean="0"/>
              <a:t>Paint</a:t>
            </a:r>
            <a:r>
              <a:rPr lang="ru-RU" sz="3200" dirty="0" smtClean="0"/>
              <a:t>, </a:t>
            </a:r>
            <a:r>
              <a:rPr lang="en-US" sz="3200" dirty="0" smtClean="0"/>
              <a:t>Photoshop</a:t>
            </a:r>
            <a:r>
              <a:rPr lang="ru-RU" sz="3200" dirty="0" smtClean="0"/>
              <a:t>);</a:t>
            </a:r>
            <a:endParaRPr lang="ru-RU" sz="3200" b="1" dirty="0" smtClean="0"/>
          </a:p>
          <a:p>
            <a:pPr marL="274320" indent="-274320" algn="just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smtClean="0"/>
              <a:t>аудио и видеопроигрыватели</a:t>
            </a:r>
            <a:r>
              <a:rPr lang="ru-RU" sz="3200" dirty="0" smtClean="0"/>
              <a:t>;</a:t>
            </a:r>
            <a:endParaRPr lang="ru-RU" sz="3200" b="1" dirty="0" smtClean="0"/>
          </a:p>
          <a:p>
            <a:pPr marL="274320" indent="-274320" algn="just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smtClean="0"/>
              <a:t>игры  </a:t>
            </a:r>
            <a:r>
              <a:rPr lang="ru-RU" sz="3200" dirty="0" smtClean="0"/>
              <a:t>и т.д.</a:t>
            </a:r>
          </a:p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6632"/>
            <a:ext cx="8229600" cy="266429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000" b="1" u="sng" dirty="0"/>
              <a:t>Инструментальные системы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996952"/>
            <a:ext cx="8229600" cy="3703886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 dirty="0" smtClean="0"/>
              <a:t>    </a:t>
            </a:r>
            <a:r>
              <a:rPr lang="ru-RU" sz="3200" b="1" i="1" dirty="0" smtClean="0"/>
              <a:t>Современные системы программирования для ПК </a:t>
            </a:r>
            <a:r>
              <a:rPr lang="ru-RU" sz="3200" b="1" i="1" dirty="0" smtClean="0"/>
              <a:t> предоставляют </a:t>
            </a:r>
            <a:r>
              <a:rPr lang="ru-RU" sz="3200" b="1" i="1" dirty="0" smtClean="0"/>
              <a:t>пользователю </a:t>
            </a:r>
            <a:r>
              <a:rPr lang="ru-RU" sz="3200" b="1" i="1" dirty="0" smtClean="0"/>
              <a:t> удобные </a:t>
            </a:r>
            <a:r>
              <a:rPr lang="ru-RU" sz="3200" b="1" i="1" dirty="0" smtClean="0"/>
              <a:t>средства для разработки программ.</a:t>
            </a:r>
            <a:r>
              <a:rPr lang="ru-RU" sz="3200" dirty="0" smtClean="0"/>
              <a:t> 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3200" dirty="0" smtClean="0"/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3200" dirty="0" smtClean="0"/>
              <a:t>Наиболее популярны языки </a:t>
            </a:r>
            <a:r>
              <a:rPr lang="ru-RU" sz="3200" b="1" dirty="0" smtClean="0"/>
              <a:t>Си, </a:t>
            </a:r>
            <a:r>
              <a:rPr lang="ru-RU" sz="3200" b="1" dirty="0" err="1" smtClean="0"/>
              <a:t>Си++</a:t>
            </a:r>
            <a:r>
              <a:rPr lang="ru-RU" sz="3200" b="1" dirty="0" smtClean="0"/>
              <a:t>, Паскаль, Бейсик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40768"/>
          </a:xfrm>
        </p:spPr>
        <p:txBody>
          <a:bodyPr/>
          <a:lstStyle/>
          <a:p>
            <a:pPr algn="ctr" eaLnBrk="1" hangingPunct="1"/>
            <a:r>
              <a:rPr lang="ru-RU" sz="5400" b="1" u="sng" dirty="0" smtClean="0"/>
              <a:t/>
            </a:r>
            <a:br>
              <a:rPr lang="ru-RU" sz="5400" b="1" u="sng" dirty="0" smtClean="0"/>
            </a:br>
            <a:r>
              <a:rPr lang="ru-RU" sz="5400" b="1" u="sng" dirty="0" smtClean="0"/>
              <a:t/>
            </a:r>
            <a:br>
              <a:rPr lang="ru-RU" sz="5400" b="1" u="sng" dirty="0" smtClean="0"/>
            </a:br>
            <a:r>
              <a:rPr lang="ru-RU" sz="5400" b="1" u="sng" dirty="0" smtClean="0"/>
              <a:t/>
            </a:r>
            <a:br>
              <a:rPr lang="ru-RU" sz="5400" b="1" u="sng" dirty="0" smtClean="0"/>
            </a:br>
            <a:r>
              <a:rPr lang="ru-RU" sz="5400" b="1" u="sng" dirty="0" smtClean="0"/>
              <a:t/>
            </a:r>
            <a:br>
              <a:rPr lang="ru-RU" sz="5400" b="1" u="sng" dirty="0" smtClean="0"/>
            </a:br>
            <a:r>
              <a:rPr lang="ru-RU" sz="5400" b="1" u="sng" dirty="0" smtClean="0"/>
              <a:t/>
            </a:r>
            <a:br>
              <a:rPr lang="ru-RU" sz="5400" b="1" u="sng" dirty="0" smtClean="0"/>
            </a:br>
            <a:r>
              <a:rPr lang="ru-RU" sz="5400" b="1" u="sng" dirty="0" smtClean="0"/>
              <a:t/>
            </a:r>
            <a:br>
              <a:rPr lang="ru-RU" sz="5400" b="1" u="sng" dirty="0" smtClean="0"/>
            </a:br>
            <a:r>
              <a:rPr lang="ru-RU" sz="5400" b="1" u="sng" dirty="0" smtClean="0"/>
              <a:t/>
            </a:r>
            <a:br>
              <a:rPr lang="ru-RU" sz="5400" b="1" u="sng" dirty="0" smtClean="0"/>
            </a:br>
            <a:r>
              <a:rPr lang="ru-RU" sz="5400" b="1" u="sng" dirty="0" smtClean="0"/>
              <a:t/>
            </a:r>
            <a:br>
              <a:rPr lang="ru-RU" sz="5400" b="1" u="sng" dirty="0" smtClean="0"/>
            </a:br>
            <a:r>
              <a:rPr lang="ru-RU" sz="5400" b="1" u="sng" dirty="0" smtClean="0"/>
              <a:t/>
            </a:r>
            <a:br>
              <a:rPr lang="ru-RU" sz="5400" b="1" u="sng" dirty="0" smtClean="0"/>
            </a:br>
            <a:r>
              <a:rPr lang="ru-RU" sz="5400" b="1" u="sng" dirty="0" smtClean="0"/>
              <a:t/>
            </a:r>
            <a:br>
              <a:rPr lang="ru-RU" sz="5400" b="1" u="sng" dirty="0" smtClean="0"/>
            </a:br>
            <a:endParaRPr lang="ru-RU" sz="5400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16832"/>
            <a:ext cx="8229600" cy="4639543"/>
          </a:xfrm>
        </p:spPr>
        <p:txBody>
          <a:bodyPr>
            <a:noAutofit/>
          </a:bodyPr>
          <a:lstStyle/>
          <a:p>
            <a:pPr marL="274320" indent="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200" dirty="0"/>
              <a:t>Популярные программы совершенствуются. </a:t>
            </a:r>
            <a:r>
              <a:rPr lang="ru-RU" sz="3200" dirty="0"/>
              <a:t>Чтобы сохранить преемственность </a:t>
            </a:r>
            <a:r>
              <a:rPr lang="ru-RU" sz="3200" dirty="0" smtClean="0"/>
              <a:t>программам </a:t>
            </a:r>
            <a:r>
              <a:rPr lang="ru-RU" sz="3200" dirty="0"/>
              <a:t>не даётся новое имя, а они называются версиями исходных программ. </a:t>
            </a:r>
            <a:r>
              <a:rPr lang="ru-RU" sz="3200" dirty="0"/>
              <a:t>Версия указывается после имени </a:t>
            </a:r>
            <a:r>
              <a:rPr lang="ru-RU" sz="3200" dirty="0" smtClean="0"/>
              <a:t>программы.</a:t>
            </a:r>
          </a:p>
          <a:p>
            <a:pPr marL="274320" indent="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200" dirty="0" smtClean="0"/>
              <a:t>Например</a:t>
            </a:r>
            <a:r>
              <a:rPr lang="ru-RU" sz="3200" dirty="0"/>
              <a:t>, </a:t>
            </a:r>
            <a:r>
              <a:rPr lang="en-US" sz="3200" b="1" dirty="0" smtClean="0"/>
              <a:t>Word</a:t>
            </a:r>
            <a:r>
              <a:rPr lang="ru-RU" sz="3200" b="1" dirty="0" smtClean="0"/>
              <a:t> </a:t>
            </a:r>
            <a:r>
              <a:rPr lang="en-US" sz="3200" b="1" dirty="0" smtClean="0"/>
              <a:t>7</a:t>
            </a:r>
            <a:r>
              <a:rPr lang="ru-RU" sz="3200" b="1" dirty="0" smtClean="0"/>
              <a:t>.0</a:t>
            </a:r>
            <a:r>
              <a:rPr lang="ru-RU" sz="3200" dirty="0"/>
              <a:t>. </a:t>
            </a:r>
            <a:r>
              <a:rPr lang="ru-RU" sz="3200" dirty="0" smtClean="0"/>
              <a:t>Первоначально </a:t>
            </a:r>
            <a:r>
              <a:rPr lang="ru-RU" sz="3200" dirty="0"/>
              <a:t>программа имеет версию 1.0. </a:t>
            </a:r>
            <a:endParaRPr lang="en-US" sz="32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67544" y="188640"/>
            <a:ext cx="82296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5400" b="1" i="0" u="sng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5400" b="1" u="sng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Нумерация версий программ.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5343872"/>
          </a:xfrm>
        </p:spPr>
        <p:txBody>
          <a:bodyPr/>
          <a:lstStyle/>
          <a:p>
            <a:pPr marL="27432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200" dirty="0" smtClean="0"/>
              <a:t>Существенные изменения в программе отражаются в увеличении цифры до точки, незначительные изменения в увеличении цифры после точки. </a:t>
            </a:r>
          </a:p>
          <a:p>
            <a:pPr marL="27432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200" dirty="0" smtClean="0"/>
              <a:t>Например, версия </a:t>
            </a:r>
            <a:r>
              <a:rPr lang="ru-RU" sz="3200" b="1" dirty="0" smtClean="0"/>
              <a:t>5.2</a:t>
            </a:r>
            <a:r>
              <a:rPr lang="ru-RU" sz="3200" dirty="0" smtClean="0"/>
              <a:t> означает, что в программе сделано </a:t>
            </a:r>
            <a:r>
              <a:rPr lang="ru-RU" sz="3200" b="1" dirty="0" smtClean="0"/>
              <a:t>4 </a:t>
            </a:r>
            <a:r>
              <a:rPr lang="ru-RU" sz="3200" dirty="0" smtClean="0"/>
              <a:t>существенных изменения и </a:t>
            </a:r>
            <a:r>
              <a:rPr lang="ru-RU" sz="3200" b="1" dirty="0" smtClean="0"/>
              <a:t>2 </a:t>
            </a:r>
            <a:r>
              <a:rPr lang="ru-RU" sz="3200" dirty="0" smtClean="0"/>
              <a:t>незначительных.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200" dirty="0" smtClean="0"/>
              <a:t>    Наряду с такой нумерацией версий, </a:t>
            </a:r>
            <a:r>
              <a:rPr lang="en-US" sz="3200" b="1" dirty="0" err="1" smtClean="0"/>
              <a:t>MicroSoft</a:t>
            </a:r>
            <a:r>
              <a:rPr lang="ru-RU" sz="3200" dirty="0" smtClean="0"/>
              <a:t> ввела нумерацию версий по году выпуска программы. Например: </a:t>
            </a:r>
            <a:r>
              <a:rPr lang="en-US" sz="3200" b="1" dirty="0" smtClean="0"/>
              <a:t>MSOffice</a:t>
            </a:r>
            <a:r>
              <a:rPr lang="ru-RU" sz="3200" b="1" dirty="0" smtClean="0"/>
              <a:t> 2007.</a:t>
            </a:r>
          </a:p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/>
              <a:t>Программы, работающие на компьютере</a:t>
            </a:r>
            <a:r>
              <a:rPr lang="ru-RU" sz="3600" dirty="0"/>
              <a:t>, можно разделить на </a:t>
            </a:r>
            <a:r>
              <a:rPr lang="ru-RU" sz="3600" b="1" dirty="0"/>
              <a:t>три категории</a:t>
            </a:r>
            <a:r>
              <a:rPr lang="ru-RU" sz="3600" dirty="0" smtClean="0"/>
              <a:t>:</a:t>
            </a:r>
            <a:r>
              <a:rPr lang="ru-RU" sz="2400" b="1" u="sng" dirty="0"/>
              <a:t/>
            </a:r>
            <a:br>
              <a:rPr lang="ru-RU" sz="2400" b="1" u="sng" dirty="0"/>
            </a:br>
            <a:endParaRPr lang="ru-RU" sz="2400" b="1" u="sng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556792"/>
            <a:ext cx="8229600" cy="4928146"/>
          </a:xfrm>
        </p:spPr>
        <p:txBody>
          <a:bodyPr/>
          <a:lstStyle/>
          <a:p>
            <a:pPr algn="just">
              <a:lnSpc>
                <a:spcPct val="90000"/>
              </a:lnSpc>
              <a:buNone/>
            </a:pPr>
            <a:r>
              <a:rPr lang="ru-RU" sz="3200" b="1" u="sng" dirty="0" smtClean="0"/>
              <a:t>-системные программы</a:t>
            </a:r>
            <a:endParaRPr lang="en-US" sz="3200" b="1" u="sng" dirty="0" smtClean="0"/>
          </a:p>
          <a:p>
            <a:pPr algn="just">
              <a:lnSpc>
                <a:spcPct val="90000"/>
              </a:lnSpc>
              <a:buNone/>
            </a:pPr>
            <a:r>
              <a:rPr lang="en-US" sz="3200" b="1" u="sng" dirty="0" smtClean="0"/>
              <a:t>-</a:t>
            </a:r>
            <a:r>
              <a:rPr lang="ru-RU" sz="3200" b="1" u="sng" dirty="0" smtClean="0"/>
              <a:t>прикладные программы</a:t>
            </a:r>
            <a:endParaRPr lang="en-US" sz="3200" b="1" u="sng" dirty="0" smtClean="0"/>
          </a:p>
          <a:p>
            <a:pPr algn="just">
              <a:lnSpc>
                <a:spcPct val="90000"/>
              </a:lnSpc>
              <a:buNone/>
            </a:pPr>
            <a:r>
              <a:rPr lang="en-US" sz="3200" b="1" u="sng" dirty="0" smtClean="0"/>
              <a:t>-</a:t>
            </a:r>
            <a:r>
              <a:rPr lang="ru-RU" sz="3200" b="1" u="sng" dirty="0" smtClean="0"/>
              <a:t>инструментальные системы</a:t>
            </a:r>
            <a:endParaRPr lang="en-US" sz="3200" b="1" u="sng" dirty="0" smtClean="0"/>
          </a:p>
          <a:p>
            <a:pPr algn="just">
              <a:lnSpc>
                <a:spcPct val="90000"/>
              </a:lnSpc>
              <a:buNone/>
            </a:pPr>
            <a:endParaRPr lang="en-US" sz="3200" b="1" u="sng" dirty="0" smtClean="0"/>
          </a:p>
          <a:p>
            <a:pPr algn="just" eaLnBrk="1" hangingPunct="1">
              <a:lnSpc>
                <a:spcPct val="90000"/>
              </a:lnSpc>
              <a:buNone/>
            </a:pPr>
            <a:endParaRPr lang="ru-RU" sz="3200" b="1" u="sng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200" b="1" u="sng" dirty="0" smtClean="0"/>
              <a:t>системные программы</a:t>
            </a:r>
            <a:r>
              <a:rPr lang="ru-RU" sz="3200" dirty="0" smtClean="0"/>
              <a:t> – выполняющие различные вспомогательные функции, например, создание копий используемой информации, выдачу справочной информации о компьютере, проверку работоспособности устройств компьютера</a:t>
            </a:r>
            <a:endParaRPr lang="ru-RU" sz="3200" b="1" u="sng" dirty="0" smtClean="0"/>
          </a:p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ru-RU" sz="3200" b="1" u="sng" dirty="0" smtClean="0"/>
              <a:t>прикладные программы</a:t>
            </a:r>
            <a:r>
              <a:rPr lang="ru-RU" sz="3200" dirty="0" smtClean="0"/>
              <a:t> – непосредственно обеспечивающие выполнение необходимых пользователю работ: редактирование текстов, рисование картинок, обработка данных и т.д.</a:t>
            </a:r>
            <a:endParaRPr lang="ru-RU" sz="3200" b="1" u="sng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200" b="1" u="sng" dirty="0" smtClean="0"/>
              <a:t>инструментальные системы</a:t>
            </a:r>
            <a:r>
              <a:rPr lang="ru-RU" sz="3200" dirty="0" smtClean="0"/>
              <a:t> – </a:t>
            </a:r>
            <a:r>
              <a:rPr lang="ru-RU" sz="3200" dirty="0" err="1" smtClean="0"/>
              <a:t>системы</a:t>
            </a:r>
            <a:r>
              <a:rPr lang="ru-RU" sz="3200" dirty="0" smtClean="0"/>
              <a:t> программирования, обеспечивающие создание новых программ.</a:t>
            </a:r>
          </a:p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algn="ctr" eaLnBrk="1" hangingPunct="1"/>
            <a:r>
              <a:rPr lang="ru-RU" sz="5400" b="1" u="sng" dirty="0" smtClean="0"/>
              <a:t>Системные программы</a:t>
            </a:r>
            <a:r>
              <a:rPr lang="ru-RU" sz="5400" dirty="0" smtClean="0"/>
              <a:t>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554513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1600" b="1" dirty="0"/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/>
              <a:t>Операционная система (ОС) </a:t>
            </a:r>
            <a:r>
              <a:rPr lang="ru-RU" sz="3200" dirty="0"/>
              <a:t>– комплекс взаимосвязанных  системных программ, обеспечивающих поддержку работы всех программных и  аппаратных средств компьютера и сетей</a:t>
            </a:r>
            <a:r>
              <a:rPr lang="ru-RU" sz="3200" dirty="0" smtClean="0"/>
              <a:t>.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200" dirty="0" smtClean="0"/>
              <a:t> </a:t>
            </a:r>
            <a:r>
              <a:rPr lang="ru-RU" sz="3200" dirty="0" smtClean="0"/>
              <a:t>       </a:t>
            </a:r>
            <a:r>
              <a:rPr lang="ru-RU" sz="3200" dirty="0"/>
              <a:t>ОС  загружается при включении компьютера и  осуществляет диалог с пользователем. </a:t>
            </a:r>
            <a:endParaRPr lang="ru-RU" sz="32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u="sng" dirty="0" smtClean="0"/>
              <a:t>Системные программы</a:t>
            </a:r>
            <a:r>
              <a:rPr lang="ru-RU" sz="5400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 algn="just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smtClean="0"/>
              <a:t>Драйверы</a:t>
            </a:r>
            <a:r>
              <a:rPr lang="ru-RU" sz="3200" dirty="0" smtClean="0"/>
              <a:t> – программы по управлению устройствами ввода-вывода;</a:t>
            </a:r>
            <a:endParaRPr lang="ru-RU" sz="3200" b="1" dirty="0" smtClean="0"/>
          </a:p>
          <a:p>
            <a:pPr marL="274320" indent="-274320" algn="just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smtClean="0"/>
              <a:t>программы-оболочки</a:t>
            </a:r>
            <a:r>
              <a:rPr lang="ru-RU" sz="3200" dirty="0" smtClean="0"/>
              <a:t> – обеспечивают более удобный и наглядный способ общения с </a:t>
            </a:r>
            <a:r>
              <a:rPr lang="ru-RU" sz="3200" dirty="0" smtClean="0"/>
              <a:t>компьютером;</a:t>
            </a:r>
            <a:endParaRPr lang="ru-RU" sz="32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/>
          <a:lstStyle/>
          <a:p>
            <a:r>
              <a:rPr lang="ru-RU" sz="5400" b="1" u="sng" dirty="0" smtClean="0"/>
              <a:t>Системные программы</a:t>
            </a:r>
            <a:r>
              <a:rPr lang="ru-RU" sz="5400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415881"/>
          </a:xfrm>
        </p:spPr>
        <p:txBody>
          <a:bodyPr/>
          <a:lstStyle/>
          <a:p>
            <a:pPr marL="274320" indent="-274320" algn="just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smtClean="0"/>
              <a:t>Утилиты</a:t>
            </a:r>
            <a:r>
              <a:rPr lang="ru-RU" sz="3200" dirty="0" smtClean="0"/>
              <a:t> (вспомогательные программы):</a:t>
            </a:r>
          </a:p>
          <a:p>
            <a:pPr marL="274320" indent="-274320" algn="just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200" dirty="0" smtClean="0"/>
              <a:t>         а)  </a:t>
            </a:r>
            <a:r>
              <a:rPr lang="ru-RU" sz="3200" b="1" dirty="0" smtClean="0"/>
              <a:t>программы-упаковщики</a:t>
            </a:r>
            <a:r>
              <a:rPr lang="ru-RU" sz="3200" dirty="0" smtClean="0"/>
              <a:t> – позволяют сжимать информацию на </a:t>
            </a:r>
            <a:r>
              <a:rPr lang="ru-RU" sz="3200" dirty="0" smtClean="0"/>
              <a:t>дисках</a:t>
            </a:r>
            <a:r>
              <a:rPr lang="ru-RU" sz="3200" b="1" dirty="0" smtClean="0"/>
              <a:t>;</a:t>
            </a:r>
            <a:endParaRPr lang="ru-RU" sz="3200" dirty="0" smtClean="0"/>
          </a:p>
          <a:p>
            <a:pPr marL="274320" indent="-274320" algn="just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200" dirty="0" smtClean="0"/>
              <a:t>         б)  </a:t>
            </a:r>
            <a:r>
              <a:rPr lang="ru-RU" sz="3200" b="1" dirty="0" smtClean="0"/>
              <a:t>антивирусные программы</a:t>
            </a:r>
            <a:r>
              <a:rPr lang="ru-RU" sz="3200" dirty="0" smtClean="0"/>
              <a:t> – предназначены для предотвращения заражения компьютерным вирусом и ликвидации последствий </a:t>
            </a:r>
            <a:r>
              <a:rPr lang="ru-RU" sz="3200" dirty="0" smtClean="0"/>
              <a:t>заражения</a:t>
            </a:r>
            <a:r>
              <a:rPr lang="ru-RU" sz="3200" b="1" dirty="0" smtClean="0"/>
              <a:t>;</a:t>
            </a:r>
            <a:endParaRPr lang="ru-RU" sz="3200" b="1" dirty="0" smtClean="0"/>
          </a:p>
          <a:p>
            <a:pPr marL="274320" indent="-274320" algn="just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200" dirty="0" smtClean="0"/>
              <a:t>         в)  программы для диагностики компьютера (количество памяти, её использование, типы дисков).</a:t>
            </a:r>
            <a:endParaRPr lang="ru-RU" sz="32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u="sng" dirty="0" smtClean="0"/>
              <a:t>Системные программы</a:t>
            </a:r>
            <a:r>
              <a:rPr lang="ru-RU" sz="5400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/>
              <a:t>Программы управления локальной и глобальной сетью </a:t>
            </a:r>
            <a:r>
              <a:rPr lang="en-US" sz="2800" b="1" dirty="0" smtClean="0"/>
              <a:t>Internet</a:t>
            </a:r>
            <a:r>
              <a:rPr lang="en-US" sz="2800" dirty="0" smtClean="0"/>
              <a:t> </a:t>
            </a:r>
            <a:r>
              <a:rPr lang="ru-RU" sz="2800" dirty="0" smtClean="0"/>
              <a:t>(пользователи компьютеров, объединенных в сеть, могут передавать друг другу сообщения, используя спутниковые или телефонные каналы). Пример: </a:t>
            </a:r>
            <a:r>
              <a:rPr lang="en-US" sz="2800" b="1" dirty="0" smtClean="0"/>
              <a:t>Internet Explorer</a:t>
            </a: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5 Программное обеспечение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Тема5 Программное обеспечение</Template>
  <TotalTime>57</TotalTime>
  <Words>486</Words>
  <Application>Microsoft Office PowerPoint</Application>
  <PresentationFormat>Экран (4:3)</PresentationFormat>
  <Paragraphs>49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Tahoma</vt:lpstr>
      <vt:lpstr>Arial</vt:lpstr>
      <vt:lpstr>Calibri</vt:lpstr>
      <vt:lpstr>Constantia</vt:lpstr>
      <vt:lpstr>Wingdings 2</vt:lpstr>
      <vt:lpstr>Wingdings</vt:lpstr>
      <vt:lpstr>Тема5 Программное обеспечение</vt:lpstr>
      <vt:lpstr>Программное обеспечение.  </vt:lpstr>
      <vt:lpstr>Программы, работающие на компьютере, можно разделить на три категории: </vt:lpstr>
      <vt:lpstr>Слайд 3</vt:lpstr>
      <vt:lpstr>Слайд 4</vt:lpstr>
      <vt:lpstr>Слайд 5</vt:lpstr>
      <vt:lpstr>Системные программы.</vt:lpstr>
      <vt:lpstr>Системные программы.</vt:lpstr>
      <vt:lpstr>Системные программы.</vt:lpstr>
      <vt:lpstr>Системные программы.</vt:lpstr>
      <vt:lpstr>Прикладные программы.</vt:lpstr>
      <vt:lpstr>Прикладные программы.</vt:lpstr>
      <vt:lpstr>Прикладные программы.</vt:lpstr>
      <vt:lpstr>Инструментальные системы  </vt:lpstr>
      <vt:lpstr>          </vt:lpstr>
      <vt:lpstr>Слайд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Программное обеспечение.  </dc:title>
  <dc:creator>!10</dc:creator>
  <cp:lastModifiedBy>!10</cp:lastModifiedBy>
  <cp:revision>6</cp:revision>
  <dcterms:created xsi:type="dcterms:W3CDTF">2017-11-13T07:49:18Z</dcterms:created>
  <dcterms:modified xsi:type="dcterms:W3CDTF">2017-11-13T08:46:47Z</dcterms:modified>
</cp:coreProperties>
</file>