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0"/>
  </p:notesMasterIdLst>
  <p:sldIdLst>
    <p:sldId id="256" r:id="rId2"/>
    <p:sldId id="262" r:id="rId3"/>
    <p:sldId id="291" r:id="rId4"/>
    <p:sldId id="264" r:id="rId5"/>
    <p:sldId id="268" r:id="rId6"/>
    <p:sldId id="265" r:id="rId7"/>
    <p:sldId id="283" r:id="rId8"/>
    <p:sldId id="270" r:id="rId9"/>
    <p:sldId id="271" r:id="rId10"/>
    <p:sldId id="272" r:id="rId11"/>
    <p:sldId id="292" r:id="rId12"/>
    <p:sldId id="293" r:id="rId13"/>
    <p:sldId id="274" r:id="rId14"/>
    <p:sldId id="277" r:id="rId15"/>
    <p:sldId id="296" r:id="rId16"/>
    <p:sldId id="295" r:id="rId17"/>
    <p:sldId id="281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40" autoAdjust="0"/>
  </p:normalViewPr>
  <p:slideViewPr>
    <p:cSldViewPr>
      <p:cViewPr varScale="1">
        <p:scale>
          <a:sx n="66" d="100"/>
          <a:sy n="66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BF87D7-9897-47D0-BE89-F9766B834F31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2874A48-5967-4C66-9D80-9031DE70A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163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3510BD-8560-4FC9-838C-65CA34B4457C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DBA92-4812-4EF6-A201-572B98F60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2CBB-3783-4903-B8F3-8ECE4679D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0172-C8E5-44D2-8BE9-FD50567D7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D8AD7-9DAB-486E-A200-2BE40D3FB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A7ECE-BF27-4D93-BFE5-F59BA9EF1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60179-6EAA-47D5-BB39-52F34DDD8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E1FD1-F74C-4AA7-B6BF-727B45DA9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7436F-7ED3-4761-AFF2-57C238917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FA293-76E6-458E-B46C-7A2D6B426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08323-B9DB-477B-ACB2-DAE413455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D7E8B-E146-45A9-8C1A-925DD0447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D85061A-978F-4911-82FE-0B7D8C4FFF8E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54031B8-6C78-45BC-8E44-57A29D655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214282" y="1341438"/>
            <a:ext cx="8699531" cy="1905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Операционная Система </a:t>
            </a:r>
            <a:br>
              <a:rPr lang="ru-RU" sz="4400" dirty="0" smtClean="0"/>
            </a:br>
            <a:r>
              <a:rPr lang="ru-RU" sz="4400" dirty="0" err="1" smtClean="0"/>
              <a:t>Windows</a:t>
            </a:r>
            <a:r>
              <a:rPr lang="ru-RU" sz="4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6512" y="1071563"/>
            <a:ext cx="9073008" cy="50720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1. </a:t>
            </a:r>
            <a:r>
              <a:rPr lang="ru-RU" b="1" dirty="0" smtClean="0"/>
              <a:t>Строка заголовка</a:t>
            </a:r>
            <a:r>
              <a:rPr lang="ru-RU" dirty="0" smtClean="0"/>
              <a:t> — содержит название папки. За эту строку выполняется перетаскивание окна с помощью мыши.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2. </a:t>
            </a:r>
            <a:r>
              <a:rPr lang="ru-RU" b="1" dirty="0" smtClean="0"/>
              <a:t>Строка меню</a:t>
            </a:r>
            <a:r>
              <a:rPr lang="ru-RU" dirty="0" smtClean="0"/>
              <a:t> содержит основные команды, с помощью которых можно управлять объектами, расположенными в папке.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3. </a:t>
            </a:r>
            <a:r>
              <a:rPr lang="ru-RU" b="1" dirty="0" smtClean="0"/>
              <a:t>Кнопка Развернуть</a:t>
            </a:r>
            <a:r>
              <a:rPr lang="ru-RU" dirty="0" smtClean="0"/>
              <a:t> - разворачивает окно на весь экран. </a:t>
            </a: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928688" y="214313"/>
            <a:ext cx="7572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Пояснения к элементам окна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274838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/>
              <a:t>4. </a:t>
            </a:r>
            <a:r>
              <a:rPr lang="ru-RU" sz="3200" b="1" dirty="0"/>
              <a:t>Кнопка Закрыть</a:t>
            </a:r>
            <a:r>
              <a:rPr lang="ru-RU" sz="3200" dirty="0"/>
              <a:t> - закрывает окно.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5</a:t>
            </a:r>
            <a:r>
              <a:rPr lang="ru-RU" sz="3200" dirty="0"/>
              <a:t>. </a:t>
            </a:r>
            <a:r>
              <a:rPr lang="ru-RU" sz="3200" b="1" dirty="0"/>
              <a:t>Кнопка Свернуть</a:t>
            </a:r>
            <a:r>
              <a:rPr lang="ru-RU" sz="3200" dirty="0"/>
              <a:t> - сворачивает окно на </a:t>
            </a:r>
            <a:r>
              <a:rPr lang="ru-RU" sz="3200" b="1" dirty="0"/>
              <a:t>Панель задач</a:t>
            </a:r>
            <a:r>
              <a:rPr lang="ru-RU" sz="3200" dirty="0"/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6</a:t>
            </a:r>
            <a:r>
              <a:rPr lang="ru-RU" sz="3200" dirty="0"/>
              <a:t>. </a:t>
            </a:r>
            <a:r>
              <a:rPr lang="ru-RU" sz="3200" b="1" dirty="0"/>
              <a:t>Панель инструментов</a:t>
            </a:r>
            <a:r>
              <a:rPr lang="ru-RU" sz="3200" dirty="0"/>
              <a:t> — содержит наиболее часто используемые элементы управления содержимым окна. </a:t>
            </a: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7</a:t>
            </a:r>
            <a:r>
              <a:rPr lang="ru-RU" sz="3200" dirty="0"/>
              <a:t>. </a:t>
            </a:r>
            <a:r>
              <a:rPr lang="ru-RU" sz="3200" b="1" dirty="0"/>
              <a:t>Строка адреса</a:t>
            </a:r>
            <a:r>
              <a:rPr lang="ru-RU" sz="3200" dirty="0"/>
              <a:t> - содержит путь к папке.</a:t>
            </a:r>
          </a:p>
        </p:txBody>
      </p:sp>
    </p:spTree>
    <p:extLst>
      <p:ext uri="{BB962C8B-B14F-4D97-AF65-F5344CB8AC3E}">
        <p14:creationId xmlns:p14="http://schemas.microsoft.com/office/powerpoint/2010/main" val="27350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496944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/>
              <a:t>8. </a:t>
            </a:r>
            <a:r>
              <a:rPr lang="ru-RU" sz="3200" b="1" dirty="0"/>
              <a:t>Рабочая область окна</a:t>
            </a:r>
            <a:r>
              <a:rPr lang="ru-RU" sz="3200" dirty="0"/>
              <a:t> — содержит значки объектов, находящихся в папке.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9</a:t>
            </a:r>
            <a:r>
              <a:rPr lang="ru-RU" sz="3200" dirty="0"/>
              <a:t>. </a:t>
            </a:r>
            <a:r>
              <a:rPr lang="ru-RU" sz="3200" b="1" dirty="0"/>
              <a:t>Информационная панель</a:t>
            </a:r>
            <a:r>
              <a:rPr lang="ru-RU" sz="3200" dirty="0"/>
              <a:t> - позволяет открывать другие папки, выполнять операции с объектами и получать информацию о свойствах объекта.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10</a:t>
            </a:r>
            <a:r>
              <a:rPr lang="ru-RU" sz="3200" dirty="0"/>
              <a:t>. </a:t>
            </a:r>
            <a:r>
              <a:rPr lang="ru-RU" sz="3200" b="1" dirty="0"/>
              <a:t>Рамка окна</a:t>
            </a:r>
            <a:r>
              <a:rPr lang="ru-RU" sz="3200" dirty="0"/>
              <a:t> - позволяет изменять размер окна с помощью протягивания мышью.</a:t>
            </a:r>
          </a:p>
        </p:txBody>
      </p:sp>
    </p:spTree>
    <p:extLst>
      <p:ext uri="{BB962C8B-B14F-4D97-AF65-F5344CB8AC3E}">
        <p14:creationId xmlns:p14="http://schemas.microsoft.com/office/powerpoint/2010/main" val="1375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4414" y="285728"/>
            <a:ext cx="7606935" cy="7905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Диалоговые окна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4188" y="748150"/>
            <a:ext cx="8856907" cy="5298202"/>
            <a:chOff x="-968" y="1469"/>
            <a:chExt cx="12004" cy="8924"/>
          </a:xfrm>
        </p:grpSpPr>
        <p:pic>
          <p:nvPicPr>
            <p:cNvPr id="31749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47" y="2022"/>
              <a:ext cx="7537" cy="7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-968" y="1469"/>
              <a:ext cx="12004" cy="8924"/>
              <a:chOff x="-968" y="1469"/>
              <a:chExt cx="12004" cy="8924"/>
            </a:xfrm>
          </p:grpSpPr>
          <p:sp>
            <p:nvSpPr>
              <p:cNvPr id="31751" name="Text Box 7"/>
              <p:cNvSpPr txBox="1">
                <a:spLocks noChangeArrowheads="1"/>
              </p:cNvSpPr>
              <p:nvPr/>
            </p:nvSpPr>
            <p:spPr bwMode="auto">
              <a:xfrm>
                <a:off x="-849" y="1469"/>
                <a:ext cx="3510" cy="9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/>
                <a:r>
                  <a:rPr lang="ru-RU" sz="2400" dirty="0"/>
                  <a:t>Строка заголовка</a:t>
                </a:r>
              </a:p>
            </p:txBody>
          </p:sp>
          <p:sp>
            <p:nvSpPr>
              <p:cNvPr id="31752" name="Text Box 8"/>
              <p:cNvSpPr txBox="1">
                <a:spLocks noChangeArrowheads="1"/>
              </p:cNvSpPr>
              <p:nvPr/>
            </p:nvSpPr>
            <p:spPr bwMode="auto">
              <a:xfrm>
                <a:off x="-849" y="2584"/>
                <a:ext cx="3803" cy="61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/>
                <a:r>
                  <a:rPr lang="ru-RU" sz="2400" dirty="0"/>
                  <a:t>Корешки  вкладок</a:t>
                </a:r>
              </a:p>
            </p:txBody>
          </p:sp>
          <p:sp>
            <p:nvSpPr>
              <p:cNvPr id="31753" name="Text Box 9"/>
              <p:cNvSpPr txBox="1">
                <a:spLocks noChangeArrowheads="1"/>
              </p:cNvSpPr>
              <p:nvPr/>
            </p:nvSpPr>
            <p:spPr bwMode="auto">
              <a:xfrm>
                <a:off x="-849" y="3994"/>
                <a:ext cx="3803" cy="54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/>
                <a:r>
                  <a:rPr lang="ru-RU" sz="2400" dirty="0"/>
                  <a:t>Флажки</a:t>
                </a:r>
              </a:p>
            </p:txBody>
          </p:sp>
          <p:sp>
            <p:nvSpPr>
              <p:cNvPr id="31754" name="Text Box 10"/>
              <p:cNvSpPr txBox="1">
                <a:spLocks noChangeArrowheads="1"/>
              </p:cNvSpPr>
              <p:nvPr/>
            </p:nvSpPr>
            <p:spPr bwMode="auto">
              <a:xfrm>
                <a:off x="-968" y="6114"/>
                <a:ext cx="4273" cy="12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/>
                <a:r>
                  <a:rPr lang="ru-RU" sz="2400" dirty="0"/>
                  <a:t>Раскрывающийся список</a:t>
                </a:r>
              </a:p>
            </p:txBody>
          </p:sp>
          <p:sp>
            <p:nvSpPr>
              <p:cNvPr id="31755" name="Text Box 11"/>
              <p:cNvSpPr txBox="1">
                <a:spLocks noChangeArrowheads="1"/>
              </p:cNvSpPr>
              <p:nvPr/>
            </p:nvSpPr>
            <p:spPr bwMode="auto">
              <a:xfrm>
                <a:off x="8183" y="9304"/>
                <a:ext cx="2853" cy="108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/>
                <a:r>
                  <a:rPr lang="ru-RU" sz="2400" dirty="0"/>
                  <a:t>Командные кнопки</a:t>
                </a:r>
              </a:p>
            </p:txBody>
          </p:sp>
          <p:sp>
            <p:nvSpPr>
              <p:cNvPr id="31756" name="Text Box 12"/>
              <p:cNvSpPr txBox="1">
                <a:spLocks noChangeArrowheads="1"/>
              </p:cNvSpPr>
              <p:nvPr/>
            </p:nvSpPr>
            <p:spPr bwMode="auto">
              <a:xfrm>
                <a:off x="-849" y="4659"/>
                <a:ext cx="3803" cy="80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/>
                <a:r>
                  <a:rPr lang="ru-RU" sz="2400" dirty="0"/>
                  <a:t>Счетчик</a:t>
                </a:r>
              </a:p>
            </p:txBody>
          </p:sp>
          <p:sp>
            <p:nvSpPr>
              <p:cNvPr id="31757" name="Line 13"/>
              <p:cNvSpPr>
                <a:spLocks noChangeShapeType="1"/>
              </p:cNvSpPr>
              <p:nvPr/>
            </p:nvSpPr>
            <p:spPr bwMode="auto">
              <a:xfrm>
                <a:off x="2465" y="2224"/>
                <a:ext cx="84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58" name="Line 14"/>
              <p:cNvSpPr>
                <a:spLocks noChangeShapeType="1"/>
              </p:cNvSpPr>
              <p:nvPr/>
            </p:nvSpPr>
            <p:spPr bwMode="auto">
              <a:xfrm>
                <a:off x="2865" y="2704"/>
                <a:ext cx="84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1759" name="Group 15"/>
              <p:cNvGrpSpPr>
                <a:grpSpLocks/>
              </p:cNvGrpSpPr>
              <p:nvPr/>
            </p:nvGrpSpPr>
            <p:grpSpPr bwMode="auto">
              <a:xfrm>
                <a:off x="-849" y="3374"/>
                <a:ext cx="4350" cy="580"/>
                <a:chOff x="-849" y="3734"/>
                <a:chExt cx="4350" cy="580"/>
              </a:xfrm>
            </p:grpSpPr>
            <p:sp>
              <p:nvSpPr>
                <p:cNvPr id="3176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-849" y="3734"/>
                  <a:ext cx="3803" cy="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r"/>
                  <a:r>
                    <a:rPr lang="ru-RU" sz="2400" dirty="0"/>
                    <a:t>Вкладки</a:t>
                  </a:r>
                </a:p>
              </p:txBody>
            </p:sp>
            <p:sp>
              <p:nvSpPr>
                <p:cNvPr id="31766" name="Line 17"/>
                <p:cNvSpPr>
                  <a:spLocks noChangeShapeType="1"/>
                </p:cNvSpPr>
                <p:nvPr/>
              </p:nvSpPr>
              <p:spPr bwMode="auto">
                <a:xfrm>
                  <a:off x="2781" y="4024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760" name="Line 18"/>
              <p:cNvSpPr>
                <a:spLocks noChangeShapeType="1"/>
              </p:cNvSpPr>
              <p:nvPr/>
            </p:nvSpPr>
            <p:spPr bwMode="auto">
              <a:xfrm>
                <a:off x="2601" y="4174"/>
                <a:ext cx="10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1" name="Line 19"/>
              <p:cNvSpPr>
                <a:spLocks noChangeShapeType="1"/>
              </p:cNvSpPr>
              <p:nvPr/>
            </p:nvSpPr>
            <p:spPr bwMode="auto">
              <a:xfrm>
                <a:off x="9741" y="8824"/>
                <a:ext cx="0" cy="36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2" name="Line 20"/>
              <p:cNvSpPr>
                <a:spLocks noChangeShapeType="1"/>
              </p:cNvSpPr>
              <p:nvPr/>
            </p:nvSpPr>
            <p:spPr bwMode="auto">
              <a:xfrm>
                <a:off x="9141" y="8824"/>
                <a:ext cx="600" cy="36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3" name="Line 21"/>
              <p:cNvSpPr>
                <a:spLocks noChangeShapeType="1"/>
              </p:cNvSpPr>
              <p:nvPr/>
            </p:nvSpPr>
            <p:spPr bwMode="auto">
              <a:xfrm>
                <a:off x="2781" y="5224"/>
                <a:ext cx="4560" cy="2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4" name="Line 22"/>
              <p:cNvSpPr>
                <a:spLocks noChangeShapeType="1"/>
              </p:cNvSpPr>
              <p:nvPr/>
            </p:nvSpPr>
            <p:spPr bwMode="auto">
              <a:xfrm flipV="1">
                <a:off x="2700" y="6955"/>
                <a:ext cx="7728" cy="2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500042"/>
            <a:ext cx="7924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Структура и элементы управления диалогового окна: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1556792"/>
            <a:ext cx="8215312" cy="515833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1  - </a:t>
            </a:r>
            <a:r>
              <a:rPr lang="ru-RU" b="1" dirty="0" smtClean="0"/>
              <a:t>Строка заголовка</a:t>
            </a:r>
            <a:r>
              <a:rPr lang="ru-RU" dirty="0" smtClean="0"/>
              <a:t>: содержит название окна;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2  - </a:t>
            </a:r>
            <a:r>
              <a:rPr lang="ru-RU" b="1" dirty="0" smtClean="0"/>
              <a:t>Вкладки:</a:t>
            </a:r>
            <a:r>
              <a:rPr lang="ru-RU" dirty="0" smtClean="0"/>
              <a:t> странички, которые отражаются в данном диалоговом окне (в рабочей области окна расположена активная вкладка);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3  - </a:t>
            </a:r>
            <a:r>
              <a:rPr lang="ru-RU" b="1" dirty="0" smtClean="0"/>
              <a:t>Корешки вкладок</a:t>
            </a:r>
            <a:r>
              <a:rPr lang="ru-RU" dirty="0" smtClean="0"/>
              <a:t>: элемент, содержащий название вкладок и позволяющий переключаться между ними (корешок активной вкладки выделен);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7029400"/>
            <a:ext cx="1905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96437"/>
            <a:ext cx="8568952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/>
              <a:t>4 – </a:t>
            </a:r>
            <a:r>
              <a:rPr lang="ru-RU" sz="3200" b="1" dirty="0"/>
              <a:t>Флажки</a:t>
            </a:r>
            <a:r>
              <a:rPr lang="ru-RU" sz="3200" dirty="0"/>
              <a:t>:   элемент управления, позволяющий положительно или отрицательно ответить на вопрос (разрешить или запретить, включить или отключить);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5 </a:t>
            </a:r>
            <a:r>
              <a:rPr lang="ru-RU" sz="3200" dirty="0"/>
              <a:t>- </a:t>
            </a:r>
            <a:r>
              <a:rPr lang="ru-RU" sz="3200" b="1" dirty="0"/>
              <a:t>Текстовое поле</a:t>
            </a:r>
            <a:r>
              <a:rPr lang="ru-RU" sz="3200" dirty="0"/>
              <a:t>: позволяет вводить одну строку данных (текст вводится после щелчка мышью в текстовом поле);</a:t>
            </a:r>
          </a:p>
        </p:txBody>
      </p:sp>
    </p:spTree>
    <p:extLst>
      <p:ext uri="{BB962C8B-B14F-4D97-AF65-F5344CB8AC3E}">
        <p14:creationId xmlns:p14="http://schemas.microsoft.com/office/powerpoint/2010/main" val="40746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277642"/>
            <a:ext cx="885698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/>
              <a:t>6 - </a:t>
            </a:r>
            <a:r>
              <a:rPr lang="ru-RU" sz="3200" b="1" dirty="0"/>
              <a:t>Раскрывающийся список</a:t>
            </a:r>
            <a:r>
              <a:rPr lang="ru-RU" sz="3200" dirty="0"/>
              <a:t>:         текстовое поле с раскрывающей </a:t>
            </a:r>
            <a:r>
              <a:rPr lang="ru-RU" sz="3200" dirty="0" smtClean="0"/>
              <a:t>кнопкой;</a:t>
            </a:r>
            <a:endParaRPr lang="ru-RU" sz="3200" dirty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7 </a:t>
            </a:r>
            <a:r>
              <a:rPr lang="ru-RU" sz="3200" dirty="0"/>
              <a:t>- </a:t>
            </a:r>
            <a:r>
              <a:rPr lang="ru-RU" sz="3200" b="1" dirty="0"/>
              <a:t>Командные кнопки</a:t>
            </a:r>
            <a:r>
              <a:rPr lang="ru-RU" sz="3200" dirty="0"/>
              <a:t>: предназначены для закрытия окна (</a:t>
            </a:r>
            <a:r>
              <a:rPr lang="ru-RU" sz="3200" b="1" dirty="0"/>
              <a:t>ОК</a:t>
            </a:r>
            <a:r>
              <a:rPr lang="ru-RU" sz="3200" dirty="0"/>
              <a:t> - для закрытия с сохранением установленных параметров, </a:t>
            </a:r>
            <a:r>
              <a:rPr lang="ru-RU" sz="3200" b="1" dirty="0"/>
              <a:t>Отмена</a:t>
            </a:r>
            <a:r>
              <a:rPr lang="ru-RU" sz="3200" dirty="0"/>
              <a:t> - для закрытия без сохранения);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8 - </a:t>
            </a:r>
            <a:r>
              <a:rPr lang="ru-RU" sz="3200" b="1" dirty="0" smtClean="0"/>
              <a:t>Счетчи</a:t>
            </a:r>
            <a:r>
              <a:rPr lang="ru-RU" sz="3200" dirty="0" smtClean="0"/>
              <a:t>к</a:t>
            </a:r>
            <a:r>
              <a:rPr lang="ru-RU" sz="3200" dirty="0"/>
              <a:t>: предназначен для ввода числовых значений (миниатюрные стрелки справа позволяют прокручивать показания счетчика</a:t>
            </a:r>
            <a:r>
              <a:rPr lang="ru-RU" sz="3200" dirty="0" smtClean="0"/>
              <a:t>)       ;</a:t>
            </a:r>
            <a:endParaRPr lang="ru-RU" sz="3200" dirty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 smtClean="0"/>
              <a:t>9 </a:t>
            </a:r>
            <a:r>
              <a:rPr lang="ru-RU" sz="3200" dirty="0"/>
              <a:t>- </a:t>
            </a:r>
            <a:r>
              <a:rPr lang="ru-RU" sz="3200" b="1" dirty="0" smtClean="0"/>
              <a:t>Переключатель    </a:t>
            </a:r>
            <a:r>
              <a:rPr lang="ru-RU" sz="3200" dirty="0"/>
              <a:t>: активизирует команду (при этом ранее включенный переключатель отключается и переключатель невозможно отключить совсем</a:t>
            </a:r>
            <a:r>
              <a:rPr lang="ru-RU" sz="3200" dirty="0" smtClean="0"/>
              <a:t>)      ;</a:t>
            </a:r>
            <a:endParaRPr lang="ru-RU" sz="32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861966"/>
            <a:ext cx="468312" cy="38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6309320"/>
            <a:ext cx="288032" cy="40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75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285728"/>
            <a:ext cx="7924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ЗАВЕРШЕНИЕ РАБОТЫ В  WINDOWS: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5" y="1285875"/>
            <a:ext cx="8928992" cy="51435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dirty="0" smtClean="0"/>
              <a:t>Для закрытия </a:t>
            </a:r>
            <a:r>
              <a:rPr lang="ru-RU" b="1" dirty="0" err="1" smtClean="0"/>
              <a:t>Windows</a:t>
            </a:r>
            <a:r>
              <a:rPr lang="ru-RU" dirty="0" smtClean="0"/>
              <a:t> необходимо нажать кнопку «</a:t>
            </a:r>
            <a:r>
              <a:rPr lang="ru-RU" b="1" dirty="0" smtClean="0"/>
              <a:t>Пуск</a:t>
            </a:r>
            <a:r>
              <a:rPr lang="ru-RU" dirty="0" smtClean="0"/>
              <a:t>», после чего в открывшемся </a:t>
            </a:r>
            <a:r>
              <a:rPr lang="ru-RU" b="1" dirty="0" smtClean="0"/>
              <a:t>Главном меню </a:t>
            </a:r>
            <a:r>
              <a:rPr lang="ru-RU" dirty="0" smtClean="0"/>
              <a:t>выбрать пункт </a:t>
            </a:r>
            <a:r>
              <a:rPr lang="ru-RU" b="1" dirty="0" smtClean="0"/>
              <a:t>«Выключение». </a:t>
            </a:r>
            <a:r>
              <a:rPr lang="ru-RU" dirty="0" smtClean="0"/>
              <a:t>После этого в центре экрана появится диалоговое окно «</a:t>
            </a:r>
            <a:r>
              <a:rPr lang="ru-RU" b="1" dirty="0" smtClean="0"/>
              <a:t>Выключить компьютер</a:t>
            </a:r>
            <a:r>
              <a:rPr lang="ru-RU" dirty="0" smtClean="0"/>
              <a:t>», в котором находятся три пункта:</a:t>
            </a:r>
          </a:p>
          <a:p>
            <a:pPr marL="0" indent="0" eaLnBrk="1" hangingPunct="1"/>
            <a:r>
              <a:rPr lang="ru-RU" b="1" dirty="0" smtClean="0"/>
              <a:t>Спящий режим</a:t>
            </a:r>
          </a:p>
          <a:p>
            <a:pPr marL="0" indent="0" eaLnBrk="1" hangingPunct="1"/>
            <a:r>
              <a:rPr lang="ru-RU" b="1" dirty="0" smtClean="0"/>
              <a:t>Выключение</a:t>
            </a:r>
          </a:p>
          <a:p>
            <a:pPr marL="0" indent="0" eaLnBrk="1" hangingPunct="1"/>
            <a:r>
              <a:rPr lang="ru-RU" b="1" dirty="0" smtClean="0"/>
              <a:t>Перезагрузка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ru-RU" sz="1600" dirty="0" smtClean="0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 l="37500" t="27313" r="37796" b="53519"/>
          <a:stretch>
            <a:fillRect/>
          </a:stretch>
        </p:blipFill>
        <p:spPr bwMode="auto">
          <a:xfrm>
            <a:off x="4499992" y="4293096"/>
            <a:ext cx="4464496" cy="244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6" name="Group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209935114"/>
              </p:ext>
            </p:extLst>
          </p:nvPr>
        </p:nvGraphicFramePr>
        <p:xfrm>
          <a:off x="214313" y="1500188"/>
          <a:ext cx="8715436" cy="4214842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42148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Комбинацией клавиш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Ctrl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+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Alt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+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Delete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пользуйтесь, только если вы убедились, что приложение «зависло».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При этом на экран будет выведено диалоговое окно «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Диспетчер задач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Windows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», в котором отметьте «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зависшее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» приложение и нажмите кнопку «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Снять задачу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».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20" name="TextBox 2"/>
          <p:cNvSpPr txBox="1">
            <a:spLocks noChangeArrowheads="1"/>
          </p:cNvSpPr>
          <p:nvPr/>
        </p:nvSpPr>
        <p:spPr bwMode="auto">
          <a:xfrm>
            <a:off x="1143000" y="142875"/>
            <a:ext cx="67865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ПРЕДУПРЕЖДЕНИЕ:</a:t>
            </a:r>
          </a:p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0100" y="0"/>
            <a:ext cx="654685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ЭТАПЫ ЗАГРУЗКИ ОС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2938"/>
            <a:ext cx="9144000" cy="6072187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/>
              <a:t>В первую очередь необходимо </a:t>
            </a:r>
            <a:r>
              <a:rPr lang="ru-RU" b="1" u="sng" dirty="0" smtClean="0"/>
              <a:t>загрузить операционную систему в оперативную память. </a:t>
            </a:r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ru-RU" b="1" u="sng" dirty="0" smtClean="0"/>
          </a:p>
          <a:p>
            <a:pPr marL="0" indent="-457200" algn="just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b="1" u="sng" dirty="0" smtClean="0"/>
              <a:t>1 этап</a:t>
            </a:r>
            <a:r>
              <a:rPr lang="ru-RU" dirty="0" smtClean="0"/>
              <a:t>.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свою команду компьютер получает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ПЗУ находятся программы тестирования компьютера BIOS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-457200" algn="just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Работа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отображается на экране белыми бегущими строками. Если  что-то не работает, BIOS докладывает о неисправности. </a:t>
            </a:r>
          </a:p>
          <a:p>
            <a:pPr marL="0" indent="-457200" algn="just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Если все в порядке, 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заканчивает свою работу и дает команду загрузить с жесткого диска в оперативную память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специальную программу.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9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3200" b="1" u="sng" dirty="0"/>
              <a:t>2 этап</a:t>
            </a:r>
            <a:r>
              <a:rPr lang="ru-RU" sz="3200" dirty="0"/>
              <a:t>. Эта программа находится в специальном загрузочном секторе диска и называется </a:t>
            </a:r>
            <a:r>
              <a:rPr lang="en-US" sz="3200" b="1" dirty="0"/>
              <a:t>Master Boot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b="1" i="1" u="sng" dirty="0"/>
              <a:t>загрузчик </a:t>
            </a:r>
            <a:r>
              <a:rPr lang="ru-RU" sz="3200" b="1" i="1" u="sng" dirty="0" smtClean="0"/>
              <a:t>ОС</a:t>
            </a:r>
            <a:r>
              <a:rPr lang="ru-RU" sz="3200" dirty="0" smtClean="0"/>
              <a:t> </a:t>
            </a:r>
            <a:r>
              <a:rPr lang="ru-RU" sz="3200" dirty="0"/>
              <a:t>ее основное            назначение - считать в </a:t>
            </a:r>
            <a:r>
              <a:rPr lang="ru-RU" sz="3200" b="1" dirty="0"/>
              <a:t>ОЗУ</a:t>
            </a:r>
            <a:r>
              <a:rPr lang="ru-RU" sz="3200" dirty="0"/>
              <a:t> операционную систему с системного диска. </a:t>
            </a:r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ru-RU" sz="3200" dirty="0"/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3200" b="1" u="sng" dirty="0"/>
              <a:t>3 этап</a:t>
            </a:r>
            <a:r>
              <a:rPr lang="ru-RU" sz="3200" dirty="0"/>
              <a:t>. После окончания загрузки </a:t>
            </a:r>
            <a:r>
              <a:rPr lang="ru-RU" sz="3200" b="1" dirty="0"/>
              <a:t>ОС</a:t>
            </a:r>
            <a:r>
              <a:rPr lang="ru-RU" sz="3200" dirty="0"/>
              <a:t> управление передается </a:t>
            </a:r>
            <a:r>
              <a:rPr lang="ru-RU" sz="3200" b="1" i="1" u="sng" dirty="0"/>
              <a:t>командному процессору,</a:t>
            </a:r>
            <a:r>
              <a:rPr lang="ru-RU" sz="3200" b="1" u="sng" dirty="0"/>
              <a:t> </a:t>
            </a:r>
            <a:r>
              <a:rPr lang="ru-RU" sz="3200" dirty="0"/>
              <a:t>и на экране появляется графический интерфейс</a:t>
            </a:r>
            <a:r>
              <a:rPr lang="ru-RU" sz="3200" dirty="0" smtClean="0"/>
              <a:t>.</a:t>
            </a:r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3200" dirty="0" smtClean="0"/>
              <a:t>  </a:t>
            </a:r>
            <a:endParaRPr lang="ru-RU" sz="3200" dirty="0" smtClean="0"/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3200" dirty="0"/>
              <a:t> </a:t>
            </a:r>
            <a:r>
              <a:rPr lang="ru-RU" sz="3200" dirty="0" smtClean="0"/>
              <a:t>   Далее работа</a:t>
            </a:r>
            <a:r>
              <a:rPr lang="en-US" sz="3200" dirty="0" smtClean="0"/>
              <a:t> </a:t>
            </a:r>
            <a:r>
              <a:rPr lang="en-US" sz="3200" dirty="0" err="1"/>
              <a:t>происходит</a:t>
            </a:r>
            <a:r>
              <a:rPr lang="en-US" sz="3200" dirty="0"/>
              <a:t> </a:t>
            </a:r>
            <a:r>
              <a:rPr lang="en-US" sz="3200" dirty="0" err="1"/>
              <a:t>под</a:t>
            </a:r>
            <a:r>
              <a:rPr lang="en-US" sz="3200" dirty="0"/>
              <a:t> </a:t>
            </a:r>
            <a:r>
              <a:rPr lang="en-US" sz="3200" dirty="0" err="1"/>
              <a:t>управлением</a:t>
            </a:r>
            <a:r>
              <a:rPr lang="en-US" sz="3200" dirty="0"/>
              <a:t> </a:t>
            </a:r>
            <a:r>
              <a:rPr lang="en-US" sz="3200" dirty="0" err="1"/>
              <a:t>операционной</a:t>
            </a:r>
            <a:r>
              <a:rPr lang="en-US" sz="3200" dirty="0"/>
              <a:t> </a:t>
            </a:r>
            <a:r>
              <a:rPr lang="en-US" sz="3200" dirty="0" err="1"/>
              <a:t>системы</a:t>
            </a:r>
            <a:r>
              <a:rPr lang="en-US" sz="3200" dirty="0"/>
              <a:t>.</a:t>
            </a:r>
            <a:endParaRPr lang="ru-RU" sz="3200" dirty="0"/>
          </a:p>
          <a:p>
            <a:pPr marL="0" indent="-457200" algn="just" eaLnBrk="1" hangingPunct="1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3200" dirty="0" smtClean="0"/>
              <a:t>    По </a:t>
            </a:r>
            <a:r>
              <a:rPr lang="ru-RU" sz="3200" dirty="0"/>
              <a:t>окончании загрузки на экране появляется </a:t>
            </a:r>
            <a:r>
              <a:rPr lang="ru-RU" sz="3200" b="1" u="sng" dirty="0"/>
              <a:t>Рабочий стол </a:t>
            </a:r>
            <a:r>
              <a:rPr lang="ru-RU" sz="3200" b="1" u="sng" dirty="0" err="1"/>
              <a:t>Windows</a:t>
            </a:r>
            <a:r>
              <a:rPr lang="ru-RU" sz="3200" b="1" u="sng" dirty="0"/>
              <a:t> 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512" y="692123"/>
            <a:ext cx="8677076" cy="5877580"/>
            <a:chOff x="1821" y="2902"/>
            <a:chExt cx="9459" cy="9263"/>
          </a:xfrm>
        </p:grpSpPr>
        <p:grpSp>
          <p:nvGrpSpPr>
            <p:cNvPr id="20485" name="Group 6"/>
            <p:cNvGrpSpPr>
              <a:grpSpLocks/>
            </p:cNvGrpSpPr>
            <p:nvPr/>
          </p:nvGrpSpPr>
          <p:grpSpPr bwMode="auto">
            <a:xfrm>
              <a:off x="1821" y="2902"/>
              <a:ext cx="9459" cy="9263"/>
              <a:chOff x="1461" y="1342"/>
              <a:chExt cx="9459" cy="9263"/>
            </a:xfrm>
          </p:grpSpPr>
          <p:pic>
            <p:nvPicPr>
              <p:cNvPr id="20487" name="Picture 7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61" y="1984"/>
                <a:ext cx="9345" cy="7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>
                <a:off x="7113" y="5996"/>
                <a:ext cx="3353" cy="1021"/>
              </a:xfrm>
              <a:prstGeom prst="wedgeRoundRectCallout">
                <a:avLst>
                  <a:gd name="adj1" fmla="val -41043"/>
                  <a:gd name="adj2" fmla="val 278963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 dirty="0"/>
                  <a:t>Панель задач</a:t>
                </a:r>
              </a:p>
            </p:txBody>
          </p:sp>
          <p:sp>
            <p:nvSpPr>
              <p:cNvPr id="20489" name="AutoShape 9"/>
              <p:cNvSpPr>
                <a:spLocks noChangeArrowheads="1"/>
              </p:cNvSpPr>
              <p:nvPr/>
            </p:nvSpPr>
            <p:spPr bwMode="auto">
              <a:xfrm>
                <a:off x="1461" y="9971"/>
                <a:ext cx="1920" cy="564"/>
              </a:xfrm>
              <a:prstGeom prst="wedgeRoundRectCallout">
                <a:avLst>
                  <a:gd name="adj1" fmla="val -36560"/>
                  <a:gd name="adj2" fmla="val -157556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 dirty="0"/>
                  <a:t>Кнопка пуск</a:t>
                </a:r>
              </a:p>
            </p:txBody>
          </p:sp>
          <p:sp>
            <p:nvSpPr>
              <p:cNvPr id="20490" name="AutoShape 10"/>
              <p:cNvSpPr>
                <a:spLocks noChangeArrowheads="1"/>
              </p:cNvSpPr>
              <p:nvPr/>
            </p:nvSpPr>
            <p:spPr bwMode="auto">
              <a:xfrm>
                <a:off x="6682" y="1342"/>
                <a:ext cx="2640" cy="600"/>
              </a:xfrm>
              <a:prstGeom prst="wedgeRoundRectCallout">
                <a:avLst>
                  <a:gd name="adj1" fmla="val 76323"/>
                  <a:gd name="adj2" fmla="val 271476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 dirty="0"/>
                  <a:t>Рабочая область </a:t>
                </a:r>
              </a:p>
            </p:txBody>
          </p:sp>
          <p:sp>
            <p:nvSpPr>
              <p:cNvPr id="20491" name="AutoShape 11"/>
              <p:cNvSpPr>
                <a:spLocks noChangeArrowheads="1"/>
              </p:cNvSpPr>
              <p:nvPr/>
            </p:nvSpPr>
            <p:spPr bwMode="auto">
              <a:xfrm>
                <a:off x="4365" y="9968"/>
                <a:ext cx="2590" cy="600"/>
              </a:xfrm>
              <a:prstGeom prst="wedgeRoundRectCallout">
                <a:avLst>
                  <a:gd name="adj1" fmla="val -139076"/>
                  <a:gd name="adj2" fmla="val -604187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 dirty="0"/>
                  <a:t>Главное меню</a:t>
                </a:r>
              </a:p>
            </p:txBody>
          </p:sp>
          <p:sp>
            <p:nvSpPr>
              <p:cNvPr id="20492" name="AutoShape 12"/>
              <p:cNvSpPr>
                <a:spLocks noChangeArrowheads="1"/>
              </p:cNvSpPr>
              <p:nvPr/>
            </p:nvSpPr>
            <p:spPr bwMode="auto">
              <a:xfrm>
                <a:off x="5778" y="3840"/>
                <a:ext cx="2983" cy="1589"/>
              </a:xfrm>
              <a:prstGeom prst="wedgeRoundRectCallout">
                <a:avLst>
                  <a:gd name="adj1" fmla="val -70671"/>
                  <a:gd name="adj2" fmla="val 304887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 dirty="0"/>
                  <a:t>Кнопки открытых окон и приложений</a:t>
                </a:r>
              </a:p>
            </p:txBody>
          </p:sp>
          <p:sp>
            <p:nvSpPr>
              <p:cNvPr id="20493" name="AutoShape 13"/>
              <p:cNvSpPr>
                <a:spLocks noChangeArrowheads="1"/>
              </p:cNvSpPr>
              <p:nvPr/>
            </p:nvSpPr>
            <p:spPr bwMode="auto">
              <a:xfrm>
                <a:off x="8173" y="9854"/>
                <a:ext cx="2747" cy="751"/>
              </a:xfrm>
              <a:prstGeom prst="wedgeRoundRectCallout">
                <a:avLst>
                  <a:gd name="adj1" fmla="val 39521"/>
                  <a:gd name="adj2" fmla="val -113183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 dirty="0"/>
                  <a:t>Панель индикации</a:t>
                </a:r>
              </a:p>
            </p:txBody>
          </p:sp>
        </p:grpSp>
        <p:sp>
          <p:nvSpPr>
            <p:cNvPr id="20486" name="AutoShape 14"/>
            <p:cNvSpPr>
              <a:spLocks noChangeArrowheads="1"/>
            </p:cNvSpPr>
            <p:nvPr/>
          </p:nvSpPr>
          <p:spPr bwMode="auto">
            <a:xfrm>
              <a:off x="4568" y="4378"/>
              <a:ext cx="3297" cy="600"/>
            </a:xfrm>
            <a:prstGeom prst="wedgeRoundRectCallout">
              <a:avLst>
                <a:gd name="adj1" fmla="val -29684"/>
                <a:gd name="adj2" fmla="val 674219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dirty="0"/>
                <a:t>Вложенное меню</a:t>
              </a:r>
            </a:p>
          </p:txBody>
        </p:sp>
      </p:grpSp>
      <p:sp>
        <p:nvSpPr>
          <p:cNvPr id="22544" name="Rectangle 16"/>
          <p:cNvSpPr>
            <a:spLocks noGrp="1" noChangeArrowheads="1"/>
          </p:cNvSpPr>
          <p:nvPr>
            <p:ph type="body" idx="4294967295"/>
          </p:nvPr>
        </p:nvSpPr>
        <p:spPr>
          <a:xfrm>
            <a:off x="1285875" y="6505575"/>
            <a:ext cx="7693025" cy="352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Рисунок 1.</a:t>
            </a:r>
            <a:r>
              <a:rPr lang="ru-RU" sz="2000" b="1" smtClean="0"/>
              <a:t> Рабочий стол</a:t>
            </a:r>
          </a:p>
        </p:txBody>
      </p:sp>
      <p:sp>
        <p:nvSpPr>
          <p:cNvPr id="20484" name="TextBox 12"/>
          <p:cNvSpPr txBox="1">
            <a:spLocks noChangeArrowheads="1"/>
          </p:cNvSpPr>
          <p:nvPr/>
        </p:nvSpPr>
        <p:spPr bwMode="auto">
          <a:xfrm>
            <a:off x="539552" y="0"/>
            <a:ext cx="7786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ЭЛЕМЕНТЫ УПРАВЛЕНИЯ РАБОЧЕГО СТОЛА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642910" y="285728"/>
            <a:ext cx="7924800" cy="8524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ОБЪЕКТЫ WINDOWS</a:t>
            </a:r>
            <a:r>
              <a:rPr lang="ru-RU" dirty="0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052737"/>
            <a:ext cx="8892480" cy="5233764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Под </a:t>
            </a:r>
            <a:r>
              <a:rPr lang="ru-RU" b="1" u="sng" dirty="0" smtClean="0"/>
              <a:t>объектами</a:t>
            </a:r>
            <a:r>
              <a:rPr lang="ru-RU" dirty="0" smtClean="0"/>
              <a:t>  следует понимать все, с чем работает ОС.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Объектами </a:t>
            </a:r>
            <a:r>
              <a:rPr lang="en-US" dirty="0" smtClean="0"/>
              <a:t>Windows</a:t>
            </a:r>
            <a:r>
              <a:rPr lang="ru-RU" dirty="0" smtClean="0"/>
              <a:t>  являются </a:t>
            </a:r>
            <a:r>
              <a:rPr lang="ru-RU" b="1" i="1" dirty="0" smtClean="0"/>
              <a:t>файлы, папки, диски, окна, приложения, документы, ярлыки.</a:t>
            </a:r>
            <a:endParaRPr lang="ru-RU" b="1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u="sng" dirty="0" smtClean="0"/>
              <a:t>Рабочий стол </a:t>
            </a:r>
            <a:r>
              <a:rPr lang="ru-RU" dirty="0" smtClean="0"/>
              <a:t>тоже является </a:t>
            </a:r>
            <a:r>
              <a:rPr lang="ru-RU" b="1" dirty="0" smtClean="0"/>
              <a:t>папкой (самой верхней в иерархии папок).</a:t>
            </a:r>
            <a:endParaRPr lang="ru-RU" b="1" i="1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u="sng" dirty="0" smtClean="0"/>
              <a:t>Ярлык</a:t>
            </a:r>
            <a:r>
              <a:rPr lang="ru-RU" dirty="0" smtClean="0"/>
              <a:t> – это очень короткий файл, в котором находится </a:t>
            </a:r>
            <a:r>
              <a:rPr lang="ru-RU" b="1" u="sng" dirty="0" smtClean="0"/>
              <a:t>путь к  папке</a:t>
            </a:r>
            <a:r>
              <a:rPr lang="ru-RU" dirty="0" smtClean="0"/>
              <a:t>, где находится сама программа или папка.</a:t>
            </a:r>
            <a:endParaRPr lang="ru-RU" b="1" i="1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u="sng" dirty="0" smtClean="0"/>
              <a:t>Значок (иконка, пиктограмма)</a:t>
            </a:r>
            <a:r>
              <a:rPr lang="ru-RU" u="sng" dirty="0" smtClean="0"/>
              <a:t> </a:t>
            </a:r>
            <a:r>
              <a:rPr lang="ru-RU" dirty="0" smtClean="0"/>
              <a:t>– это наглядное средство представления объекта.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0"/>
            <a:ext cx="7924800" cy="9286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РАБОТА С МЫШЬЮ В СРЕДЕ </a:t>
            </a:r>
            <a:r>
              <a:rPr lang="en-US" sz="3200" dirty="0" smtClean="0"/>
              <a:t>WINDOWS</a:t>
            </a:r>
            <a:r>
              <a:rPr lang="ru-RU" sz="3200" dirty="0" smtClean="0"/>
              <a:t>.</a:t>
            </a:r>
          </a:p>
        </p:txBody>
      </p:sp>
      <p:graphicFrame>
        <p:nvGraphicFramePr>
          <p:cNvPr id="24678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21422417"/>
              </p:ext>
            </p:extLst>
          </p:nvPr>
        </p:nvGraphicFramePr>
        <p:xfrm>
          <a:off x="0" y="836712"/>
          <a:ext cx="9361040" cy="6865208"/>
        </p:xfrm>
        <a:graphic>
          <a:graphicData uri="http://schemas.openxmlformats.org/drawingml/2006/table">
            <a:tbl>
              <a:tblPr/>
              <a:tblGrid>
                <a:gridCol w="4781539"/>
                <a:gridCol w="4579501"/>
              </a:tblGrid>
              <a:tr h="3600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</a:t>
                      </a:r>
                      <a:endParaRPr kumimoji="0" lang="ru-RU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Назначение</a:t>
                      </a:r>
                      <a:endParaRPr kumimoji="0" lang="ru-RU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Зависание (поставить мышь без щелчка)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Всплывающая подсказка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50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Щелчок (левая кнопка)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Выделение и выбор объекта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8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Двойной щелчок (левая кнопка)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объектов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9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Щелчок правой кнопки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Контекстное меню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62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Перетаскивание. С зажатой левой клавишей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Перемещение объектов, изменение размеров окон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Протягивание С зажатой правой клавишей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Групповое выделение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42875" y="1357313"/>
            <a:ext cx="90011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/>
              <a:t>В операционной системе «</a:t>
            </a:r>
            <a:r>
              <a:rPr lang="en-US" sz="3200" b="1" dirty="0"/>
              <a:t>Windows</a:t>
            </a:r>
            <a:r>
              <a:rPr lang="ru-RU" sz="3200" b="1" dirty="0"/>
              <a:t>»</a:t>
            </a:r>
            <a:r>
              <a:rPr lang="ru-RU" sz="3200" dirty="0"/>
              <a:t> основным средством общения с пользователем являются различные типы окон («окно» по </a:t>
            </a:r>
            <a:r>
              <a:rPr lang="ru-RU" sz="3200" dirty="0" err="1"/>
              <a:t>анг</a:t>
            </a:r>
            <a:r>
              <a:rPr lang="ru-RU" sz="3200" dirty="0"/>
              <a:t>. «</a:t>
            </a:r>
            <a:r>
              <a:rPr lang="en-US" sz="3200" dirty="0"/>
              <a:t>window</a:t>
            </a:r>
            <a:r>
              <a:rPr lang="ru-RU" sz="3200" dirty="0"/>
              <a:t>»). </a:t>
            </a:r>
          </a:p>
          <a:p>
            <a:pPr algn="just"/>
            <a:r>
              <a:rPr lang="ru-RU" sz="3600" b="1" i="1" u="sng" dirty="0"/>
              <a:t>Окно</a:t>
            </a:r>
            <a:r>
              <a:rPr lang="ru-RU" sz="3200" dirty="0"/>
              <a:t> — прямоугольная область экрана, в которой выполняется </a:t>
            </a:r>
            <a:r>
              <a:rPr lang="ru-RU" sz="3200" b="1" dirty="0"/>
              <a:t>Windows-приложение</a:t>
            </a:r>
            <a:r>
              <a:rPr lang="ru-RU" sz="3200" dirty="0"/>
              <a:t>. </a:t>
            </a:r>
          </a:p>
          <a:p>
            <a:pPr algn="just"/>
            <a:r>
              <a:rPr lang="ru-RU" sz="3600" b="1" i="1" u="sng" dirty="0"/>
              <a:t>Приложение</a:t>
            </a:r>
            <a:r>
              <a:rPr lang="ru-RU" sz="3200" dirty="0"/>
              <a:t> - это программа, работающая под управлением </a:t>
            </a:r>
            <a:r>
              <a:rPr lang="en-US" sz="3200" dirty="0"/>
              <a:t>Windows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214290"/>
            <a:ext cx="7859712" cy="164307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ОКНА WINDOWS.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2214563"/>
            <a:ext cx="8358188" cy="372427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4400" dirty="0" smtClean="0"/>
              <a:t>В </a:t>
            </a:r>
            <a:r>
              <a:rPr lang="en-US" sz="4400" dirty="0" smtClean="0"/>
              <a:t>Windows </a:t>
            </a:r>
            <a:r>
              <a:rPr lang="ru-RU" sz="4400" dirty="0" smtClean="0"/>
              <a:t>три разновидности окон: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ru-RU" sz="4400" dirty="0" smtClean="0"/>
              <a:t>Окна папок;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ru-RU" sz="4400" dirty="0" smtClean="0"/>
              <a:t>Окна приложений;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ru-RU" sz="4400" dirty="0" smtClean="0"/>
              <a:t>Диалоговые окна.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015" y="675594"/>
            <a:ext cx="9488549" cy="5824288"/>
            <a:chOff x="-674" y="1744"/>
            <a:chExt cx="12920" cy="7903"/>
          </a:xfrm>
        </p:grpSpPr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261" y="1744"/>
              <a:ext cx="10393" cy="7619"/>
              <a:chOff x="261" y="1744"/>
              <a:chExt cx="10393" cy="7619"/>
            </a:xfrm>
          </p:grpSpPr>
          <p:pic>
            <p:nvPicPr>
              <p:cNvPr id="28690" name="Picture 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421" y="2944"/>
                <a:ext cx="8160" cy="6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8691" name="Group 7"/>
              <p:cNvGrpSpPr>
                <a:grpSpLocks/>
              </p:cNvGrpSpPr>
              <p:nvPr/>
            </p:nvGrpSpPr>
            <p:grpSpPr bwMode="auto">
              <a:xfrm>
                <a:off x="261" y="1744"/>
                <a:ext cx="10393" cy="7619"/>
                <a:chOff x="261" y="1624"/>
                <a:chExt cx="10393" cy="7619"/>
              </a:xfrm>
            </p:grpSpPr>
            <p:sp>
              <p:nvSpPr>
                <p:cNvPr id="28692" name="AutoShape 8"/>
                <p:cNvSpPr>
                  <a:spLocks noChangeAspect="1" noChangeArrowheads="1"/>
                </p:cNvSpPr>
                <p:nvPr/>
              </p:nvSpPr>
              <p:spPr bwMode="auto">
                <a:xfrm>
                  <a:off x="261" y="1624"/>
                  <a:ext cx="10393" cy="76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3" name="Line 19"/>
                <p:cNvSpPr>
                  <a:spLocks noChangeShapeType="1"/>
                </p:cNvSpPr>
                <p:nvPr/>
              </p:nvSpPr>
              <p:spPr bwMode="auto">
                <a:xfrm>
                  <a:off x="10396" y="1923"/>
                  <a:ext cx="22" cy="1042"/>
                </a:xfrm>
                <a:prstGeom prst="line">
                  <a:avLst/>
                </a:prstGeom>
                <a:noFill/>
                <a:ln w="889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8678" name="Group 20"/>
            <p:cNvGrpSpPr>
              <a:grpSpLocks/>
            </p:cNvGrpSpPr>
            <p:nvPr/>
          </p:nvGrpSpPr>
          <p:grpSpPr bwMode="auto">
            <a:xfrm>
              <a:off x="-674" y="1756"/>
              <a:ext cx="12920" cy="7891"/>
              <a:chOff x="648" y="1756"/>
              <a:chExt cx="12887" cy="7891"/>
            </a:xfrm>
          </p:grpSpPr>
          <p:grpSp>
            <p:nvGrpSpPr>
              <p:cNvPr id="28679" name="Group 21"/>
              <p:cNvGrpSpPr>
                <a:grpSpLocks/>
              </p:cNvGrpSpPr>
              <p:nvPr/>
            </p:nvGrpSpPr>
            <p:grpSpPr bwMode="auto">
              <a:xfrm>
                <a:off x="648" y="1756"/>
                <a:ext cx="12887" cy="7891"/>
                <a:chOff x="648" y="1756"/>
                <a:chExt cx="12888" cy="7891"/>
              </a:xfrm>
            </p:grpSpPr>
            <p:sp>
              <p:nvSpPr>
                <p:cNvPr id="28681" name="Rectangle 22"/>
                <p:cNvSpPr>
                  <a:spLocks noChangeArrowheads="1"/>
                </p:cNvSpPr>
                <p:nvPr/>
              </p:nvSpPr>
              <p:spPr bwMode="auto">
                <a:xfrm>
                  <a:off x="10578" y="7544"/>
                  <a:ext cx="2958" cy="2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dirty="0" err="1">
                      <a:solidFill>
                        <a:srgbClr val="000000"/>
                      </a:solidFill>
                    </a:rPr>
                    <a:t>Строка</a:t>
                  </a:r>
                  <a:r>
                    <a:rPr lang="en-US" sz="2400" dirty="0">
                      <a:solidFill>
                        <a:srgbClr val="000000"/>
                      </a:solidFill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</a:rPr>
                    <a:t>заг</a:t>
                  </a:r>
                  <a:r>
                    <a:rPr lang="ru-RU" sz="2400" dirty="0" err="1">
                      <a:solidFill>
                        <a:srgbClr val="000000"/>
                      </a:solidFill>
                    </a:rPr>
                    <a:t>оловка</a:t>
                  </a:r>
                  <a:endParaRPr lang="ru-RU" sz="2400" dirty="0"/>
                </a:p>
              </p:txBody>
            </p:sp>
            <p:sp>
              <p:nvSpPr>
                <p:cNvPr id="28682" name="Rectangle 23"/>
                <p:cNvSpPr>
                  <a:spLocks noChangeArrowheads="1"/>
                </p:cNvSpPr>
                <p:nvPr/>
              </p:nvSpPr>
              <p:spPr bwMode="auto">
                <a:xfrm>
                  <a:off x="7614" y="2804"/>
                  <a:ext cx="2546" cy="1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r"/>
                  <a:r>
                    <a:rPr lang="ru-RU" sz="2400" dirty="0">
                      <a:solidFill>
                        <a:srgbClr val="000000"/>
                      </a:solidFill>
                    </a:rPr>
                    <a:t>Кнопка Свернуть</a:t>
                  </a:r>
                </a:p>
              </p:txBody>
            </p:sp>
            <p:sp>
              <p:nvSpPr>
                <p:cNvPr id="28683" name="Rectangle 24"/>
                <p:cNvSpPr>
                  <a:spLocks noChangeArrowheads="1"/>
                </p:cNvSpPr>
                <p:nvPr/>
              </p:nvSpPr>
              <p:spPr bwMode="auto">
                <a:xfrm>
                  <a:off x="9499" y="2105"/>
                  <a:ext cx="0" cy="5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endParaRPr lang="ru-RU" sz="2400" dirty="0"/>
                </a:p>
              </p:txBody>
            </p:sp>
            <p:sp>
              <p:nvSpPr>
                <p:cNvPr id="28684" name="Rectangle 25"/>
                <p:cNvSpPr>
                  <a:spLocks noChangeArrowheads="1"/>
                </p:cNvSpPr>
                <p:nvPr/>
              </p:nvSpPr>
              <p:spPr bwMode="auto">
                <a:xfrm>
                  <a:off x="9589" y="1756"/>
                  <a:ext cx="3482" cy="5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r>
                    <a:rPr lang="en-US" sz="2400" dirty="0" err="1">
                      <a:solidFill>
                        <a:srgbClr val="000000"/>
                      </a:solidFill>
                    </a:rPr>
                    <a:t>Кнопка</a:t>
                  </a:r>
                  <a:r>
                    <a:rPr lang="en-US" sz="2400" dirty="0">
                      <a:solidFill>
                        <a:srgbClr val="000000"/>
                      </a:solidFill>
                    </a:rPr>
                    <a:t> З</a:t>
                  </a:r>
                  <a:r>
                    <a:rPr lang="ru-RU" sz="2400" dirty="0" err="1">
                      <a:solidFill>
                        <a:srgbClr val="000000"/>
                      </a:solidFill>
                    </a:rPr>
                    <a:t>акрыть</a:t>
                  </a:r>
                  <a:endParaRPr lang="ru-RU" sz="2400" dirty="0"/>
                </a:p>
              </p:txBody>
            </p:sp>
            <p:sp>
              <p:nvSpPr>
                <p:cNvPr id="28685" name="Rectangle 26"/>
                <p:cNvSpPr>
                  <a:spLocks noChangeArrowheads="1"/>
                </p:cNvSpPr>
                <p:nvPr/>
              </p:nvSpPr>
              <p:spPr bwMode="auto">
                <a:xfrm>
                  <a:off x="648" y="2007"/>
                  <a:ext cx="3022" cy="16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r"/>
                  <a:endParaRPr lang="ru-RU" sz="2400" dirty="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686" name="Rectangle 27"/>
                <p:cNvSpPr>
                  <a:spLocks noChangeArrowheads="1"/>
                </p:cNvSpPr>
                <p:nvPr/>
              </p:nvSpPr>
              <p:spPr bwMode="auto">
                <a:xfrm>
                  <a:off x="4817" y="2257"/>
                  <a:ext cx="4584" cy="50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 sz="24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687" name="Rectangle 28"/>
                <p:cNvSpPr>
                  <a:spLocks noChangeArrowheads="1"/>
                </p:cNvSpPr>
                <p:nvPr/>
              </p:nvSpPr>
              <p:spPr bwMode="auto">
                <a:xfrm>
                  <a:off x="6271" y="1756"/>
                  <a:ext cx="3231" cy="5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r>
                    <a:rPr lang="en-US" sz="2400" dirty="0" err="1">
                      <a:solidFill>
                        <a:srgbClr val="000000"/>
                      </a:solidFill>
                    </a:rPr>
                    <a:t>Строка</a:t>
                  </a:r>
                  <a:r>
                    <a:rPr lang="en-US" sz="2400" dirty="0">
                      <a:solidFill>
                        <a:srgbClr val="000000"/>
                      </a:solidFill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</a:rPr>
                    <a:t>адреса</a:t>
                  </a:r>
                  <a:endParaRPr lang="ru-RU" sz="2400" dirty="0"/>
                </a:p>
              </p:txBody>
            </p:sp>
            <p:sp>
              <p:nvSpPr>
                <p:cNvPr id="28688" name="Rectangle 29"/>
                <p:cNvSpPr>
                  <a:spLocks noChangeArrowheads="1"/>
                </p:cNvSpPr>
                <p:nvPr/>
              </p:nvSpPr>
              <p:spPr bwMode="auto">
                <a:xfrm>
                  <a:off x="797" y="3723"/>
                  <a:ext cx="2574" cy="5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r>
                    <a:rPr lang="en-US" sz="2400" dirty="0" err="1">
                      <a:solidFill>
                        <a:srgbClr val="000000"/>
                      </a:solidFill>
                    </a:rPr>
                    <a:t>Рамка</a:t>
                  </a:r>
                  <a:r>
                    <a:rPr lang="en-US" sz="2400" dirty="0">
                      <a:solidFill>
                        <a:srgbClr val="000000"/>
                      </a:solidFill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</a:rPr>
                    <a:t>окна</a:t>
                  </a:r>
                  <a:endParaRPr lang="ru-RU" sz="2400" dirty="0"/>
                </a:p>
              </p:txBody>
            </p:sp>
            <p:sp>
              <p:nvSpPr>
                <p:cNvPr id="28689" name="Rectangle 30"/>
                <p:cNvSpPr>
                  <a:spLocks noChangeArrowheads="1"/>
                </p:cNvSpPr>
                <p:nvPr/>
              </p:nvSpPr>
              <p:spPr bwMode="auto">
                <a:xfrm>
                  <a:off x="652" y="5344"/>
                  <a:ext cx="3019" cy="1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r"/>
                  <a:endParaRPr lang="ru-RU" sz="2400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8680" name="Text Box 31"/>
              <p:cNvSpPr txBox="1">
                <a:spLocks noChangeArrowheads="1"/>
              </p:cNvSpPr>
              <p:nvPr/>
            </p:nvSpPr>
            <p:spPr bwMode="auto">
              <a:xfrm rot="10800000" flipV="1">
                <a:off x="9501" y="4595"/>
                <a:ext cx="3326" cy="106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ru-RU" sz="2400" dirty="0">
                    <a:solidFill>
                      <a:srgbClr val="000000"/>
                    </a:solidFill>
                  </a:rPr>
                  <a:t>Рабочая область окна</a:t>
                </a:r>
              </a:p>
            </p:txBody>
          </p:sp>
        </p:grpSp>
      </p:grp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1042988" y="6491288"/>
            <a:ext cx="424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 b="1"/>
              <a:t>Рисунок 2. Окно папки Мои Документы.</a:t>
            </a:r>
            <a:r>
              <a:rPr lang="ru-RU"/>
              <a:t> 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1643063" y="142875"/>
            <a:ext cx="5357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Окно папки</a:t>
            </a:r>
            <a:r>
              <a:rPr lang="ru-RU" sz="2800"/>
              <a:t>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3635896" y="1053661"/>
            <a:ext cx="1440160" cy="1367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ая выноска 2"/>
          <p:cNvSpPr/>
          <p:nvPr/>
        </p:nvSpPr>
        <p:spPr>
          <a:xfrm>
            <a:off x="783580" y="526550"/>
            <a:ext cx="1080120" cy="695141"/>
          </a:xfrm>
          <a:prstGeom prst="wedgeRectCallout">
            <a:avLst>
              <a:gd name="adj1" fmla="val 156947"/>
              <a:gd name="adj2" fmla="val 1440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Строка меню</a:t>
            </a:r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4139894" y="764704"/>
            <a:ext cx="2232306" cy="288957"/>
          </a:xfrm>
          <a:prstGeom prst="wedgeRectCallout">
            <a:avLst>
              <a:gd name="adj1" fmla="val -73674"/>
              <a:gd name="adj2" fmla="val 5340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Строка адреса</a:t>
            </a:r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411760" y="666750"/>
            <a:ext cx="1656184" cy="756503"/>
          </a:xfrm>
          <a:prstGeom prst="wedgeRectCallout">
            <a:avLst>
              <a:gd name="adj1" fmla="val 4012"/>
              <a:gd name="adj2" fmla="val 14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Панель инструментов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6582709" y="684438"/>
            <a:ext cx="2453787" cy="360563"/>
          </a:xfrm>
          <a:prstGeom prst="wedgeRectCallout">
            <a:avLst>
              <a:gd name="adj1" fmla="val 14569"/>
              <a:gd name="adj2" fmla="val 196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Кнопка закрыть</a:t>
            </a:r>
            <a:endParaRPr lang="ru-RU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5652120" y="1465628"/>
            <a:ext cx="1512168" cy="668433"/>
          </a:xfrm>
          <a:prstGeom prst="wedgeRectCallout">
            <a:avLst>
              <a:gd name="adj1" fmla="val 85594"/>
              <a:gd name="adj2" fmla="val -14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Кнопка свернуть</a:t>
            </a:r>
            <a:endParaRPr lang="ru-RU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6585270" y="2311446"/>
            <a:ext cx="2448664" cy="383675"/>
          </a:xfrm>
          <a:prstGeom prst="wedgeRectCallout">
            <a:avLst>
              <a:gd name="adj1" fmla="val 8667"/>
              <a:gd name="adj2" fmla="val -1877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Кнопка развернуть</a:t>
            </a:r>
            <a:endParaRPr lang="ru-RU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6468247" y="2852936"/>
            <a:ext cx="2523024" cy="896567"/>
          </a:xfrm>
          <a:prstGeom prst="wedgeRectCallout">
            <a:avLst>
              <a:gd name="adj1" fmla="val 550"/>
              <a:gd name="adj2" fmla="val 1104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Рабочая область экрана</a:t>
            </a:r>
            <a:endParaRPr lang="ru-RU" dirty="0"/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133713" y="2134061"/>
            <a:ext cx="1851171" cy="718875"/>
          </a:xfrm>
          <a:prstGeom prst="wedgeRectCallout">
            <a:avLst>
              <a:gd name="adj1" fmla="val 66597"/>
              <a:gd name="adj2" fmla="val 105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Рамка окна</a:t>
            </a:r>
            <a:endParaRPr lang="ru-RU" dirty="0"/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133713" y="4051662"/>
            <a:ext cx="2115193" cy="2041634"/>
          </a:xfrm>
          <a:prstGeom prst="wedgeRectCallout">
            <a:avLst>
              <a:gd name="adj1" fmla="val 117071"/>
              <a:gd name="adj2" fmla="val -35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Информационная панель</a:t>
            </a:r>
            <a:endParaRPr lang="ru-RU" dirty="0"/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7308316" y="4869160"/>
            <a:ext cx="1682955" cy="1377941"/>
          </a:xfrm>
          <a:prstGeom prst="wedgeRectCallout">
            <a:avLst>
              <a:gd name="adj1" fmla="val -188722"/>
              <a:gd name="adj2" fmla="val -269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Строка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6" grpId="0"/>
      <p:bldP spid="3689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15 Операционная Система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 15 Операционная Система</Template>
  <TotalTime>82</TotalTime>
  <Words>857</Words>
  <Application>Microsoft Office PowerPoint</Application>
  <PresentationFormat>Экран (4:3)</PresentationFormat>
  <Paragraphs>118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15 Операционная Система</vt:lpstr>
      <vt:lpstr>Операционная Система  Windows </vt:lpstr>
      <vt:lpstr>ЭТАПЫ ЗАГРУЗКИ ОС </vt:lpstr>
      <vt:lpstr>Презентация PowerPoint</vt:lpstr>
      <vt:lpstr>Презентация PowerPoint</vt:lpstr>
      <vt:lpstr>ОБЪЕКТЫ WINDOWS </vt:lpstr>
      <vt:lpstr>РАБОТА С МЫШЬЮ В СРЕДЕ WINDOWS.</vt:lpstr>
      <vt:lpstr>Презентация PowerPoint</vt:lpstr>
      <vt:lpstr>ОКНА WINDOWS.  </vt:lpstr>
      <vt:lpstr>Презентация PowerPoint</vt:lpstr>
      <vt:lpstr>Презентация PowerPoint</vt:lpstr>
      <vt:lpstr>Презентация PowerPoint</vt:lpstr>
      <vt:lpstr>Презентация PowerPoint</vt:lpstr>
      <vt:lpstr>Диалоговые окна</vt:lpstr>
      <vt:lpstr>Структура и элементы управления диалогового окна:</vt:lpstr>
      <vt:lpstr>Презентация PowerPoint</vt:lpstr>
      <vt:lpstr>Презентация PowerPoint</vt:lpstr>
      <vt:lpstr>ЗАВЕРШЕНИЕ РАБОТЫ В  WINDOWS: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Операционная Система  Windows </dc:title>
  <dc:creator>User</dc:creator>
  <cp:lastModifiedBy>Дом</cp:lastModifiedBy>
  <cp:revision>7</cp:revision>
  <dcterms:created xsi:type="dcterms:W3CDTF">2017-12-05T06:24:00Z</dcterms:created>
  <dcterms:modified xsi:type="dcterms:W3CDTF">2019-12-09T12:05:36Z</dcterms:modified>
</cp:coreProperties>
</file>