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70" r:id="rId1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101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E6D0EB66-80B8-4E58-8C36-6635E5E67D7E}" type="datetimeFigureOut">
              <a:rPr lang="ru-RU"/>
              <a:pPr>
                <a:defRPr/>
              </a:pPr>
              <a:t>29.09.2020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216BECC2-06AE-443C-9AA3-532FCD05C97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008725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1843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D377AC4-8DEA-421A-8B67-06EE1FB0FCF5}" type="slidenum">
              <a:rPr lang="ru-RU" altLang="ru-RU" smtClean="0"/>
              <a:pPr eaLnBrk="1" hangingPunct="1"/>
              <a:t>14</a:t>
            </a:fld>
            <a:endParaRPr lang="ru-RU" alt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DFEE6E-3098-4EA7-A4A2-986A5D3ABB78}" type="datetimeFigureOut">
              <a:rPr lang="ru-RU"/>
              <a:pPr>
                <a:defRPr/>
              </a:pPr>
              <a:t>29.09.2020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5C410A-6A45-4BE6-83ED-79C34D13C30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93902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3E0F2E-4D3D-40AF-9BC0-A6D04E8B26B0}" type="datetimeFigureOut">
              <a:rPr lang="ru-RU"/>
              <a:pPr>
                <a:defRPr/>
              </a:pPr>
              <a:t>29.09.2020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B49DC1-EC3C-4C34-B5B4-0A2ECB81A21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81850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8942F2-1133-4FB2-A7CB-DA2B4DE8FDFA}" type="datetimeFigureOut">
              <a:rPr lang="ru-RU"/>
              <a:pPr>
                <a:defRPr/>
              </a:pPr>
              <a:t>29.09.2020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81C601-80DB-484F-95EA-E65386CB2A3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8994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5215A9-F175-4357-B4FF-2B7F9A82781A}" type="datetimeFigureOut">
              <a:rPr lang="ru-RU"/>
              <a:pPr>
                <a:defRPr/>
              </a:pPr>
              <a:t>29.09.2020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17C502-5550-43BE-BD1B-9AB4D87F38D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39922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C6B3AE-501A-4B2A-9925-E58A7E225644}" type="datetimeFigureOut">
              <a:rPr lang="ru-RU"/>
              <a:pPr>
                <a:defRPr/>
              </a:pPr>
              <a:t>29.09.2020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A8B17A-EF38-4B4D-AA2E-6CAF004BCB3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93582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39110F-72AA-4747-BBBC-4E3F6AE5E804}" type="datetimeFigureOut">
              <a:rPr lang="ru-RU"/>
              <a:pPr>
                <a:defRPr/>
              </a:pPr>
              <a:t>29.09.2020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3ABDCB-036A-4CDD-AC43-D5436F920CA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08452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F250A6-C877-4CFE-A6DB-65DAD49F93DA}" type="datetimeFigureOut">
              <a:rPr lang="ru-RU"/>
              <a:pPr>
                <a:defRPr/>
              </a:pPr>
              <a:t>29.09.2020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37D117-3960-4FA9-823C-92027B922E8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74669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80674E-336B-46AB-BDD2-9958BE5C4A5A}" type="datetimeFigureOut">
              <a:rPr lang="ru-RU"/>
              <a:pPr>
                <a:defRPr/>
              </a:pPr>
              <a:t>29.09.2020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B5AD58-73BA-4FE9-9496-26B67B9F1C6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12889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424B51-916E-4A3A-A642-48ED4D9E0003}" type="datetimeFigureOut">
              <a:rPr lang="ru-RU"/>
              <a:pPr>
                <a:defRPr/>
              </a:pPr>
              <a:t>29.09.2020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99D041-3EE4-4DE3-95C8-A9A3E799A7F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76613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291F10-9D4A-46EE-B24C-E43B25878399}" type="datetimeFigureOut">
              <a:rPr lang="ru-RU"/>
              <a:pPr>
                <a:defRPr/>
              </a:pPr>
              <a:t>29.09.2020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E07028-257B-44B2-A332-6296F6A668A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3929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D71BB5-5449-48FF-A0C1-A75B01811486}" type="datetimeFigureOut">
              <a:rPr lang="ru-RU"/>
              <a:pPr>
                <a:defRPr/>
              </a:pPr>
              <a:t>29.09.2020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1A6E74-0088-4428-B89A-7D8C65721B7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42568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E565C0B-D22B-4309-8B0B-83C63F59D1AA}" type="datetimeFigureOut">
              <a:rPr lang="ru-RU"/>
              <a:pPr>
                <a:defRPr/>
              </a:pPr>
              <a:t>29.09.2020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691DEA8-2B2B-408F-9338-24D131288A8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ru-RU" altLang="ru-RU" sz="6600" b="1" smtClean="0"/>
              <a:t>Системы счисления</a:t>
            </a:r>
            <a:br>
              <a:rPr lang="ru-RU" altLang="ru-RU" sz="6600" b="1" smtClean="0"/>
            </a:br>
            <a:endParaRPr lang="ru-RU" altLang="ru-RU" sz="6600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Box 1"/>
          <p:cNvSpPr txBox="1">
            <a:spLocks noChangeArrowheads="1"/>
          </p:cNvSpPr>
          <p:nvPr/>
        </p:nvSpPr>
        <p:spPr bwMode="auto">
          <a:xfrm>
            <a:off x="642938" y="285750"/>
            <a:ext cx="8501062" cy="7262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altLang="ru-RU" sz="3200" b="1">
                <a:latin typeface="Calibri" pitchFamily="34" charset="0"/>
              </a:rPr>
              <a:t>Пример 2</a:t>
            </a:r>
            <a:endParaRPr lang="ru-RU" altLang="ru-RU" sz="3200">
              <a:latin typeface="Calibri" pitchFamily="34" charset="0"/>
            </a:endParaRPr>
          </a:p>
          <a:p>
            <a:pPr eaLnBrk="1" hangingPunct="1"/>
            <a:r>
              <a:rPr lang="ru-RU" altLang="ru-RU" sz="2400">
                <a:latin typeface="Calibri" pitchFamily="34" charset="0"/>
              </a:rPr>
              <a:t>Записать число </a:t>
            </a:r>
            <a:r>
              <a:rPr lang="ru-RU" altLang="ru-RU" sz="2400" b="1">
                <a:latin typeface="Calibri" pitchFamily="34" charset="0"/>
              </a:rPr>
              <a:t>1986</a:t>
            </a:r>
            <a:r>
              <a:rPr lang="ru-RU" altLang="ru-RU" sz="2400">
                <a:latin typeface="Calibri" pitchFamily="34" charset="0"/>
              </a:rPr>
              <a:t> в римской системе счисления.</a:t>
            </a:r>
          </a:p>
          <a:p>
            <a:pPr eaLnBrk="1" hangingPunct="1"/>
            <a:r>
              <a:rPr lang="ru-RU" altLang="ru-RU" sz="2400" b="1">
                <a:latin typeface="Calibri" pitchFamily="34" charset="0"/>
              </a:rPr>
              <a:t>1986 = 1000 + 900 + 50 + 30 + 6</a:t>
            </a:r>
          </a:p>
          <a:p>
            <a:pPr eaLnBrk="1" hangingPunct="1"/>
            <a:r>
              <a:rPr lang="ru-RU" altLang="ru-RU" sz="2400">
                <a:latin typeface="Calibri" pitchFamily="34" charset="0"/>
              </a:rPr>
              <a:t> </a:t>
            </a:r>
          </a:p>
          <a:p>
            <a:pPr eaLnBrk="1" hangingPunct="1"/>
            <a:r>
              <a:rPr lang="ru-RU" altLang="ru-RU" sz="3200" b="1">
                <a:latin typeface="Calibri" pitchFamily="34" charset="0"/>
              </a:rPr>
              <a:t>М + (М - С) + </a:t>
            </a:r>
            <a:r>
              <a:rPr lang="en-US" altLang="ru-RU" sz="3200" b="1">
                <a:latin typeface="Calibri" pitchFamily="34" charset="0"/>
              </a:rPr>
              <a:t>L</a:t>
            </a:r>
            <a:r>
              <a:rPr lang="ru-RU" altLang="ru-RU" sz="3200" b="1">
                <a:latin typeface="Calibri" pitchFamily="34" charset="0"/>
              </a:rPr>
              <a:t> + (</a:t>
            </a:r>
            <a:r>
              <a:rPr lang="en-US" altLang="ru-RU" sz="3200" b="1">
                <a:latin typeface="Calibri" pitchFamily="34" charset="0"/>
              </a:rPr>
              <a:t>X</a:t>
            </a:r>
            <a:r>
              <a:rPr lang="ru-RU" altLang="ru-RU" sz="3200" b="1">
                <a:latin typeface="Calibri" pitchFamily="34" charset="0"/>
              </a:rPr>
              <a:t> + </a:t>
            </a:r>
            <a:r>
              <a:rPr lang="en-US" altLang="ru-RU" sz="3200" b="1">
                <a:latin typeface="Calibri" pitchFamily="34" charset="0"/>
              </a:rPr>
              <a:t>X</a:t>
            </a:r>
            <a:r>
              <a:rPr lang="ru-RU" altLang="ru-RU" sz="3200" b="1">
                <a:latin typeface="Calibri" pitchFamily="34" charset="0"/>
              </a:rPr>
              <a:t> + </a:t>
            </a:r>
            <a:r>
              <a:rPr lang="en-US" altLang="ru-RU" sz="3200" b="1">
                <a:latin typeface="Calibri" pitchFamily="34" charset="0"/>
              </a:rPr>
              <a:t>X</a:t>
            </a:r>
            <a:r>
              <a:rPr lang="ru-RU" altLang="ru-RU" sz="3200" b="1">
                <a:latin typeface="Calibri" pitchFamily="34" charset="0"/>
              </a:rPr>
              <a:t>) + </a:t>
            </a:r>
            <a:r>
              <a:rPr lang="en-US" altLang="ru-RU" sz="3200" b="1">
                <a:latin typeface="Calibri" pitchFamily="34" charset="0"/>
              </a:rPr>
              <a:t>V</a:t>
            </a:r>
            <a:r>
              <a:rPr lang="ru-RU" altLang="ru-RU" sz="3200" b="1">
                <a:latin typeface="Calibri" pitchFamily="34" charset="0"/>
              </a:rPr>
              <a:t> +</a:t>
            </a:r>
            <a:r>
              <a:rPr lang="en-US" altLang="ru-RU" sz="3200" b="1">
                <a:latin typeface="Calibri" pitchFamily="34" charset="0"/>
              </a:rPr>
              <a:t>I</a:t>
            </a:r>
            <a:endParaRPr lang="ru-RU" altLang="ru-RU" sz="3200" b="1">
              <a:latin typeface="Calibri" pitchFamily="34" charset="0"/>
            </a:endParaRPr>
          </a:p>
          <a:p>
            <a:pPr eaLnBrk="1" hangingPunct="1"/>
            <a:r>
              <a:rPr lang="ru-RU" altLang="ru-RU" sz="2400">
                <a:latin typeface="Calibri" pitchFamily="34" charset="0"/>
              </a:rPr>
              <a:t/>
            </a:r>
            <a:br>
              <a:rPr lang="ru-RU" altLang="ru-RU" sz="2400">
                <a:latin typeface="Calibri" pitchFamily="34" charset="0"/>
              </a:rPr>
            </a:br>
            <a:r>
              <a:rPr lang="ru-RU" altLang="ru-RU" sz="2400">
                <a:latin typeface="Calibri" pitchFamily="34" charset="0"/>
              </a:rPr>
              <a:t>           группа                        группа     отдельные</a:t>
            </a:r>
          </a:p>
          <a:p>
            <a:pPr eaLnBrk="1" hangingPunct="1"/>
            <a:r>
              <a:rPr lang="ru-RU" altLang="ru-RU" sz="2400">
                <a:latin typeface="Calibri" pitchFamily="34" charset="0"/>
              </a:rPr>
              <a:t>           второго                      первого   «цифры»</a:t>
            </a:r>
          </a:p>
          <a:p>
            <a:pPr eaLnBrk="1" hangingPunct="1"/>
            <a:r>
              <a:rPr lang="ru-RU" altLang="ru-RU" sz="2400">
                <a:latin typeface="Calibri" pitchFamily="34" charset="0"/>
              </a:rPr>
              <a:t>           вида                            вида</a:t>
            </a:r>
          </a:p>
          <a:p>
            <a:pPr eaLnBrk="1" hangingPunct="1"/>
            <a:r>
              <a:rPr lang="ru-RU" altLang="ru-RU" sz="2400">
                <a:latin typeface="Calibri" pitchFamily="34" charset="0"/>
              </a:rPr>
              <a:t>                                                           </a:t>
            </a:r>
          </a:p>
          <a:p>
            <a:pPr eaLnBrk="1" hangingPunct="1"/>
            <a:endParaRPr lang="ru-RU" altLang="ru-RU" sz="2400">
              <a:latin typeface="Calibri" pitchFamily="34" charset="0"/>
            </a:endParaRPr>
          </a:p>
          <a:p>
            <a:pPr eaLnBrk="1" hangingPunct="1"/>
            <a:endParaRPr lang="ru-RU" altLang="ru-RU" sz="2400">
              <a:latin typeface="Calibri" pitchFamily="34" charset="0"/>
            </a:endParaRPr>
          </a:p>
          <a:p>
            <a:pPr eaLnBrk="1" hangingPunct="1"/>
            <a:endParaRPr lang="ru-RU" altLang="ru-RU" sz="2400">
              <a:latin typeface="Calibri" pitchFamily="34" charset="0"/>
            </a:endParaRPr>
          </a:p>
          <a:p>
            <a:pPr eaLnBrk="1" hangingPunct="1"/>
            <a:endParaRPr lang="ru-RU" altLang="ru-RU" sz="2400">
              <a:latin typeface="Calibri" pitchFamily="34" charset="0"/>
            </a:endParaRPr>
          </a:p>
          <a:p>
            <a:pPr eaLnBrk="1" hangingPunct="1"/>
            <a:endParaRPr lang="ru-RU" altLang="ru-RU" sz="2400">
              <a:latin typeface="Calibri" pitchFamily="34" charset="0"/>
            </a:endParaRPr>
          </a:p>
          <a:p>
            <a:pPr eaLnBrk="1" hangingPunct="1"/>
            <a:endParaRPr lang="ru-RU" altLang="ru-RU" sz="2400">
              <a:latin typeface="Calibri" pitchFamily="34" charset="0"/>
            </a:endParaRPr>
          </a:p>
          <a:p>
            <a:pPr eaLnBrk="1" hangingPunct="1"/>
            <a:endParaRPr lang="ru-RU" altLang="ru-RU" sz="2400">
              <a:latin typeface="Calibri" pitchFamily="34" charset="0"/>
            </a:endParaRPr>
          </a:p>
          <a:p>
            <a:pPr eaLnBrk="1" hangingPunct="1"/>
            <a:endParaRPr lang="ru-RU" altLang="ru-RU" sz="2400">
              <a:latin typeface="Calibri" pitchFamily="34" charset="0"/>
            </a:endParaRPr>
          </a:p>
          <a:p>
            <a:pPr eaLnBrk="1" hangingPunct="1"/>
            <a:endParaRPr lang="ru-RU" altLang="ru-RU">
              <a:latin typeface="Calibri" pitchFamily="34" charset="0"/>
            </a:endParaRPr>
          </a:p>
        </p:txBody>
      </p:sp>
      <p:cxnSp>
        <p:nvCxnSpPr>
          <p:cNvPr id="4" name="Прямая со стрелкой 3"/>
          <p:cNvCxnSpPr/>
          <p:nvPr/>
        </p:nvCxnSpPr>
        <p:spPr>
          <a:xfrm rot="5400000" flipH="1" flipV="1">
            <a:off x="4071938" y="2571750"/>
            <a:ext cx="500062" cy="7143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 стрелкой 5"/>
          <p:cNvCxnSpPr/>
          <p:nvPr/>
        </p:nvCxnSpPr>
        <p:spPr>
          <a:xfrm rot="5400000" flipH="1" flipV="1">
            <a:off x="5572125" y="2500313"/>
            <a:ext cx="500063" cy="71437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 rot="5400000" flipH="1" flipV="1">
            <a:off x="1785937" y="2500313"/>
            <a:ext cx="500063" cy="7143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Box 1"/>
          <p:cNvSpPr txBox="1">
            <a:spLocks noChangeArrowheads="1"/>
          </p:cNvSpPr>
          <p:nvPr/>
        </p:nvSpPr>
        <p:spPr bwMode="auto">
          <a:xfrm>
            <a:off x="357188" y="214313"/>
            <a:ext cx="8786812" cy="6894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2400" b="1">
                <a:latin typeface="Calibri" pitchFamily="34" charset="0"/>
              </a:rPr>
              <a:t>4.    Алфавитные системы</a:t>
            </a:r>
          </a:p>
          <a:p>
            <a:pPr eaLnBrk="1" hangingPunct="1"/>
            <a:r>
              <a:rPr lang="ru-RU" altLang="ru-RU" sz="2000">
                <a:latin typeface="Calibri" pitchFamily="34" charset="0"/>
              </a:rPr>
              <a:t>Более совершенными непозиционными системами счисления были </a:t>
            </a:r>
            <a:r>
              <a:rPr lang="ru-RU" altLang="ru-RU" sz="2000" b="1">
                <a:latin typeface="Calibri" pitchFamily="34" charset="0"/>
              </a:rPr>
              <a:t>алфавитные системы</a:t>
            </a:r>
            <a:r>
              <a:rPr lang="ru-RU" altLang="ru-RU" sz="2000">
                <a:latin typeface="Calibri" pitchFamily="34" charset="0"/>
              </a:rPr>
              <a:t>. </a:t>
            </a:r>
          </a:p>
          <a:p>
            <a:pPr eaLnBrk="1" hangingPunct="1"/>
            <a:r>
              <a:rPr lang="ru-RU" altLang="ru-RU" sz="2000">
                <a:latin typeface="Calibri" pitchFamily="34" charset="0"/>
              </a:rPr>
              <a:t>К числу таких систем счисления относились </a:t>
            </a:r>
            <a:r>
              <a:rPr lang="ru-RU" altLang="ru-RU" sz="2000" b="1">
                <a:latin typeface="Calibri" pitchFamily="34" charset="0"/>
              </a:rPr>
              <a:t>славянская, ионийская (греческая), финикийская и другие</a:t>
            </a:r>
            <a:r>
              <a:rPr lang="ru-RU" altLang="ru-RU" sz="2000">
                <a:latin typeface="Calibri" pitchFamily="34" charset="0"/>
              </a:rPr>
              <a:t>. В них числа от 1 до 9, целые количества десятков (от 10 до 90) и целые количества сотен (от 100 до 900</a:t>
            </a:r>
            <a:r>
              <a:rPr lang="ru-RU" altLang="ru-RU" sz="2000" i="1">
                <a:latin typeface="Calibri" pitchFamily="34" charset="0"/>
              </a:rPr>
              <a:t>) </a:t>
            </a:r>
            <a:r>
              <a:rPr lang="ru-RU" altLang="ru-RU" sz="2000">
                <a:latin typeface="Calibri" pitchFamily="34" charset="0"/>
              </a:rPr>
              <a:t>обозначались </a:t>
            </a:r>
            <a:r>
              <a:rPr lang="ru-RU" altLang="ru-RU" sz="2000" b="1">
                <a:latin typeface="Calibri" pitchFamily="34" charset="0"/>
              </a:rPr>
              <a:t>буквами алфавита</a:t>
            </a:r>
            <a:r>
              <a:rPr lang="ru-RU" altLang="ru-RU" sz="2000">
                <a:latin typeface="Calibri" pitchFamily="34" charset="0"/>
              </a:rPr>
              <a:t>.</a:t>
            </a:r>
          </a:p>
          <a:p>
            <a:pPr eaLnBrk="1" hangingPunct="1"/>
            <a:r>
              <a:rPr lang="ru-RU" altLang="ru-RU" sz="2000" b="1">
                <a:latin typeface="Calibri" pitchFamily="34" charset="0"/>
              </a:rPr>
              <a:t>Алфавитная система </a:t>
            </a:r>
            <a:r>
              <a:rPr lang="ru-RU" altLang="ru-RU" sz="2000">
                <a:latin typeface="Calibri" pitchFamily="34" charset="0"/>
              </a:rPr>
              <a:t>была принята и </a:t>
            </a:r>
            <a:r>
              <a:rPr lang="ru-RU" altLang="ru-RU" sz="2000" b="1">
                <a:latin typeface="Calibri" pitchFamily="34" charset="0"/>
              </a:rPr>
              <a:t>в древней Руси</a:t>
            </a:r>
            <a:r>
              <a:rPr lang="ru-RU" altLang="ru-RU" sz="2000">
                <a:latin typeface="Calibri" pitchFamily="34" charset="0"/>
              </a:rPr>
              <a:t>. До конца </a:t>
            </a:r>
            <a:r>
              <a:rPr lang="en-US" altLang="ru-RU" sz="2000">
                <a:latin typeface="Calibri" pitchFamily="34" charset="0"/>
              </a:rPr>
              <a:t>XVII</a:t>
            </a:r>
            <a:r>
              <a:rPr lang="ru-RU" altLang="ru-RU" sz="2000">
                <a:latin typeface="Calibri" pitchFamily="34" charset="0"/>
              </a:rPr>
              <a:t> века (до реформы Петра 1) в ней в качестве «</a:t>
            </a:r>
            <a:r>
              <a:rPr lang="ru-RU" altLang="ru-RU" sz="2000" b="1">
                <a:latin typeface="Calibri" pitchFamily="34" charset="0"/>
              </a:rPr>
              <a:t>цифр</a:t>
            </a:r>
            <a:r>
              <a:rPr lang="ru-RU" altLang="ru-RU" sz="2000">
                <a:latin typeface="Calibri" pitchFamily="34" charset="0"/>
              </a:rPr>
              <a:t>» использовали </a:t>
            </a:r>
            <a:r>
              <a:rPr lang="ru-RU" altLang="ru-RU" sz="2000" b="1">
                <a:latin typeface="Calibri" pitchFamily="34" charset="0"/>
              </a:rPr>
              <a:t>27 букв кириллицы</a:t>
            </a:r>
            <a:r>
              <a:rPr lang="ru-RU" altLang="ru-RU" sz="2000">
                <a:latin typeface="Calibri" pitchFamily="34" charset="0"/>
              </a:rPr>
              <a:t>.</a:t>
            </a:r>
          </a:p>
          <a:p>
            <a:pPr eaLnBrk="1" hangingPunct="1"/>
            <a:r>
              <a:rPr lang="ru-RU" altLang="ru-RU" sz="2000">
                <a:latin typeface="Calibri" pitchFamily="34" charset="0"/>
              </a:rPr>
              <a:t> </a:t>
            </a:r>
          </a:p>
          <a:p>
            <a:pPr eaLnBrk="1" hangingPunct="1"/>
            <a:r>
              <a:rPr lang="ru-RU" altLang="ru-RU" sz="2000" b="1" u="sng">
                <a:latin typeface="Calibri" pitchFamily="34" charset="0"/>
              </a:rPr>
              <a:t>Удобны ли алфавитные системы?</a:t>
            </a:r>
          </a:p>
          <a:p>
            <a:pPr eaLnBrk="1" hangingPunct="1"/>
            <a:r>
              <a:rPr lang="ru-RU" altLang="ru-RU" sz="2000">
                <a:latin typeface="Calibri" pitchFamily="34" charset="0"/>
              </a:rPr>
              <a:t>Эти системы были удобны </a:t>
            </a:r>
            <a:r>
              <a:rPr lang="ru-RU" altLang="ru-RU" sz="2000" b="1">
                <a:latin typeface="Calibri" pitchFamily="34" charset="0"/>
              </a:rPr>
              <a:t>только для записи чисел до 1000</a:t>
            </a:r>
            <a:r>
              <a:rPr lang="ru-RU" altLang="ru-RU" sz="2000">
                <a:latin typeface="Calibri" pitchFamily="34" charset="0"/>
              </a:rPr>
              <a:t>.</a:t>
            </a:r>
          </a:p>
          <a:p>
            <a:pPr eaLnBrk="1" hangingPunct="1"/>
            <a:r>
              <a:rPr lang="ru-RU" altLang="ru-RU" sz="2000">
                <a:latin typeface="Calibri" pitchFamily="34" charset="0"/>
              </a:rPr>
              <a:t>Такой способ записи чисел, как в алфавитной системе, можно рассматривать как </a:t>
            </a:r>
            <a:r>
              <a:rPr lang="ru-RU" altLang="ru-RU" sz="2000" b="1">
                <a:latin typeface="Calibri" pitchFamily="34" charset="0"/>
              </a:rPr>
              <a:t>зачатки позиционной системы</a:t>
            </a:r>
            <a:r>
              <a:rPr lang="ru-RU" altLang="ru-RU" sz="2000">
                <a:latin typeface="Calibri" pitchFamily="34" charset="0"/>
              </a:rPr>
              <a:t>, так как в нем для обозначения единиц разных разрядов применялись одни и те же символы, к которым лишь добавлялись специальные знаки для определения значения разряда.</a:t>
            </a:r>
          </a:p>
          <a:p>
            <a:pPr eaLnBrk="1" hangingPunct="1"/>
            <a:r>
              <a:rPr lang="ru-RU" altLang="ru-RU" sz="2000" b="1">
                <a:latin typeface="Calibri" pitchFamily="34" charset="0"/>
              </a:rPr>
              <a:t>Алфавитные системы счисления были мало пригодны для оперирования с большими числами. </a:t>
            </a:r>
            <a:r>
              <a:rPr lang="ru-RU" altLang="ru-RU" sz="2000">
                <a:latin typeface="Calibri" pitchFamily="34" charset="0"/>
              </a:rPr>
              <a:t>В ходе развития человеческого общества эти системы уступили место </a:t>
            </a:r>
            <a:r>
              <a:rPr lang="ru-RU" altLang="ru-RU" sz="2000" b="1">
                <a:latin typeface="Calibri" pitchFamily="34" charset="0"/>
              </a:rPr>
              <a:t>позиционным системам</a:t>
            </a:r>
            <a:r>
              <a:rPr lang="ru-RU" altLang="ru-RU" sz="2000">
                <a:latin typeface="Calibri" pitchFamily="34" charset="0"/>
              </a:rPr>
              <a:t>. </a:t>
            </a:r>
          </a:p>
          <a:p>
            <a:pPr eaLnBrk="1" hangingPunct="1"/>
            <a:r>
              <a:rPr lang="ru-RU" altLang="ru-RU" sz="2000" b="1">
                <a:latin typeface="Calibri" pitchFamily="34" charset="0"/>
              </a:rPr>
              <a:t>Минусом всех непозиционных систем является трудность выполнения арифметических операций.</a:t>
            </a:r>
          </a:p>
          <a:p>
            <a:pPr eaLnBrk="1" hangingPunct="1"/>
            <a:endParaRPr lang="ru-RU" altLang="ru-RU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Box 1"/>
          <p:cNvSpPr txBox="1">
            <a:spLocks noChangeArrowheads="1"/>
          </p:cNvSpPr>
          <p:nvPr/>
        </p:nvSpPr>
        <p:spPr bwMode="auto">
          <a:xfrm>
            <a:off x="500063" y="428625"/>
            <a:ext cx="7786687" cy="4678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altLang="ru-RU" sz="2800" b="1">
                <a:latin typeface="Calibri" pitchFamily="34" charset="0"/>
              </a:rPr>
              <a:t>Решите задачи:</a:t>
            </a:r>
            <a:endParaRPr lang="ru-RU" altLang="ru-RU" sz="2800">
              <a:latin typeface="Calibri" pitchFamily="34" charset="0"/>
            </a:endParaRPr>
          </a:p>
          <a:p>
            <a:pPr eaLnBrk="1" hangingPunct="1"/>
            <a:r>
              <a:rPr lang="ru-RU" altLang="ru-RU" sz="2800" b="1">
                <a:latin typeface="Calibri" pitchFamily="34" charset="0"/>
              </a:rPr>
              <a:t>№1</a:t>
            </a:r>
            <a:endParaRPr lang="ru-RU" altLang="ru-RU" sz="2800">
              <a:latin typeface="Calibri" pitchFamily="34" charset="0"/>
            </a:endParaRPr>
          </a:p>
          <a:p>
            <a:pPr eaLnBrk="1" hangingPunct="1"/>
            <a:r>
              <a:rPr lang="ru-RU" altLang="ru-RU" sz="2800">
                <a:latin typeface="Calibri" pitchFamily="34" charset="0"/>
              </a:rPr>
              <a:t>Какие числа записаны с помощью римских цифр: </a:t>
            </a:r>
            <a:r>
              <a:rPr lang="en-US" altLang="ru-RU" sz="2800" b="1">
                <a:latin typeface="Calibri" pitchFamily="34" charset="0"/>
              </a:rPr>
              <a:t>MMIV</a:t>
            </a:r>
            <a:r>
              <a:rPr lang="ru-RU" altLang="ru-RU" sz="2800" b="1">
                <a:latin typeface="Calibri" pitchFamily="34" charset="0"/>
              </a:rPr>
              <a:t>, </a:t>
            </a:r>
            <a:r>
              <a:rPr lang="en-US" altLang="ru-RU" sz="2800" b="1">
                <a:latin typeface="Calibri" pitchFamily="34" charset="0"/>
              </a:rPr>
              <a:t>LXV</a:t>
            </a:r>
            <a:r>
              <a:rPr lang="ru-RU" altLang="ru-RU" sz="2800" b="1">
                <a:latin typeface="Calibri" pitchFamily="34" charset="0"/>
              </a:rPr>
              <a:t>, </a:t>
            </a:r>
            <a:r>
              <a:rPr lang="en-US" altLang="ru-RU" sz="2800" b="1">
                <a:latin typeface="Calibri" pitchFamily="34" charset="0"/>
              </a:rPr>
              <a:t>CMLXIV</a:t>
            </a:r>
            <a:r>
              <a:rPr lang="ru-RU" altLang="ru-RU" sz="2800" b="1">
                <a:latin typeface="Calibri" pitchFamily="34" charset="0"/>
              </a:rPr>
              <a:t>?</a:t>
            </a:r>
            <a:endParaRPr lang="ru-RU" altLang="ru-RU" sz="2800">
              <a:latin typeface="Calibri" pitchFamily="34" charset="0"/>
            </a:endParaRPr>
          </a:p>
          <a:p>
            <a:pPr eaLnBrk="1" hangingPunct="1"/>
            <a:r>
              <a:rPr lang="ru-RU" altLang="ru-RU" sz="2800" b="1">
                <a:latin typeface="Calibri" pitchFamily="34" charset="0"/>
              </a:rPr>
              <a:t>№2</a:t>
            </a:r>
            <a:endParaRPr lang="ru-RU" altLang="ru-RU" sz="2800">
              <a:latin typeface="Calibri" pitchFamily="34" charset="0"/>
            </a:endParaRPr>
          </a:p>
          <a:p>
            <a:pPr eaLnBrk="1" hangingPunct="1"/>
            <a:r>
              <a:rPr lang="ru-RU" altLang="ru-RU" sz="2800">
                <a:latin typeface="Calibri" pitchFamily="34" charset="0"/>
              </a:rPr>
              <a:t>Запишите число </a:t>
            </a:r>
            <a:r>
              <a:rPr lang="ru-RU" altLang="ru-RU" sz="2800" b="1">
                <a:latin typeface="Calibri" pitchFamily="34" charset="0"/>
              </a:rPr>
              <a:t>555</a:t>
            </a:r>
            <a:r>
              <a:rPr lang="ru-RU" altLang="ru-RU" sz="2800">
                <a:latin typeface="Calibri" pitchFamily="34" charset="0"/>
              </a:rPr>
              <a:t> в римской системе счисления;</a:t>
            </a:r>
          </a:p>
          <a:p>
            <a:pPr eaLnBrk="1" hangingPunct="1"/>
            <a:r>
              <a:rPr lang="ru-RU" altLang="ru-RU" sz="2800" b="1">
                <a:latin typeface="Calibri" pitchFamily="34" charset="0"/>
              </a:rPr>
              <a:t>№3</a:t>
            </a:r>
            <a:endParaRPr lang="ru-RU" altLang="ru-RU" sz="2800">
              <a:latin typeface="Calibri" pitchFamily="34" charset="0"/>
            </a:endParaRPr>
          </a:p>
          <a:p>
            <a:pPr eaLnBrk="1" hangingPunct="1"/>
            <a:r>
              <a:rPr lang="ru-RU" altLang="ru-RU" sz="2800">
                <a:latin typeface="Calibri" pitchFamily="34" charset="0"/>
              </a:rPr>
              <a:t>Выполните действия:</a:t>
            </a:r>
          </a:p>
          <a:p>
            <a:pPr eaLnBrk="1" hangingPunct="1"/>
            <a:r>
              <a:rPr lang="en-US" altLang="ru-RU" sz="2800" b="1">
                <a:latin typeface="Calibri" pitchFamily="34" charset="0"/>
              </a:rPr>
              <a:t>A</a:t>
            </a:r>
            <a:r>
              <a:rPr lang="ru-RU" altLang="ru-RU" sz="2800" b="1">
                <a:latin typeface="Calibri" pitchFamily="34" charset="0"/>
              </a:rPr>
              <a:t>)</a:t>
            </a:r>
            <a:r>
              <a:rPr lang="en-US" altLang="ru-RU" sz="2800" b="1">
                <a:latin typeface="Calibri" pitchFamily="34" charset="0"/>
              </a:rPr>
              <a:t>MMMD </a:t>
            </a:r>
            <a:r>
              <a:rPr lang="ru-RU" altLang="ru-RU" sz="2800">
                <a:latin typeface="Calibri" pitchFamily="34" charset="0"/>
              </a:rPr>
              <a:t>+ </a:t>
            </a:r>
            <a:r>
              <a:rPr lang="en-US" altLang="ru-RU" sz="2800" b="1">
                <a:latin typeface="Calibri" pitchFamily="34" charset="0"/>
              </a:rPr>
              <a:t>LX</a:t>
            </a:r>
            <a:endParaRPr lang="ru-RU" altLang="ru-RU" sz="2800">
              <a:latin typeface="Calibri" pitchFamily="34" charset="0"/>
            </a:endParaRPr>
          </a:p>
          <a:p>
            <a:pPr eaLnBrk="1" hangingPunct="1"/>
            <a:endParaRPr lang="ru-RU" altLang="ru-RU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Box 1"/>
          <p:cNvSpPr txBox="1">
            <a:spLocks noChangeArrowheads="1"/>
          </p:cNvSpPr>
          <p:nvPr/>
        </p:nvSpPr>
        <p:spPr bwMode="auto">
          <a:xfrm>
            <a:off x="1214438" y="428625"/>
            <a:ext cx="6858000" cy="283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3200" b="1" smtClean="0">
                <a:latin typeface="Calibri" pitchFamily="34" charset="0"/>
              </a:rPr>
              <a:t>№4</a:t>
            </a:r>
            <a:endParaRPr lang="ru-RU" altLang="ru-RU" sz="3200">
              <a:latin typeface="Calibri" pitchFamily="34" charset="0"/>
            </a:endParaRPr>
          </a:p>
          <a:p>
            <a:pPr eaLnBrk="1" hangingPunct="1"/>
            <a:r>
              <a:rPr lang="ru-RU" altLang="ru-RU" sz="3200" dirty="0">
                <a:latin typeface="Calibri" pitchFamily="34" charset="0"/>
              </a:rPr>
              <a:t>Записать число </a:t>
            </a:r>
            <a:r>
              <a:rPr lang="ru-RU" altLang="ru-RU" sz="3200" b="1" dirty="0">
                <a:latin typeface="Calibri" pitchFamily="34" charset="0"/>
              </a:rPr>
              <a:t>1999</a:t>
            </a:r>
            <a:r>
              <a:rPr lang="ru-RU" altLang="ru-RU" sz="3200" b="1" baseline="-25000" dirty="0">
                <a:latin typeface="Calibri" pitchFamily="34" charset="0"/>
              </a:rPr>
              <a:t>10</a:t>
            </a:r>
            <a:r>
              <a:rPr lang="ru-RU" altLang="ru-RU" sz="3200" dirty="0">
                <a:latin typeface="Calibri" pitchFamily="34" charset="0"/>
              </a:rPr>
              <a:t> в римской системе счисления. </a:t>
            </a:r>
          </a:p>
          <a:p>
            <a:pPr eaLnBrk="1" hangingPunct="1"/>
            <a:r>
              <a:rPr lang="ru-RU" altLang="ru-RU" sz="3200" dirty="0">
                <a:latin typeface="Calibri" pitchFamily="34" charset="0"/>
              </a:rPr>
              <a:t>Можно ли записать его, как </a:t>
            </a:r>
            <a:r>
              <a:rPr lang="en-US" altLang="ru-RU" sz="3200" b="1" dirty="0">
                <a:latin typeface="Calibri" pitchFamily="34" charset="0"/>
              </a:rPr>
              <a:t>I</a:t>
            </a:r>
            <a:r>
              <a:rPr lang="ru-RU" altLang="ru-RU" sz="3200" b="1" dirty="0">
                <a:latin typeface="Calibri" pitchFamily="34" charset="0"/>
              </a:rPr>
              <a:t>ММ </a:t>
            </a:r>
            <a:r>
              <a:rPr lang="ru-RU" altLang="ru-RU" sz="3200" dirty="0">
                <a:latin typeface="Calibri" pitchFamily="34" charset="0"/>
              </a:rPr>
              <a:t>и, если нет, то почему?</a:t>
            </a:r>
          </a:p>
          <a:p>
            <a:pPr eaLnBrk="1" hangingPunct="1"/>
            <a:r>
              <a:rPr lang="ru-RU" altLang="ru-RU" dirty="0">
                <a:latin typeface="Calibri" pitchFamily="34" charset="0"/>
              </a:rPr>
              <a:t> 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8625" y="285750"/>
            <a:ext cx="8072438" cy="5448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3600" b="1" dirty="0"/>
              <a:t>Ответьте на вопросы:</a:t>
            </a:r>
          </a:p>
          <a:p>
            <a:pPr>
              <a:defRPr/>
            </a:pPr>
            <a:endParaRPr lang="ru-RU" sz="2400" b="1" dirty="0"/>
          </a:p>
          <a:p>
            <a:pPr marL="457200" indent="-457200">
              <a:buFont typeface="+mj-lt"/>
              <a:buAutoNum type="arabicPeriod"/>
              <a:defRPr/>
            </a:pPr>
            <a:r>
              <a:rPr lang="ru-RU" sz="2400" b="1" dirty="0"/>
              <a:t>Что такое число?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ru-RU" sz="2400" b="1" dirty="0"/>
              <a:t>Что называется цифрой?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ru-RU" sz="2400" b="1" dirty="0"/>
              <a:t>Что такое натуральное число и в связи с чем оно появилось?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ru-RU" sz="2400" b="1" dirty="0"/>
              <a:t>В связи с чем появились дробные числа?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ru-RU" sz="2400" b="1" dirty="0"/>
              <a:t>Что такое система счисления?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ru-RU" sz="2400" b="1" dirty="0"/>
              <a:t>Какие два класса систем счисления существует?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ru-RU" sz="2400" b="1" dirty="0"/>
              <a:t>Определение непозиционной системы счисления.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ru-RU" sz="2400" b="1" dirty="0"/>
              <a:t>Примеры непозиционных систем счисления.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ru-RU" sz="2400" b="1" dirty="0"/>
              <a:t>Минусы непозиционных систем счисления.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1"/>
          <p:cNvSpPr txBox="1">
            <a:spLocks noChangeArrowheads="1"/>
          </p:cNvSpPr>
          <p:nvPr/>
        </p:nvSpPr>
        <p:spPr bwMode="auto">
          <a:xfrm>
            <a:off x="500063" y="500063"/>
            <a:ext cx="8215312" cy="603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3200">
                <a:latin typeface="Calibri" pitchFamily="34" charset="0"/>
              </a:rPr>
              <a:t>Люди всегда считали и записывали числа, даже пять тысяч лет назад. </a:t>
            </a:r>
          </a:p>
          <a:p>
            <a:pPr eaLnBrk="1" hangingPunct="1"/>
            <a:r>
              <a:rPr lang="ru-RU" altLang="ru-RU" sz="3200">
                <a:latin typeface="Calibri" pitchFamily="34" charset="0"/>
              </a:rPr>
              <a:t>Но записывали они их совершенно по-другому, по другим правилам. </a:t>
            </a:r>
          </a:p>
          <a:p>
            <a:pPr eaLnBrk="1" hangingPunct="1"/>
            <a:r>
              <a:rPr lang="ru-RU" altLang="ru-RU" sz="3200">
                <a:latin typeface="Calibri" pitchFamily="34" charset="0"/>
              </a:rPr>
              <a:t>В любом случае число изображалось с помощью одного или нескольких символов</a:t>
            </a:r>
            <a:r>
              <a:rPr lang="ru-RU" altLang="ru-RU" sz="3200" b="1">
                <a:latin typeface="Calibri" pitchFamily="34" charset="0"/>
              </a:rPr>
              <a:t>, </a:t>
            </a:r>
            <a:r>
              <a:rPr lang="ru-RU" altLang="ru-RU" sz="3200">
                <a:latin typeface="Calibri" pitchFamily="34" charset="0"/>
              </a:rPr>
              <a:t>которые называются цифрами.</a:t>
            </a:r>
          </a:p>
          <a:p>
            <a:pPr eaLnBrk="1" hangingPunct="1"/>
            <a:endParaRPr lang="ru-RU" altLang="ru-RU">
              <a:latin typeface="Calibri" pitchFamily="34" charset="0"/>
            </a:endParaRPr>
          </a:p>
          <a:p>
            <a:pPr eaLnBrk="1" hangingPunct="1"/>
            <a:endParaRPr lang="ru-RU" altLang="ru-RU">
              <a:latin typeface="Calibri" pitchFamily="34" charset="0"/>
            </a:endParaRPr>
          </a:p>
          <a:p>
            <a:pPr eaLnBrk="1" hangingPunct="1"/>
            <a:r>
              <a:rPr lang="ru-RU" altLang="ru-RU" sz="3600" b="1" u="sng">
                <a:latin typeface="Calibri" pitchFamily="34" charset="0"/>
              </a:rPr>
              <a:t>Цифры — это символы, участвующие в записи числа и составляющие некоторый алфавит.</a:t>
            </a:r>
          </a:p>
          <a:p>
            <a:pPr eaLnBrk="1" hangingPunct="1"/>
            <a:endParaRPr lang="ru-RU" altLang="ru-RU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Box 1"/>
          <p:cNvSpPr txBox="1">
            <a:spLocks noChangeArrowheads="1"/>
          </p:cNvSpPr>
          <p:nvPr/>
        </p:nvSpPr>
        <p:spPr bwMode="auto">
          <a:xfrm>
            <a:off x="285750" y="0"/>
            <a:ext cx="8858250" cy="7202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3600" b="1">
                <a:latin typeface="Calibri" pitchFamily="34" charset="0"/>
              </a:rPr>
              <a:t>Что же такое тогда число?</a:t>
            </a:r>
          </a:p>
          <a:p>
            <a:pPr algn="just" eaLnBrk="1" hangingPunct="1"/>
            <a:r>
              <a:rPr lang="ru-RU" altLang="ru-RU" sz="2400">
                <a:latin typeface="Calibri" pitchFamily="34" charset="0"/>
              </a:rPr>
              <a:t>Первоначально число было привязано к тем предметам, которые пересчитывались. Но с появлением письменности число отделилось от предметов пересчета и появилось понятие </a:t>
            </a:r>
            <a:r>
              <a:rPr lang="ru-RU" altLang="ru-RU" sz="2800" b="1" u="sng">
                <a:latin typeface="Calibri" pitchFamily="34" charset="0"/>
              </a:rPr>
              <a:t>натурального числа</a:t>
            </a:r>
            <a:r>
              <a:rPr lang="ru-RU" altLang="ru-RU" sz="2400">
                <a:latin typeface="Calibri" pitchFamily="34" charset="0"/>
              </a:rPr>
              <a:t>. </a:t>
            </a:r>
          </a:p>
          <a:p>
            <a:pPr eaLnBrk="1" hangingPunct="1"/>
            <a:r>
              <a:rPr lang="ru-RU" altLang="ru-RU" sz="2400">
                <a:latin typeface="Calibri" pitchFamily="34" charset="0"/>
              </a:rPr>
              <a:t>Дробные числа появились в связи с тем, что человеку потребовалось что-то измерять и</a:t>
            </a:r>
            <a:r>
              <a:rPr lang="ru-RU" altLang="ru-RU">
                <a:latin typeface="Calibri" pitchFamily="34" charset="0"/>
              </a:rPr>
              <a:t> </a:t>
            </a:r>
            <a:r>
              <a:rPr lang="ru-RU" altLang="ru-RU" sz="2800" b="1" u="sng">
                <a:latin typeface="Calibri" pitchFamily="34" charset="0"/>
              </a:rPr>
              <a:t>единица измерения (эталон) </a:t>
            </a:r>
            <a:r>
              <a:rPr lang="ru-RU" altLang="ru-RU" sz="2400">
                <a:latin typeface="Calibri" pitchFamily="34" charset="0"/>
              </a:rPr>
              <a:t>не всегда укладывалась целое число раз в измеряемой величине. </a:t>
            </a:r>
          </a:p>
          <a:p>
            <a:pPr eaLnBrk="1" hangingPunct="1"/>
            <a:r>
              <a:rPr lang="ru-RU" altLang="ru-RU" sz="2400">
                <a:latin typeface="Calibri" pitchFamily="34" charset="0"/>
              </a:rPr>
              <a:t>Далее понятие числа развивалось в математике и сегодня считается фундаментальным понятием не только математики, но и информатики.</a:t>
            </a:r>
          </a:p>
          <a:p>
            <a:pPr eaLnBrk="1" hangingPunct="1"/>
            <a:r>
              <a:rPr lang="ru-RU" altLang="ru-RU" sz="2800" b="1" u="sng">
                <a:latin typeface="Calibri" pitchFamily="34" charset="0"/>
              </a:rPr>
              <a:t>Число — это некоторая величина.</a:t>
            </a:r>
          </a:p>
          <a:p>
            <a:pPr eaLnBrk="1" hangingPunct="1"/>
            <a:r>
              <a:rPr lang="ru-RU" altLang="ru-RU" sz="2400" u="sng">
                <a:latin typeface="Calibri" pitchFamily="34" charset="0"/>
              </a:rPr>
              <a:t>Числа складываются из цифр по особым </a:t>
            </a:r>
            <a:r>
              <a:rPr lang="ru-RU" altLang="ru-RU" sz="2400" b="1" u="sng">
                <a:latin typeface="Calibri" pitchFamily="34" charset="0"/>
              </a:rPr>
              <a:t>правилам.</a:t>
            </a:r>
            <a:r>
              <a:rPr lang="ru-RU" altLang="ru-RU" sz="2400" u="sng">
                <a:latin typeface="Calibri" pitchFamily="34" charset="0"/>
              </a:rPr>
              <a:t> </a:t>
            </a:r>
          </a:p>
          <a:p>
            <a:pPr eaLnBrk="1" hangingPunct="1"/>
            <a:r>
              <a:rPr lang="ru-RU" altLang="ru-RU" sz="2400">
                <a:latin typeface="Calibri" pitchFamily="34" charset="0"/>
              </a:rPr>
              <a:t>На разных этапах развития человечества, у разных народов эти правила были различны и сегодня мы их называем </a:t>
            </a:r>
            <a:r>
              <a:rPr lang="ru-RU" altLang="ru-RU" sz="2800" b="1" u="sng">
                <a:latin typeface="Calibri" pitchFamily="34" charset="0"/>
              </a:rPr>
              <a:t>системами счисления.</a:t>
            </a:r>
          </a:p>
          <a:p>
            <a:pPr eaLnBrk="1" hangingPunct="1"/>
            <a:endParaRPr lang="ru-RU" altLang="ru-RU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Box 1"/>
          <p:cNvSpPr txBox="1">
            <a:spLocks noChangeArrowheads="1"/>
          </p:cNvSpPr>
          <p:nvPr/>
        </p:nvSpPr>
        <p:spPr bwMode="auto">
          <a:xfrm>
            <a:off x="142875" y="285750"/>
            <a:ext cx="8858250" cy="689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2800" b="1" u="sng">
                <a:latin typeface="Calibri" pitchFamily="34" charset="0"/>
              </a:rPr>
              <a:t>Система счисления </a:t>
            </a:r>
            <a:r>
              <a:rPr lang="ru-RU" altLang="ru-RU" sz="2400">
                <a:latin typeface="Calibri" pitchFamily="34" charset="0"/>
              </a:rPr>
              <a:t>— </a:t>
            </a:r>
            <a:r>
              <a:rPr lang="ru-RU" altLang="ru-RU" sz="2400" b="1" u="sng">
                <a:latin typeface="Calibri" pitchFamily="34" charset="0"/>
              </a:rPr>
              <a:t>это способ записи чисел с помощью цифр.</a:t>
            </a:r>
          </a:p>
          <a:p>
            <a:pPr eaLnBrk="1" hangingPunct="1"/>
            <a:r>
              <a:rPr lang="ru-RU" altLang="ru-RU" sz="2400" u="sng">
                <a:latin typeface="Calibri" pitchFamily="34" charset="0"/>
              </a:rPr>
              <a:t>Все известные системы счисления делятся на </a:t>
            </a:r>
            <a:r>
              <a:rPr lang="ru-RU" altLang="ru-RU" sz="2400" b="1" u="sng">
                <a:latin typeface="Calibri" pitchFamily="34" charset="0"/>
              </a:rPr>
              <a:t>позиционные</a:t>
            </a:r>
            <a:r>
              <a:rPr lang="ru-RU" altLang="ru-RU" sz="2400" u="sng">
                <a:latin typeface="Calibri" pitchFamily="34" charset="0"/>
              </a:rPr>
              <a:t> и</a:t>
            </a:r>
            <a:r>
              <a:rPr lang="ru-RU" altLang="ru-RU" sz="2400">
                <a:latin typeface="Calibri" pitchFamily="34" charset="0"/>
              </a:rPr>
              <a:t> </a:t>
            </a:r>
            <a:r>
              <a:rPr lang="ru-RU" altLang="ru-RU" sz="2400" b="1" u="sng">
                <a:latin typeface="Calibri" pitchFamily="34" charset="0"/>
              </a:rPr>
              <a:t>непозиционные</a:t>
            </a:r>
            <a:r>
              <a:rPr lang="ru-RU" altLang="ru-RU" sz="2400">
                <a:latin typeface="Calibri" pitchFamily="34" charset="0"/>
              </a:rPr>
              <a:t>. </a:t>
            </a:r>
          </a:p>
          <a:p>
            <a:pPr eaLnBrk="1" hangingPunct="1"/>
            <a:r>
              <a:rPr lang="ru-RU" altLang="ru-RU" sz="2400">
                <a:latin typeface="Calibri" pitchFamily="34" charset="0"/>
              </a:rPr>
              <a:t>Непозиционные системы счисления возникли раньше позиционных. Последние являются в свою очередь результатом длительного исторического развития непозиционных систем счисления.</a:t>
            </a:r>
          </a:p>
          <a:p>
            <a:pPr eaLnBrk="1" hangingPunct="1"/>
            <a:r>
              <a:rPr lang="ru-RU" altLang="ru-RU" sz="2800" b="1" u="sng">
                <a:latin typeface="Calibri" pitchFamily="34" charset="0"/>
              </a:rPr>
              <a:t>Непозиционной называется такая система счисления, у которой количественный эквивалент («вес») цифры не зависит от ее местоположении в записи числа.</a:t>
            </a:r>
            <a:endParaRPr lang="ru-RU" altLang="ru-RU" sz="2800">
              <a:latin typeface="Calibri" pitchFamily="34" charset="0"/>
            </a:endParaRPr>
          </a:p>
          <a:p>
            <a:pPr eaLnBrk="1" hangingPunct="1"/>
            <a:r>
              <a:rPr lang="ru-RU" altLang="ru-RU" sz="2400">
                <a:latin typeface="Calibri" pitchFamily="34" charset="0"/>
              </a:rPr>
              <a:t>Например, рассмотрим римское число </a:t>
            </a:r>
            <a:r>
              <a:rPr lang="en-US" altLang="ru-RU" sz="2400">
                <a:latin typeface="Calibri" pitchFamily="34" charset="0"/>
              </a:rPr>
              <a:t>VVV</a:t>
            </a:r>
            <a:r>
              <a:rPr lang="ru-RU" altLang="ru-RU" sz="2400">
                <a:latin typeface="Calibri" pitchFamily="34" charset="0"/>
              </a:rPr>
              <a:t>. В десятичной системе счисления это число 15. При записи числа </a:t>
            </a:r>
            <a:r>
              <a:rPr lang="en-US" altLang="ru-RU" sz="2400">
                <a:latin typeface="Calibri" pitchFamily="34" charset="0"/>
              </a:rPr>
              <a:t>VVV</a:t>
            </a:r>
            <a:r>
              <a:rPr lang="ru-RU" altLang="ru-RU" sz="2400">
                <a:latin typeface="Calibri" pitchFamily="34" charset="0"/>
              </a:rPr>
              <a:t> использовались одинаковые «цифры» —</a:t>
            </a:r>
            <a:r>
              <a:rPr lang="en-US" altLang="ru-RU" sz="2400">
                <a:latin typeface="Calibri" pitchFamily="34" charset="0"/>
              </a:rPr>
              <a:t>V</a:t>
            </a:r>
            <a:r>
              <a:rPr lang="ru-RU" altLang="ru-RU" sz="2400">
                <a:latin typeface="Calibri" pitchFamily="34" charset="0"/>
              </a:rPr>
              <a:t>. И если сравнить их между собой, то получим абсолютное равенство. </a:t>
            </a:r>
            <a:r>
              <a:rPr lang="ru-RU" altLang="ru-RU" sz="2400" b="1" u="sng">
                <a:latin typeface="Calibri" pitchFamily="34" charset="0"/>
              </a:rPr>
              <a:t>Т.е. на каком бы месте ни стояла цифра в записи числа, ее «вес» всегда один и тот же</a:t>
            </a:r>
            <a:r>
              <a:rPr lang="ru-RU" altLang="ru-RU" sz="2400">
                <a:latin typeface="Calibri" pitchFamily="34" charset="0"/>
              </a:rPr>
              <a:t>. В данном примере он равен 5.</a:t>
            </a:r>
          </a:p>
          <a:p>
            <a:pPr eaLnBrk="1" hangingPunct="1"/>
            <a:endParaRPr lang="ru-RU" altLang="ru-RU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Box 1"/>
          <p:cNvSpPr txBox="1">
            <a:spLocks noChangeArrowheads="1"/>
          </p:cNvSpPr>
          <p:nvPr/>
        </p:nvSpPr>
        <p:spPr bwMode="auto">
          <a:xfrm>
            <a:off x="142875" y="142875"/>
            <a:ext cx="8858250" cy="6124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altLang="ru-RU" sz="2800" b="1">
                <a:latin typeface="Calibri" pitchFamily="34" charset="0"/>
              </a:rPr>
              <a:t> Непозиционные системы счисления</a:t>
            </a:r>
            <a:endParaRPr lang="ru-RU" altLang="ru-RU" sz="2800">
              <a:latin typeface="Calibri" pitchFamily="34" charset="0"/>
            </a:endParaRPr>
          </a:p>
          <a:p>
            <a:pPr eaLnBrk="1" hangingPunct="1"/>
            <a:r>
              <a:rPr lang="ru-RU" altLang="ru-RU" sz="2400" b="1">
                <a:latin typeface="Calibri" pitchFamily="34" charset="0"/>
              </a:rPr>
              <a:t>1.	Единичная система счисления (унарная).</a:t>
            </a:r>
          </a:p>
          <a:p>
            <a:pPr algn="just" eaLnBrk="1" hangingPunct="1"/>
            <a:r>
              <a:rPr lang="ru-RU" altLang="ru-RU" sz="2000">
                <a:latin typeface="Calibri" pitchFamily="34" charset="0"/>
              </a:rPr>
              <a:t>В древние времена, когда люди начали считать, появилась потребность в записи чисел. Количество предметов, например, мешков, изображалось нанесением черточек или засечек на какой-либо твердой поверхности: камне, глине, дереве (до изобретения бумаги было еще очень далеко). Каждому мешку в такой записи соответствовала одна черточка. Археологами найдены такие «записи» при раскопках культурных слоев, относящихся к периоду палеолита (10-11 тысяч лет до н.э.).</a:t>
            </a:r>
          </a:p>
          <a:p>
            <a:pPr algn="just" eaLnBrk="1" hangingPunct="1"/>
            <a:r>
              <a:rPr lang="ru-RU" altLang="ru-RU" sz="2000">
                <a:latin typeface="Calibri" pitchFamily="34" charset="0"/>
              </a:rPr>
              <a:t>Ученые назвали этот способ записи чисел </a:t>
            </a:r>
            <a:r>
              <a:rPr lang="ru-RU" altLang="ru-RU" sz="2000" b="1" u="sng">
                <a:latin typeface="Calibri" pitchFamily="34" charset="0"/>
              </a:rPr>
              <a:t>единичной или унарной системой счисления. </a:t>
            </a:r>
          </a:p>
          <a:p>
            <a:pPr algn="just" eaLnBrk="1" hangingPunct="1"/>
            <a:r>
              <a:rPr lang="ru-RU" altLang="ru-RU" sz="2000" b="1" u="sng">
                <a:latin typeface="Calibri" pitchFamily="34" charset="0"/>
              </a:rPr>
              <a:t>Неудобства такой системы счисления очевидны: чем большее число надо записать, тем больше палочек. При записи большого числа легко ошибиться </a:t>
            </a:r>
            <a:r>
              <a:rPr lang="ru-RU" altLang="ru-RU" sz="2000">
                <a:latin typeface="Calibri" pitchFamily="34" charset="0"/>
              </a:rPr>
              <a:t>— нанести лишнее количество палочек или, наоборот, не дописать палочки.</a:t>
            </a:r>
          </a:p>
          <a:p>
            <a:pPr algn="just" eaLnBrk="1" hangingPunct="1"/>
            <a:r>
              <a:rPr lang="ru-RU" altLang="ru-RU" sz="2000">
                <a:latin typeface="Calibri" pitchFamily="34" charset="0"/>
              </a:rPr>
              <a:t>Поэтому позже эти значки стали объединять в группы по 3, 5 и 10 палочек. Таким образом, возникали уже более удобные системы счисления. </a:t>
            </a:r>
          </a:p>
          <a:p>
            <a:pPr algn="just" eaLnBrk="1" hangingPunct="1"/>
            <a:r>
              <a:rPr lang="ru-RU" altLang="ru-RU" sz="2000">
                <a:latin typeface="Calibri" pitchFamily="34" charset="0"/>
              </a:rPr>
              <a:t>Отголоски единичной системы счисления встречаются и сегодня. Например, сами того не осознавая, малыши на пальцах показывают свой возраст, а счетные палочки используют для обучения счету.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Box 1"/>
          <p:cNvSpPr txBox="1">
            <a:spLocks noChangeArrowheads="1"/>
          </p:cNvSpPr>
          <p:nvPr/>
        </p:nvSpPr>
        <p:spPr bwMode="auto">
          <a:xfrm>
            <a:off x="214313" y="285750"/>
            <a:ext cx="8786812" cy="5908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ru-RU" altLang="ru-RU" sz="2400" b="1">
                <a:latin typeface="Calibri" pitchFamily="34" charset="0"/>
              </a:rPr>
              <a:t>2.	Древнеегипетская десятичная непозиционная система счисления.</a:t>
            </a:r>
            <a:r>
              <a:rPr lang="ru-RU" altLang="ru-RU">
                <a:latin typeface="Calibri" pitchFamily="34" charset="0"/>
              </a:rPr>
              <a:t/>
            </a:r>
            <a:br>
              <a:rPr lang="ru-RU" altLang="ru-RU">
                <a:latin typeface="Calibri" pitchFamily="34" charset="0"/>
              </a:rPr>
            </a:br>
            <a:r>
              <a:rPr lang="ru-RU" altLang="ru-RU" sz="2400">
                <a:latin typeface="Calibri" pitchFamily="34" charset="0"/>
              </a:rPr>
              <a:t>Древнеегипетская десятичная непозиционная система возникла во второй половине третьего тысячелетия до н.э. Бумагу заменяла глиняная дощечка.</a:t>
            </a:r>
          </a:p>
          <a:p>
            <a:pPr algn="just" eaLnBrk="1" hangingPunct="1"/>
            <a:r>
              <a:rPr lang="ru-RU" altLang="ru-RU" sz="2400">
                <a:latin typeface="Calibri" pitchFamily="34" charset="0"/>
              </a:rPr>
              <a:t>В этой системе счисления использовали в качестве цифр ключевые числа </a:t>
            </a:r>
            <a:r>
              <a:rPr lang="ru-RU" altLang="ru-RU" sz="2400" b="1">
                <a:latin typeface="Calibri" pitchFamily="34" charset="0"/>
              </a:rPr>
              <a:t>1, 10, 100, 1000 </a:t>
            </a:r>
            <a:r>
              <a:rPr lang="ru-RU" altLang="ru-RU" sz="2400">
                <a:latin typeface="Calibri" pitchFamily="34" charset="0"/>
              </a:rPr>
              <a:t>и т.д., и записывались они при помощи специальных иероглифов. Именно из комбинации таких «</a:t>
            </a:r>
            <a:r>
              <a:rPr lang="ru-RU" altLang="ru-RU" sz="2400" b="1">
                <a:latin typeface="Calibri" pitchFamily="34" charset="0"/>
              </a:rPr>
              <a:t>цифр</a:t>
            </a:r>
            <a:r>
              <a:rPr lang="ru-RU" altLang="ru-RU" sz="2400">
                <a:latin typeface="Calibri" pitchFamily="34" charset="0"/>
              </a:rPr>
              <a:t>» записывались числа и каждая «</a:t>
            </a:r>
            <a:r>
              <a:rPr lang="ru-RU" altLang="ru-RU" sz="2400" b="1">
                <a:latin typeface="Calibri" pitchFamily="34" charset="0"/>
              </a:rPr>
              <a:t>цифра</a:t>
            </a:r>
            <a:r>
              <a:rPr lang="ru-RU" altLang="ru-RU" sz="2400">
                <a:latin typeface="Calibri" pitchFamily="34" charset="0"/>
              </a:rPr>
              <a:t>» повторялась </a:t>
            </a:r>
            <a:r>
              <a:rPr lang="ru-RU" altLang="ru-RU" sz="2400" b="1">
                <a:latin typeface="Calibri" pitchFamily="34" charset="0"/>
              </a:rPr>
              <a:t>не более девяти раз. </a:t>
            </a:r>
          </a:p>
          <a:p>
            <a:pPr algn="just" eaLnBrk="1" hangingPunct="1"/>
            <a:r>
              <a:rPr lang="ru-RU" altLang="ru-RU" sz="2400" b="1">
                <a:latin typeface="Calibri" pitchFamily="34" charset="0"/>
              </a:rPr>
              <a:t>Почему? (</a:t>
            </a:r>
            <a:r>
              <a:rPr lang="ru-RU" altLang="ru-RU" sz="2400" b="1" i="1">
                <a:latin typeface="Calibri" pitchFamily="34" charset="0"/>
              </a:rPr>
              <a:t>Так как десять подряд идущих одинаковых цифр можно заменить одним числом, но на разряд старше. </a:t>
            </a:r>
            <a:r>
              <a:rPr lang="ru-RU" altLang="ru-RU" sz="2400" b="1" u="sng">
                <a:latin typeface="Calibri" pitchFamily="34" charset="0"/>
              </a:rPr>
              <a:t>Например</a:t>
            </a:r>
            <a:r>
              <a:rPr lang="ru-RU" altLang="ru-RU" sz="2400">
                <a:latin typeface="Calibri" pitchFamily="34" charset="0"/>
              </a:rPr>
              <a:t>, </a:t>
            </a:r>
            <a:r>
              <a:rPr lang="ru-RU" altLang="ru-RU" sz="2400" b="1">
                <a:latin typeface="Calibri" pitchFamily="34" charset="0"/>
              </a:rPr>
              <a:t>|||||||||| — Д </a:t>
            </a:r>
            <a:r>
              <a:rPr lang="ru-RU" altLang="ru-RU" sz="2400">
                <a:latin typeface="Calibri" pitchFamily="34" charset="0"/>
              </a:rPr>
              <a:t>(</a:t>
            </a:r>
            <a:r>
              <a:rPr lang="ru-RU" altLang="ru-RU" sz="2400" b="1">
                <a:latin typeface="Calibri" pitchFamily="34" charset="0"/>
              </a:rPr>
              <a:t>десяток</a:t>
            </a:r>
            <a:r>
              <a:rPr lang="ru-RU" altLang="ru-RU" sz="2400">
                <a:latin typeface="Calibri" pitchFamily="34" charset="0"/>
              </a:rPr>
              <a:t>.) Все остальные числа составлялись из этих ключевых при помощи обычного сложения. Вначале писали число высшего порядка, а затем низшего.</a:t>
            </a:r>
          </a:p>
          <a:p>
            <a:pPr eaLnBrk="1" hangingPunct="1"/>
            <a:endParaRPr lang="ru-RU" altLang="ru-RU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Box 2"/>
          <p:cNvSpPr txBox="1">
            <a:spLocks noChangeArrowheads="1"/>
          </p:cNvSpPr>
          <p:nvPr/>
        </p:nvSpPr>
        <p:spPr bwMode="auto">
          <a:xfrm>
            <a:off x="214313" y="142875"/>
            <a:ext cx="8786812" cy="701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2400" b="1">
                <a:latin typeface="Calibri" pitchFamily="34" charset="0"/>
              </a:rPr>
              <a:t>3.       Римская система счисления</a:t>
            </a:r>
          </a:p>
          <a:p>
            <a:pPr eaLnBrk="1" hangingPunct="1"/>
            <a:r>
              <a:rPr lang="ru-RU" altLang="ru-RU" sz="2400">
                <a:latin typeface="Calibri" pitchFamily="34" charset="0"/>
              </a:rPr>
              <a:t>Знакомая нам римская система принципиально не намного отличается от египетской. Но она более распространена в наши дни: в книгах, в фильмах.</a:t>
            </a:r>
          </a:p>
          <a:p>
            <a:pPr eaLnBrk="1" hangingPunct="1"/>
            <a:r>
              <a:rPr lang="ru-RU" altLang="ru-RU" sz="2400">
                <a:latin typeface="Calibri" pitchFamily="34" charset="0"/>
              </a:rPr>
              <a:t>В ней для обозначения чисел используются знаки:</a:t>
            </a:r>
          </a:p>
          <a:p>
            <a:pPr eaLnBrk="1" hangingPunct="1"/>
            <a:r>
              <a:rPr lang="ru-RU" altLang="ru-RU" sz="2400">
                <a:latin typeface="Calibri" pitchFamily="34" charset="0"/>
              </a:rPr>
              <a:t> </a:t>
            </a:r>
            <a:r>
              <a:rPr lang="en-US" altLang="ru-RU" sz="2400" b="1">
                <a:latin typeface="Calibri" pitchFamily="34" charset="0"/>
              </a:rPr>
              <a:t>I</a:t>
            </a:r>
            <a:r>
              <a:rPr lang="ru-RU" altLang="ru-RU" sz="2400" b="1">
                <a:latin typeface="Calibri" pitchFamily="34" charset="0"/>
              </a:rPr>
              <a:t> </a:t>
            </a:r>
            <a:r>
              <a:rPr lang="ru-RU" altLang="ru-RU" sz="2400">
                <a:latin typeface="Calibri" pitchFamily="34" charset="0"/>
              </a:rPr>
              <a:t>(один палец) для числа </a:t>
            </a:r>
            <a:r>
              <a:rPr lang="ru-RU" altLang="ru-RU" sz="2400" b="1">
                <a:latin typeface="Calibri" pitchFamily="34" charset="0"/>
              </a:rPr>
              <a:t>1</a:t>
            </a:r>
            <a:r>
              <a:rPr lang="ru-RU" altLang="ru-RU" sz="2400">
                <a:latin typeface="Calibri" pitchFamily="34" charset="0"/>
              </a:rPr>
              <a:t>, </a:t>
            </a:r>
          </a:p>
          <a:p>
            <a:pPr eaLnBrk="1" hangingPunct="1"/>
            <a:r>
              <a:rPr lang="en-US" altLang="ru-RU" sz="2400" b="1">
                <a:latin typeface="Calibri" pitchFamily="34" charset="0"/>
              </a:rPr>
              <a:t>V</a:t>
            </a:r>
            <a:r>
              <a:rPr lang="ru-RU" altLang="ru-RU" sz="2400">
                <a:latin typeface="Calibri" pitchFamily="34" charset="0"/>
              </a:rPr>
              <a:t> (раскрытая ладонь) для числа </a:t>
            </a:r>
            <a:r>
              <a:rPr lang="ru-RU" altLang="ru-RU" sz="2400" b="1">
                <a:latin typeface="Calibri" pitchFamily="34" charset="0"/>
              </a:rPr>
              <a:t>5</a:t>
            </a:r>
            <a:r>
              <a:rPr lang="ru-RU" altLang="ru-RU" sz="2400">
                <a:latin typeface="Calibri" pitchFamily="34" charset="0"/>
              </a:rPr>
              <a:t>, </a:t>
            </a:r>
          </a:p>
          <a:p>
            <a:pPr eaLnBrk="1" hangingPunct="1"/>
            <a:r>
              <a:rPr lang="en-US" altLang="ru-RU" sz="2400" b="1">
                <a:latin typeface="Calibri" pitchFamily="34" charset="0"/>
              </a:rPr>
              <a:t>X</a:t>
            </a:r>
            <a:r>
              <a:rPr lang="ru-RU" altLang="ru-RU" sz="2400">
                <a:latin typeface="Calibri" pitchFamily="34" charset="0"/>
              </a:rPr>
              <a:t> (две сложенные ладони) для </a:t>
            </a:r>
            <a:r>
              <a:rPr lang="ru-RU" altLang="ru-RU" sz="2400" b="1">
                <a:latin typeface="Calibri" pitchFamily="34" charset="0"/>
              </a:rPr>
              <a:t>10</a:t>
            </a:r>
            <a:r>
              <a:rPr lang="ru-RU" altLang="ru-RU" sz="2400">
                <a:latin typeface="Calibri" pitchFamily="34" charset="0"/>
              </a:rPr>
              <a:t>, </a:t>
            </a:r>
          </a:p>
          <a:p>
            <a:pPr eaLnBrk="1" hangingPunct="1"/>
            <a:r>
              <a:rPr lang="ru-RU" altLang="ru-RU" sz="2400">
                <a:latin typeface="Calibri" pitchFamily="34" charset="0"/>
              </a:rPr>
              <a:t>а для чисел </a:t>
            </a:r>
            <a:r>
              <a:rPr lang="ru-RU" altLang="ru-RU" sz="2400" b="1">
                <a:latin typeface="Calibri" pitchFamily="34" charset="0"/>
              </a:rPr>
              <a:t>50, 100, 500 и 1000 </a:t>
            </a:r>
            <a:r>
              <a:rPr lang="ru-RU" altLang="ru-RU" sz="2400">
                <a:latin typeface="Calibri" pitchFamily="34" charset="0"/>
              </a:rPr>
              <a:t>используются заглавные латинские буквы соответствующих латинских слов (</a:t>
            </a:r>
            <a:r>
              <a:rPr lang="en-US" altLang="ru-RU" sz="2400" b="1">
                <a:latin typeface="Calibri" pitchFamily="34" charset="0"/>
              </a:rPr>
              <a:t>Centum</a:t>
            </a:r>
            <a:r>
              <a:rPr lang="ru-RU" altLang="ru-RU" sz="2400">
                <a:latin typeface="Calibri" pitchFamily="34" charset="0"/>
              </a:rPr>
              <a:t> — сто, </a:t>
            </a:r>
            <a:r>
              <a:rPr lang="en-US" altLang="ru-RU" sz="2400" b="1">
                <a:latin typeface="Calibri" pitchFamily="34" charset="0"/>
              </a:rPr>
              <a:t>Demimille</a:t>
            </a:r>
            <a:r>
              <a:rPr lang="ru-RU" altLang="ru-RU" sz="2400">
                <a:latin typeface="Calibri" pitchFamily="34" charset="0"/>
              </a:rPr>
              <a:t> — половина тысячи, </a:t>
            </a:r>
            <a:r>
              <a:rPr lang="en-US" altLang="ru-RU" sz="2400" b="1">
                <a:latin typeface="Calibri" pitchFamily="34" charset="0"/>
              </a:rPr>
              <a:t>Mille</a:t>
            </a:r>
            <a:r>
              <a:rPr lang="ru-RU" altLang="ru-RU" sz="2400">
                <a:latin typeface="Calibri" pitchFamily="34" charset="0"/>
              </a:rPr>
              <a:t> — тысяча) -  </a:t>
            </a:r>
            <a:r>
              <a:rPr lang="en-US" altLang="ru-RU" sz="2400" b="1">
                <a:latin typeface="Calibri" pitchFamily="34" charset="0"/>
              </a:rPr>
              <a:t>L</a:t>
            </a:r>
            <a:r>
              <a:rPr lang="ru-RU" altLang="ru-RU" sz="2400" b="1">
                <a:latin typeface="Calibri" pitchFamily="34" charset="0"/>
              </a:rPr>
              <a:t>, С, </a:t>
            </a:r>
            <a:r>
              <a:rPr lang="en-US" altLang="ru-RU" sz="2400" b="1">
                <a:latin typeface="Calibri" pitchFamily="34" charset="0"/>
              </a:rPr>
              <a:t>D</a:t>
            </a:r>
            <a:r>
              <a:rPr lang="ru-RU" altLang="ru-RU" sz="2400" b="1">
                <a:latin typeface="Calibri" pitchFamily="34" charset="0"/>
              </a:rPr>
              <a:t> и М </a:t>
            </a:r>
            <a:r>
              <a:rPr lang="ru-RU" altLang="ru-RU" sz="2400">
                <a:latin typeface="Calibri" pitchFamily="34" charset="0"/>
              </a:rPr>
              <a:t>(соответственно), являющиеся «</a:t>
            </a:r>
            <a:r>
              <a:rPr lang="ru-RU" altLang="ru-RU" sz="2400" b="1">
                <a:latin typeface="Calibri" pitchFamily="34" charset="0"/>
              </a:rPr>
              <a:t>цифрами</a:t>
            </a:r>
            <a:r>
              <a:rPr lang="ru-RU" altLang="ru-RU" sz="2400">
                <a:latin typeface="Calibri" pitchFamily="34" charset="0"/>
              </a:rPr>
              <a:t>» этой системы счисления. </a:t>
            </a:r>
          </a:p>
          <a:p>
            <a:pPr eaLnBrk="1" hangingPunct="1"/>
            <a:r>
              <a:rPr lang="ru-RU" altLang="ru-RU" sz="2400">
                <a:latin typeface="Calibri" pitchFamily="34" charset="0"/>
              </a:rPr>
              <a:t>Число в римской системе счисления обозначается набором стоящих подряд «</a:t>
            </a:r>
            <a:r>
              <a:rPr lang="ru-RU" altLang="ru-RU" sz="2400" b="1">
                <a:latin typeface="Calibri" pitchFamily="34" charset="0"/>
              </a:rPr>
              <a:t>цифр</a:t>
            </a:r>
            <a:r>
              <a:rPr lang="ru-RU" altLang="ru-RU" sz="2400">
                <a:latin typeface="Calibri" pitchFamily="34" charset="0"/>
              </a:rPr>
              <a:t>».</a:t>
            </a:r>
          </a:p>
          <a:p>
            <a:pPr eaLnBrk="1" hangingPunct="1"/>
            <a:r>
              <a:rPr lang="ru-RU" altLang="ru-RU" sz="2400">
                <a:latin typeface="Calibri" pitchFamily="34" charset="0"/>
              </a:rPr>
              <a:t>Таким образом, в римской системе счисления для обозначения цифр использовались следующие латинские буквы:</a:t>
            </a:r>
          </a:p>
          <a:p>
            <a:pPr eaLnBrk="1" hangingPunct="1"/>
            <a:r>
              <a:rPr lang="en-US" altLang="ru-RU" sz="2800" b="1">
                <a:latin typeface="Calibri" pitchFamily="34" charset="0"/>
              </a:rPr>
              <a:t>I</a:t>
            </a:r>
            <a:r>
              <a:rPr lang="ru-RU" altLang="ru-RU" sz="2800" b="1">
                <a:latin typeface="Calibri" pitchFamily="34" charset="0"/>
              </a:rPr>
              <a:t>-1, </a:t>
            </a:r>
            <a:r>
              <a:rPr lang="en-US" altLang="ru-RU" sz="2800" b="1">
                <a:latin typeface="Calibri" pitchFamily="34" charset="0"/>
              </a:rPr>
              <a:t>V</a:t>
            </a:r>
            <a:r>
              <a:rPr lang="ru-RU" altLang="ru-RU" sz="2800" b="1">
                <a:latin typeface="Calibri" pitchFamily="34" charset="0"/>
              </a:rPr>
              <a:t>-5, Х- 10, </a:t>
            </a:r>
            <a:r>
              <a:rPr lang="en-US" altLang="ru-RU" sz="2800" b="1">
                <a:latin typeface="Calibri" pitchFamily="34" charset="0"/>
              </a:rPr>
              <a:t>L</a:t>
            </a:r>
            <a:r>
              <a:rPr lang="ru-RU" altLang="ru-RU" sz="2800" b="1">
                <a:latin typeface="Calibri" pitchFamily="34" charset="0"/>
              </a:rPr>
              <a:t>-50, С- 100, </a:t>
            </a:r>
            <a:r>
              <a:rPr lang="en-US" altLang="ru-RU" sz="2800" b="1">
                <a:latin typeface="Calibri" pitchFamily="34" charset="0"/>
              </a:rPr>
              <a:t>D</a:t>
            </a:r>
            <a:r>
              <a:rPr lang="ru-RU" altLang="ru-RU" sz="2800" b="1">
                <a:latin typeface="Calibri" pitchFamily="34" charset="0"/>
              </a:rPr>
              <a:t>-500, М - 1000.</a:t>
            </a:r>
          </a:p>
          <a:p>
            <a:pPr eaLnBrk="1" hangingPunct="1"/>
            <a:endParaRPr lang="ru-RU" altLang="ru-RU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Box 1"/>
          <p:cNvSpPr txBox="1">
            <a:spLocks noChangeArrowheads="1"/>
          </p:cNvSpPr>
          <p:nvPr/>
        </p:nvSpPr>
        <p:spPr bwMode="auto">
          <a:xfrm>
            <a:off x="642938" y="357188"/>
            <a:ext cx="8072437" cy="6462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800" b="1" dirty="0">
                <a:latin typeface="Calibri" pitchFamily="34" charset="0"/>
              </a:rPr>
              <a:t>Правила составления чисел в римской системе счисления:</a:t>
            </a:r>
            <a:endParaRPr lang="ru-RU" sz="2800" dirty="0">
              <a:latin typeface="Calibri" pitchFamily="34" charset="0"/>
            </a:endParaRPr>
          </a:p>
          <a:p>
            <a:pPr algn="just">
              <a:defRPr/>
            </a:pPr>
            <a:r>
              <a:rPr lang="ru-RU" b="1" dirty="0">
                <a:latin typeface="Calibri" pitchFamily="34" charset="0"/>
              </a:rPr>
              <a:t> </a:t>
            </a:r>
            <a:r>
              <a:rPr lang="ru-RU" sz="2400" b="1" dirty="0">
                <a:latin typeface="Calibri" pitchFamily="34" charset="0"/>
              </a:rPr>
              <a:t>Число равно:</a:t>
            </a:r>
            <a:endParaRPr lang="ru-RU" sz="2400" dirty="0">
              <a:latin typeface="Calibri" pitchFamily="34" charset="0"/>
            </a:endParaRPr>
          </a:p>
          <a:p>
            <a:pPr algn="just">
              <a:defRPr/>
            </a:pPr>
            <a:r>
              <a:rPr lang="ru-RU" sz="2400" dirty="0">
                <a:latin typeface="Calibri" pitchFamily="34" charset="0"/>
              </a:rPr>
              <a:t>1.  сумме значений идущих подряд нескольких одинаковых «цифр» (назовем их </a:t>
            </a:r>
            <a:r>
              <a:rPr lang="ru-RU" sz="2400" b="1" dirty="0">
                <a:latin typeface="Calibri" pitchFamily="34" charset="0"/>
              </a:rPr>
              <a:t>группой первого вида</a:t>
            </a:r>
            <a:r>
              <a:rPr lang="ru-RU" sz="2400" dirty="0">
                <a:latin typeface="Calibri" pitchFamily="34" charset="0"/>
              </a:rPr>
              <a:t>);</a:t>
            </a:r>
          </a:p>
          <a:p>
            <a:pPr marL="342900" indent="-342900" algn="just">
              <a:buFontTx/>
              <a:buAutoNum type="arabicPeriod" startAt="2"/>
              <a:defRPr/>
            </a:pPr>
            <a:r>
              <a:rPr lang="ru-RU" sz="2400" dirty="0">
                <a:latin typeface="Calibri" pitchFamily="34" charset="0"/>
              </a:rPr>
              <a:t>разности значений двух «цифр», если слева от большей «цифры» стоит меньшая. В этом случае от значения большей «цифры» отнимается значение меньшей «цифры». Вместе они образуют </a:t>
            </a:r>
            <a:r>
              <a:rPr lang="ru-RU" sz="2400" b="1" dirty="0">
                <a:latin typeface="Calibri" pitchFamily="34" charset="0"/>
              </a:rPr>
              <a:t>группу второго вида</a:t>
            </a:r>
            <a:r>
              <a:rPr lang="ru-RU" sz="2400" dirty="0">
                <a:latin typeface="Calibri" pitchFamily="34" charset="0"/>
              </a:rPr>
              <a:t>. </a:t>
            </a:r>
          </a:p>
          <a:p>
            <a:pPr marL="342900" indent="-342900" algn="just">
              <a:defRPr/>
            </a:pPr>
            <a:endParaRPr lang="ru-RU" sz="2400" dirty="0">
              <a:latin typeface="Calibri" pitchFamily="34" charset="0"/>
            </a:endParaRPr>
          </a:p>
          <a:p>
            <a:pPr marL="360000" algn="just">
              <a:defRPr/>
            </a:pPr>
            <a:r>
              <a:rPr lang="ru-RU" sz="2000" dirty="0">
                <a:latin typeface="Calibri" pitchFamily="34" charset="0"/>
              </a:rPr>
              <a:t>Заметим, что левая «цифра» может быть меньше правой максимум на один порядок: так перед </a:t>
            </a:r>
            <a:r>
              <a:rPr lang="en-US" sz="2000" b="1" dirty="0">
                <a:latin typeface="Calibri" pitchFamily="34" charset="0"/>
              </a:rPr>
              <a:t>L</a:t>
            </a:r>
            <a:r>
              <a:rPr lang="ru-RU" sz="2000" b="1" dirty="0">
                <a:latin typeface="Calibri" pitchFamily="34" charset="0"/>
              </a:rPr>
              <a:t>(50) </a:t>
            </a:r>
            <a:r>
              <a:rPr lang="ru-RU" sz="2000" dirty="0">
                <a:latin typeface="Calibri" pitchFamily="34" charset="0"/>
              </a:rPr>
              <a:t>и </a:t>
            </a:r>
            <a:r>
              <a:rPr lang="ru-RU" sz="2000" b="1" dirty="0">
                <a:latin typeface="Calibri" pitchFamily="34" charset="0"/>
              </a:rPr>
              <a:t>С(100)</a:t>
            </a:r>
            <a:r>
              <a:rPr lang="ru-RU" sz="2000" dirty="0">
                <a:latin typeface="Calibri" pitchFamily="34" charset="0"/>
              </a:rPr>
              <a:t> из «младших» может стоять только </a:t>
            </a:r>
            <a:r>
              <a:rPr lang="ru-RU" sz="2000" b="1" dirty="0">
                <a:latin typeface="Calibri" pitchFamily="34" charset="0"/>
              </a:rPr>
              <a:t>Х(10), </a:t>
            </a:r>
            <a:r>
              <a:rPr lang="ru-RU" sz="2000" dirty="0">
                <a:latin typeface="Calibri" pitchFamily="34" charset="0"/>
              </a:rPr>
              <a:t>перед </a:t>
            </a:r>
            <a:r>
              <a:rPr lang="en-US" sz="2000" b="1" dirty="0">
                <a:latin typeface="Calibri" pitchFamily="34" charset="0"/>
              </a:rPr>
              <a:t>D</a:t>
            </a:r>
            <a:r>
              <a:rPr lang="ru-RU" sz="2000" b="1" dirty="0">
                <a:latin typeface="Calibri" pitchFamily="34" charset="0"/>
              </a:rPr>
              <a:t>(500) </a:t>
            </a:r>
            <a:r>
              <a:rPr lang="ru-RU" sz="2000" dirty="0">
                <a:latin typeface="Calibri" pitchFamily="34" charset="0"/>
              </a:rPr>
              <a:t>и </a:t>
            </a:r>
            <a:r>
              <a:rPr lang="ru-RU" sz="2000" b="1" dirty="0">
                <a:latin typeface="Calibri" pitchFamily="34" charset="0"/>
              </a:rPr>
              <a:t>М(1000)</a:t>
            </a:r>
            <a:r>
              <a:rPr lang="ru-RU" sz="2000" dirty="0">
                <a:latin typeface="Calibri" pitchFamily="34" charset="0"/>
              </a:rPr>
              <a:t> - только </a:t>
            </a:r>
            <a:r>
              <a:rPr lang="ru-RU" sz="2000" b="1" dirty="0">
                <a:latin typeface="Calibri" pitchFamily="34" charset="0"/>
              </a:rPr>
              <a:t>С(100)</a:t>
            </a:r>
            <a:r>
              <a:rPr lang="ru-RU" sz="2000" dirty="0">
                <a:latin typeface="Calibri" pitchFamily="34" charset="0"/>
              </a:rPr>
              <a:t>, перед </a:t>
            </a:r>
            <a:r>
              <a:rPr lang="en-US" sz="2000" b="1" dirty="0">
                <a:latin typeface="Calibri" pitchFamily="34" charset="0"/>
              </a:rPr>
              <a:t>V</a:t>
            </a:r>
            <a:r>
              <a:rPr lang="ru-RU" sz="2000" b="1" dirty="0">
                <a:latin typeface="Calibri" pitchFamily="34" charset="0"/>
              </a:rPr>
              <a:t>(5)-</a:t>
            </a:r>
            <a:r>
              <a:rPr lang="ru-RU" sz="2000" dirty="0">
                <a:latin typeface="Calibri" pitchFamily="34" charset="0"/>
              </a:rPr>
              <a:t>только </a:t>
            </a:r>
            <a:r>
              <a:rPr lang="en-US" sz="2000" b="1" dirty="0">
                <a:latin typeface="Calibri" pitchFamily="34" charset="0"/>
              </a:rPr>
              <a:t>I</a:t>
            </a:r>
            <a:r>
              <a:rPr lang="ru-RU" sz="2000" b="1" dirty="0">
                <a:latin typeface="Calibri" pitchFamily="34" charset="0"/>
              </a:rPr>
              <a:t>(1</a:t>
            </a:r>
            <a:r>
              <a:rPr lang="ru-RU" sz="2000" b="1" dirty="0">
                <a:latin typeface="Calibri" pitchFamily="34" charset="0"/>
              </a:rPr>
              <a:t>);</a:t>
            </a:r>
          </a:p>
          <a:p>
            <a:pPr marL="360000" algn="just">
              <a:defRPr/>
            </a:pPr>
            <a:r>
              <a:rPr lang="ru-RU" sz="2000" dirty="0">
                <a:latin typeface="Calibri" pitchFamily="34" charset="0"/>
              </a:rPr>
              <a:t>Подряд могут стоять не более 3-х одинаковых цифр.</a:t>
            </a:r>
          </a:p>
          <a:p>
            <a:pPr algn="just">
              <a:defRPr/>
            </a:pPr>
            <a:r>
              <a:rPr lang="ru-RU" sz="2400" dirty="0">
                <a:latin typeface="Calibri" pitchFamily="34" charset="0"/>
              </a:rPr>
              <a:t> 3.  сумме значений групп и «цифр», не вошедших в группы первого или второго вида.</a:t>
            </a:r>
          </a:p>
          <a:p>
            <a:pPr>
              <a:defRPr/>
            </a:pPr>
            <a:endParaRPr lang="ru-RU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Box 1"/>
          <p:cNvSpPr txBox="1">
            <a:spLocks noChangeArrowheads="1"/>
          </p:cNvSpPr>
          <p:nvPr/>
        </p:nvSpPr>
        <p:spPr bwMode="auto">
          <a:xfrm>
            <a:off x="785813" y="428625"/>
            <a:ext cx="7358062" cy="4554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altLang="ru-RU" sz="3200" b="1">
                <a:latin typeface="Calibri" pitchFamily="34" charset="0"/>
              </a:rPr>
              <a:t>Пример 1</a:t>
            </a:r>
            <a:endParaRPr lang="ru-RU" altLang="ru-RU" sz="3200">
              <a:latin typeface="Calibri" pitchFamily="34" charset="0"/>
            </a:endParaRPr>
          </a:p>
          <a:p>
            <a:pPr eaLnBrk="1" hangingPunct="1"/>
            <a:r>
              <a:rPr lang="ru-RU" altLang="ru-RU" sz="2400">
                <a:latin typeface="Calibri" pitchFamily="34" charset="0"/>
              </a:rPr>
              <a:t>Записать число </a:t>
            </a:r>
            <a:r>
              <a:rPr lang="ru-RU" altLang="ru-RU" sz="2400" b="1">
                <a:latin typeface="Calibri" pitchFamily="34" charset="0"/>
              </a:rPr>
              <a:t>444</a:t>
            </a:r>
            <a:r>
              <a:rPr lang="ru-RU" altLang="ru-RU" sz="2400">
                <a:latin typeface="Calibri" pitchFamily="34" charset="0"/>
              </a:rPr>
              <a:t> в римской системе счисления.</a:t>
            </a:r>
          </a:p>
          <a:p>
            <a:pPr eaLnBrk="1" hangingPunct="1"/>
            <a:r>
              <a:rPr lang="ru-RU" altLang="ru-RU" sz="2400">
                <a:latin typeface="Calibri" pitchFamily="34" charset="0"/>
              </a:rPr>
              <a:t>        444 = 400 + 40+4</a:t>
            </a:r>
          </a:p>
          <a:p>
            <a:pPr eaLnBrk="1" hangingPunct="1"/>
            <a:r>
              <a:rPr lang="ru-RU" altLang="ru-RU" sz="2400">
                <a:latin typeface="Calibri" pitchFamily="34" charset="0"/>
              </a:rPr>
              <a:t> </a:t>
            </a:r>
          </a:p>
          <a:p>
            <a:pPr eaLnBrk="1" hangingPunct="1"/>
            <a:r>
              <a:rPr lang="ru-RU" altLang="ru-RU" sz="2400">
                <a:latin typeface="Calibri" pitchFamily="34" charset="0"/>
              </a:rPr>
              <a:t/>
            </a:r>
            <a:br>
              <a:rPr lang="ru-RU" altLang="ru-RU" sz="2400">
                <a:latin typeface="Calibri" pitchFamily="34" charset="0"/>
              </a:rPr>
            </a:br>
            <a:r>
              <a:rPr lang="ru-RU" altLang="ru-RU" sz="2400">
                <a:latin typeface="Calibri" pitchFamily="34" charset="0"/>
              </a:rPr>
              <a:t>(</a:t>
            </a:r>
            <a:r>
              <a:rPr lang="en-US" altLang="ru-RU" sz="2400">
                <a:latin typeface="Calibri" pitchFamily="34" charset="0"/>
              </a:rPr>
              <a:t>D</a:t>
            </a:r>
            <a:r>
              <a:rPr lang="ru-RU" altLang="ru-RU" sz="2400">
                <a:latin typeface="Calibri" pitchFamily="34" charset="0"/>
              </a:rPr>
              <a:t>-</a:t>
            </a:r>
            <a:r>
              <a:rPr lang="en-US" altLang="ru-RU" sz="2400">
                <a:latin typeface="Calibri" pitchFamily="34" charset="0"/>
              </a:rPr>
              <a:t>C</a:t>
            </a:r>
            <a:r>
              <a:rPr lang="ru-RU" altLang="ru-RU" sz="2400">
                <a:latin typeface="Calibri" pitchFamily="34" charset="0"/>
              </a:rPr>
              <a:t>)    (</a:t>
            </a:r>
            <a:r>
              <a:rPr lang="en-US" altLang="ru-RU" sz="2400">
                <a:latin typeface="Calibri" pitchFamily="34" charset="0"/>
              </a:rPr>
              <a:t>L</a:t>
            </a:r>
            <a:r>
              <a:rPr lang="ru-RU" altLang="ru-RU" sz="2400">
                <a:latin typeface="Calibri" pitchFamily="34" charset="0"/>
              </a:rPr>
              <a:t>-</a:t>
            </a:r>
            <a:r>
              <a:rPr lang="en-US" altLang="ru-RU" sz="2400">
                <a:latin typeface="Calibri" pitchFamily="34" charset="0"/>
              </a:rPr>
              <a:t>X</a:t>
            </a:r>
            <a:r>
              <a:rPr lang="ru-RU" altLang="ru-RU" sz="2400">
                <a:latin typeface="Calibri" pitchFamily="34" charset="0"/>
              </a:rPr>
              <a:t>)    (</a:t>
            </a:r>
            <a:r>
              <a:rPr lang="en-US" altLang="ru-RU" sz="2400">
                <a:latin typeface="Calibri" pitchFamily="34" charset="0"/>
              </a:rPr>
              <a:t>V</a:t>
            </a:r>
            <a:r>
              <a:rPr lang="ru-RU" altLang="ru-RU" sz="2400">
                <a:latin typeface="Calibri" pitchFamily="34" charset="0"/>
              </a:rPr>
              <a:t>-</a:t>
            </a:r>
            <a:r>
              <a:rPr lang="en-US" altLang="ru-RU" sz="2400">
                <a:latin typeface="Calibri" pitchFamily="34" charset="0"/>
              </a:rPr>
              <a:t>I</a:t>
            </a:r>
            <a:r>
              <a:rPr lang="ru-RU" altLang="ru-RU" sz="2400">
                <a:latin typeface="Calibri" pitchFamily="34" charset="0"/>
              </a:rPr>
              <a:t>)      группы второго вида</a:t>
            </a:r>
          </a:p>
          <a:p>
            <a:pPr eaLnBrk="1" hangingPunct="1"/>
            <a:r>
              <a:rPr lang="en-US" altLang="ru-RU" sz="2400" b="1">
                <a:latin typeface="Calibri" pitchFamily="34" charset="0"/>
              </a:rPr>
              <a:t>CDXLIV</a:t>
            </a:r>
            <a:endParaRPr lang="ru-RU" altLang="ru-RU" sz="2400" b="1">
              <a:latin typeface="Calibri" pitchFamily="34" charset="0"/>
            </a:endParaRPr>
          </a:p>
          <a:p>
            <a:pPr eaLnBrk="1" hangingPunct="1"/>
            <a:endParaRPr lang="ru-RU" altLang="ru-RU" sz="2400">
              <a:latin typeface="Calibri" pitchFamily="34" charset="0"/>
            </a:endParaRPr>
          </a:p>
          <a:p>
            <a:pPr eaLnBrk="1" hangingPunct="1"/>
            <a:r>
              <a:rPr lang="ru-RU" altLang="ru-RU" sz="2400" b="1" u="sng">
                <a:latin typeface="Calibri" pitchFamily="34" charset="0"/>
              </a:rPr>
              <a:t>Пояснение</a:t>
            </a:r>
            <a:r>
              <a:rPr lang="ru-RU" altLang="ru-RU" sz="2400">
                <a:latin typeface="Calibri" pitchFamily="34" charset="0"/>
              </a:rPr>
              <a:t>: обратите внимание на то, что в десятичной записи числа используются 3 одинаковые цифры, а в римской системе счисления - разные.</a:t>
            </a:r>
          </a:p>
          <a:p>
            <a:pPr eaLnBrk="1" hangingPunct="1"/>
            <a:endParaRPr lang="ru-RU" altLang="ru-RU">
              <a:latin typeface="Calibri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5 Системы счисления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 5 Системы счисления</Template>
  <TotalTime>2</TotalTime>
  <Words>878</Words>
  <Application>Microsoft Office PowerPoint</Application>
  <PresentationFormat>Экран (4:3)</PresentationFormat>
  <Paragraphs>105</Paragraphs>
  <Slides>14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7" baseType="lpstr">
      <vt:lpstr>Arial</vt:lpstr>
      <vt:lpstr>Calibri</vt:lpstr>
      <vt:lpstr>Тема 5 Системы счисления</vt:lpstr>
      <vt:lpstr>Системы счисления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Системы счисления </dc:title>
  <dc:creator>Дом</dc:creator>
  <cp:lastModifiedBy>Дом</cp:lastModifiedBy>
  <cp:revision>1</cp:revision>
  <dcterms:created xsi:type="dcterms:W3CDTF">2020-09-29T13:55:00Z</dcterms:created>
  <dcterms:modified xsi:type="dcterms:W3CDTF">2020-09-29T13:57:39Z</dcterms:modified>
</cp:coreProperties>
</file>