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62" r:id="rId9"/>
    <p:sldId id="277" r:id="rId10"/>
    <p:sldId id="271" r:id="rId11"/>
    <p:sldId id="263" r:id="rId12"/>
    <p:sldId id="278" r:id="rId13"/>
    <p:sldId id="264" r:id="rId14"/>
    <p:sldId id="265" r:id="rId15"/>
    <p:sldId id="272" r:id="rId16"/>
    <p:sldId id="279" r:id="rId17"/>
    <p:sldId id="266" r:id="rId18"/>
    <p:sldId id="280" r:id="rId19"/>
    <p:sldId id="273" r:id="rId20"/>
    <p:sldId id="274" r:id="rId21"/>
    <p:sldId id="275" r:id="rId22"/>
    <p:sldId id="276" r:id="rId23"/>
    <p:sldId id="267" r:id="rId24"/>
    <p:sldId id="268" r:id="rId25"/>
    <p:sldId id="269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3ED"/>
    <a:srgbClr val="65D7FF"/>
    <a:srgbClr val="79DCFF"/>
    <a:srgbClr val="572A60"/>
    <a:srgbClr val="D9EBFF"/>
    <a:srgbClr val="FFF6EF"/>
    <a:srgbClr val="64306E"/>
    <a:srgbClr val="F7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395D6C-E41D-49B0-AFD5-2CB86B1D9C97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15A1AF-E19F-4AAA-963E-B50F2B3286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815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ED0B11-E754-47F6-A115-6A5821CF1A0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EDDBE98-03CB-4F99-9F6D-EC5609315E7A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396A5C-35BA-49D7-88D1-FA6432105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9647F-AC73-42BB-AB41-BFB6E8DDB352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B23FC-2122-4863-BB3D-B7EC0F825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C7B6BD-979A-4F63-84E5-9DB06B9720B3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2AAA5FA-A7D3-464C-9712-DA4E85FB1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2360F-1F85-4A90-845E-B3FACC81A79D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36805-66ED-4DC4-B7A5-D8F975184F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85B02F5-5BC0-45CA-BB1A-F62FE227AC91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62828F-447F-4E34-B5B2-701B2F320F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D356-B40B-48D7-AACF-1C5480360659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D0938-D4B1-498E-BD01-63CF95139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846A3-D233-4C3D-93E0-D46BA60F17E8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566F9-5CD2-4233-B532-F98D6ED50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B7D72-04B3-4E38-8843-2C19D5E9F42E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07F23-CF57-41EC-86D5-34F172525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063CA-493E-45B2-847E-290D6C08E81C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255F0-C482-49C0-B494-B8F6DBB91F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E13C7-224D-4D7A-B51A-DA84120B9E51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61E3-ADFB-4EE2-A0DF-BAE69FB5D0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B5E9F2-57DC-4D6F-9A6C-93DEFCA1D8ED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30AF37-3757-46CB-92F3-79E4D6CD5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DE209957-755D-4697-88B3-C5CDF3671942}" type="datetimeFigureOut">
              <a:rPr lang="ru-RU"/>
              <a:pPr>
                <a:defRPr/>
              </a:pPr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9B65C0B-005B-4063-A9E2-517C28DF1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1" r:id="rId2"/>
    <p:sldLayoutId id="2147483759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60" r:id="rId9"/>
    <p:sldLayoutId id="2147483757" r:id="rId10"/>
    <p:sldLayoutId id="21474837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1" fontAlgn="base" hangingPunct="1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1" fontAlgn="base" hangingPunct="1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1" fontAlgn="base" hangingPunct="1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jpeg"/><Relationship Id="rId7" Type="http://schemas.openxmlformats.org/officeDocument/2006/relationships/hyperlink" Target="http://www.diza.su/proginfo/news/index.php?tip=news&amp;year=2006&amp;mon=3&amp;mday=20&amp;news=ebay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428737"/>
            <a:ext cx="6572264" cy="1928826"/>
          </a:xfrm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000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КОММУНИКАЦИОННЫЕ ТЕХНОЛОГИИ</a:t>
            </a:r>
            <a:br>
              <a:rPr lang="ru-RU" sz="4000" dirty="0"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42852"/>
            <a:ext cx="784887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Times New Roman" pitchFamily="18" charset="0"/>
                <a:ea typeface="+mj-ea"/>
                <a:cs typeface="Times New Roman" pitchFamily="18" charset="0"/>
              </a:rPr>
              <a:t>Определение маршрута прохождения информации.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«География» Интернета существенно отличается от привычной нам географии.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Скорость получения информации зависит не от удаленности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-сервера, а от количества промежуточных серверов и качества линий связи (их пропускной способности), по которым передается информация от узла к узлу.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072462" cy="82294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7. Подключение к Интернету: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2000250"/>
            <a:ext cx="7715250" cy="4741863"/>
          </a:xfrm>
          <a:ln w="3175">
            <a:solidFill>
              <a:schemeClr val="accent4"/>
            </a:solidFill>
          </a:ln>
        </p:spPr>
        <p:txBody>
          <a:bodyPr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с помощью высокоскоростного (оптоволоконного или спутникового) канала связи –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через сотовый телефон – </a:t>
            </a:r>
          </a:p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по коммутируемым телефонным линиям через модем -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428625" y="1000125"/>
            <a:ext cx="71437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Отличается по стоимости и видам используемых устройств:</a:t>
            </a:r>
          </a:p>
        </p:txBody>
      </p:sp>
      <p:pic>
        <p:nvPicPr>
          <p:cNvPr id="15365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000372"/>
            <a:ext cx="6429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3000372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000372"/>
            <a:ext cx="642938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4071942"/>
            <a:ext cx="6429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071942"/>
            <a:ext cx="642938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2" descr="http://im2-tub.yandex.net/i?id=79017668&amp;tov=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5786454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072462" cy="571479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Подключение к Интернету: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143900" cy="6215082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Провайдеры услуг Интернета имеют высокоскоростное соединение своих серверов с Интернетом, что позволяет им предоставлять пользователям доступ к Интернету на коммерческой основе по коммутируемым телефонным каналам.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Модем обеспечивает модуляцию и демодуляцию сигнала при его передаче по телефонным линиям.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14752"/>
            <a:ext cx="814390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00232" y="4643446"/>
            <a:ext cx="804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43570" y="4643446"/>
            <a:ext cx="804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39000" cy="60580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8. Электронная почта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857232"/>
            <a:ext cx="8143900" cy="3500462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Состоит из:</a:t>
            </a:r>
            <a:endParaRPr lang="en-US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адреса получателя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e-mail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998982" lvl="2" indent="-514350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3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имя пользователя </a:t>
            </a:r>
            <a:r>
              <a:rPr lang="en-US" sz="3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ru-RU" sz="32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имя сервера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(где  зарегистрирован почтовый ящик)</a:t>
            </a:r>
          </a:p>
          <a:p>
            <a:pPr marL="1913382" lvl="6" indent="-514350">
              <a:buFont typeface="Wingdings 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Латинскими буквами, без пробелов!</a:t>
            </a:r>
          </a:p>
          <a:p>
            <a:pPr marL="1913382" lvl="6" indent="-514350">
              <a:buFont typeface="Wingdings 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Например,</a:t>
            </a:r>
            <a:r>
              <a:rPr lang="ru-RU" sz="32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ivanov@mail.ru </a:t>
            </a:r>
            <a:r>
              <a:rPr lang="en-US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i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текста письма 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прикрепленных к письму файлов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0" y="5572125"/>
            <a:ext cx="1500166" cy="5847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письмо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357313" y="5786438"/>
            <a:ext cx="500062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1" name="TextBox 11"/>
          <p:cNvSpPr txBox="1">
            <a:spLocks noChangeArrowheads="1"/>
          </p:cNvSpPr>
          <p:nvPr/>
        </p:nvSpPr>
        <p:spPr bwMode="auto">
          <a:xfrm>
            <a:off x="1857374" y="5429250"/>
            <a:ext cx="1357303" cy="15696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Почтовый сервер</a:t>
            </a:r>
          </a:p>
        </p:txBody>
      </p:sp>
      <p:cxnSp>
        <p:nvCxnSpPr>
          <p:cNvPr id="17" name="Прямая со стрелкой 16"/>
          <p:cNvCxnSpPr>
            <a:endCxn id="18" idx="2"/>
          </p:cNvCxnSpPr>
          <p:nvPr/>
        </p:nvCxnSpPr>
        <p:spPr>
          <a:xfrm>
            <a:off x="3071813" y="5786438"/>
            <a:ext cx="361950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блако 17"/>
          <p:cNvSpPr/>
          <p:nvPr/>
        </p:nvSpPr>
        <p:spPr>
          <a:xfrm>
            <a:off x="3429000" y="5357813"/>
            <a:ext cx="1357313" cy="857250"/>
          </a:xfrm>
          <a:prstGeom prst="cloud">
            <a:avLst/>
          </a:prstGeom>
          <a:noFill/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394" name="TextBox 18"/>
          <p:cNvSpPr txBox="1">
            <a:spLocks noChangeArrowheads="1"/>
          </p:cNvSpPr>
          <p:nvPr/>
        </p:nvSpPr>
        <p:spPr bwMode="auto">
          <a:xfrm>
            <a:off x="3500438" y="5572125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Интернет</a:t>
            </a:r>
          </a:p>
        </p:txBody>
      </p:sp>
      <p:sp>
        <p:nvSpPr>
          <p:cNvPr id="16395" name="TextBox 21"/>
          <p:cNvSpPr txBox="1">
            <a:spLocks noChangeArrowheads="1"/>
          </p:cNvSpPr>
          <p:nvPr/>
        </p:nvSpPr>
        <p:spPr bwMode="auto">
          <a:xfrm>
            <a:off x="4929191" y="5429250"/>
            <a:ext cx="1428760" cy="156966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Почтовый сервер</a:t>
            </a:r>
          </a:p>
        </p:txBody>
      </p:sp>
      <p:cxnSp>
        <p:nvCxnSpPr>
          <p:cNvPr id="23" name="Прямая со стрелкой 22"/>
          <p:cNvCxnSpPr>
            <a:stCxn id="18" idx="0"/>
            <a:endCxn id="16395" idx="1"/>
          </p:cNvCxnSpPr>
          <p:nvPr/>
        </p:nvCxnSpPr>
        <p:spPr>
          <a:xfrm>
            <a:off x="4785182" y="5786438"/>
            <a:ext cx="144009" cy="42764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7" name="TextBox 24"/>
          <p:cNvSpPr txBox="1">
            <a:spLocks noChangeArrowheads="1"/>
          </p:cNvSpPr>
          <p:nvPr/>
        </p:nvSpPr>
        <p:spPr bwMode="auto">
          <a:xfrm>
            <a:off x="6500826" y="5429250"/>
            <a:ext cx="1785950" cy="1077218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ПК адресата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6286500" y="5786438"/>
            <a:ext cx="276225" cy="952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64294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9. Всемирная паутина </a:t>
            </a:r>
            <a:r>
              <a:rPr lang="en-US" sz="4000" spc="600" dirty="0" smtClean="0">
                <a:latin typeface="Times New Roman" pitchFamily="18" charset="0"/>
                <a:cs typeface="Times New Roman" pitchFamily="18" charset="0"/>
              </a:rPr>
              <a:t>WWW</a:t>
            </a:r>
            <a:endParaRPr lang="ru-RU" sz="4000" spc="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4"/>
          <p:cNvSpPr txBox="1">
            <a:spLocks noChangeArrowheads="1"/>
          </p:cNvSpPr>
          <p:nvPr/>
        </p:nvSpPr>
        <p:spPr bwMode="auto">
          <a:xfrm>
            <a:off x="500034" y="1214438"/>
            <a:ext cx="657227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WWW - </a:t>
            </a:r>
            <a:r>
              <a:rPr lang="ru-RU" sz="3200" u="sng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Гиперссылка</a:t>
            </a:r>
            <a:r>
              <a:rPr lang="ru-RU" sz="32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 flipV="1">
            <a:off x="4000500" y="1714500"/>
            <a:ext cx="1071563" cy="500063"/>
          </a:xfrm>
          <a:prstGeom prst="straightConnector1">
            <a:avLst/>
          </a:prstGeom>
          <a:ln>
            <a:solidFill>
              <a:srgbClr val="0E03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643563" y="1714500"/>
            <a:ext cx="928687" cy="500063"/>
          </a:xfrm>
          <a:prstGeom prst="straightConnector1">
            <a:avLst/>
          </a:prstGeom>
          <a:ln>
            <a:solidFill>
              <a:srgbClr val="0E03ED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TextBox 10"/>
          <p:cNvSpPr txBox="1">
            <a:spLocks noChangeArrowheads="1"/>
          </p:cNvSpPr>
          <p:nvPr/>
        </p:nvSpPr>
        <p:spPr bwMode="auto">
          <a:xfrm>
            <a:off x="642911" y="2286000"/>
            <a:ext cx="3714778" cy="1569660"/>
          </a:xfrm>
          <a:prstGeom prst="rect">
            <a:avLst/>
          </a:prstGeom>
          <a:noFill/>
          <a:ln w="9525">
            <a:solidFill>
              <a:srgbClr val="0E03E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переход на любой документ на этом ПК</a:t>
            </a:r>
          </a:p>
        </p:txBody>
      </p:sp>
      <p:sp>
        <p:nvSpPr>
          <p:cNvPr id="17415" name="TextBox 11"/>
          <p:cNvSpPr txBox="1">
            <a:spLocks noChangeArrowheads="1"/>
          </p:cNvSpPr>
          <p:nvPr/>
        </p:nvSpPr>
        <p:spPr bwMode="auto">
          <a:xfrm>
            <a:off x="4500562" y="2286000"/>
            <a:ext cx="3500461" cy="2062103"/>
          </a:xfrm>
          <a:prstGeom prst="rect">
            <a:avLst/>
          </a:prstGeom>
          <a:noFill/>
          <a:ln w="9525">
            <a:solidFill>
              <a:srgbClr val="0E03ED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переход на любой документ ПК, подключенного к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Internet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TextBox 14"/>
          <p:cNvSpPr txBox="1">
            <a:spLocks noChangeArrowheads="1"/>
          </p:cNvSpPr>
          <p:nvPr/>
        </p:nvSpPr>
        <p:spPr bwMode="auto">
          <a:xfrm rot="10800000" flipV="1">
            <a:off x="714375" y="4534592"/>
            <a:ext cx="6858000" cy="107721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Гиперссылкой может быть не только текст, но и графическое изображение.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239000" cy="31083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dirty="0" smtClean="0"/>
              <a:t>Всемирная паутина </a:t>
            </a:r>
            <a:r>
              <a:rPr lang="en-US" sz="4000" spc="600" dirty="0" smtClean="0"/>
              <a:t>WWW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215338" cy="6215081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Всемирная паутина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это десятки миллионов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-серверов Интернета, содержащих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-страницы, в которых используется технология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гипертекста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-страниц осуществляется с помощью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языка разметки гипертекста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Hyper Text Markup Language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). В обычный текстовый документ вставляются управляющие символы языка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HTML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теги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), и в результате мы получаем текстовый документ, который при просмотре в браузере мы видим в форме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-страницы.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465119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Всемирная паутина </a:t>
            </a:r>
            <a:r>
              <a:rPr lang="en-US" sz="3600" spc="600" dirty="0" smtClean="0"/>
              <a:t>WWW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8143900" cy="5599131"/>
          </a:xfrm>
        </p:spPr>
        <p:txBody>
          <a:bodyPr/>
          <a:lstStyle/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-страница может быть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мультимедийной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то есть может содержать ссылки на различные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мультимедийные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объекты: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графические изображения, анимацию, звук и видео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Тематически связанные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-страницы обычно бывают представлены в форме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-сайта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28575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Поиск информации в Интернете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950" y="642918"/>
            <a:ext cx="7964488" cy="6072207"/>
          </a:xfrm>
        </p:spPr>
        <p:txBody>
          <a:bodyPr>
            <a:normAutofit fontScale="70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300" dirty="0" smtClean="0"/>
              <a:t>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Найти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-страницу или файл в Интернете можно с помощью </a:t>
            </a:r>
            <a:r>
              <a:rPr lang="ru-RU" sz="3800" b="1" i="1" u="sng" dirty="0" smtClean="0">
                <a:latin typeface="Times New Roman" pitchFamily="18" charset="0"/>
                <a:cs typeface="Times New Roman" pitchFamily="18" charset="0"/>
              </a:rPr>
              <a:t>универсального указателя ресурсов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(адреса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-страницы).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Универсальный указатель ресурсов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Universal Resource Locator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 включает в себя протокол доступа к документу, доменное имя или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-адрес сервера, на котором находится документ, а также путь к файлу и собственно имя файла: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protocol://domain_name/path/file_name.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Протокол доступа к документу определяет способ передачи информации. Для доступа к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-страницам используется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протокол передачи гипертекста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Hyper Text Transfer Protocol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При записи протокола после его имени следует двоеточие и два прямых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слэша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9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900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001156" cy="64291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Поиск информации в Интернете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56"/>
            <a:ext cx="8215338" cy="6143644"/>
          </a:xfrm>
        </p:spPr>
        <p:txBody>
          <a:bodyPr/>
          <a:lstStyle/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Пример: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Запишем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-адрес титульной страницы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-сайта 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Информатика и информационные технологии»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Страница расположена на сервере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schools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keldysh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каталоге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файле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htm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Следовательно, универсальный указатель ресурсов принимает вид: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schools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keldysh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2000/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htm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 состоит из трех частей: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:// — протокол доступа;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schools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keldysh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доменное имя сервера;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2000/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index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htm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путь к файлу и имя файла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-страницы.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143900" cy="5715015"/>
          </a:xfrm>
        </p:spPr>
        <p:txBody>
          <a:bodyPr>
            <a:normAutofit fontScale="85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Для того чтобы начать путешествие по </a:t>
            </a:r>
            <a:r>
              <a:rPr lang="ru-RU" sz="3800" b="1" u="sng" dirty="0" smtClean="0">
                <a:latin typeface="Times New Roman" pitchFamily="18" charset="0"/>
                <a:cs typeface="Times New Roman" pitchFamily="18" charset="0"/>
              </a:rPr>
              <a:t>Всемирной паутине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необходимо подключиться к </a:t>
            </a:r>
            <a:r>
              <a:rPr lang="ru-RU" sz="3800" b="1" u="sng" dirty="0" smtClean="0">
                <a:latin typeface="Times New Roman" pitchFamily="18" charset="0"/>
                <a:cs typeface="Times New Roman" pitchFamily="18" charset="0"/>
              </a:rPr>
              <a:t>Интернету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 запустить какой-нибудь браузер, например </a:t>
            </a:r>
            <a:r>
              <a:rPr lang="en-US" sz="3800" b="1" u="sng" dirty="0" smtClean="0">
                <a:latin typeface="Times New Roman" pitchFamily="18" charset="0"/>
                <a:cs typeface="Times New Roman" pitchFamily="18" charset="0"/>
              </a:rPr>
              <a:t>Internet Explorer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. После загрузки начальной (домашней) страницы можно поступать различными способами: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  воспользоваться ссылками загруженной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-страницы браузера;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  в    строку  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Адрес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ввести   адрес   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)   интересующей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-страницы;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•  воспользоваться «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закладками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-страниц.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390084"/>
          </a:xfrm>
          <a:ln>
            <a:miter lim="800000"/>
            <a:headEnd/>
            <a:tailEnd/>
          </a:ln>
        </p:spPr>
        <p:txBody>
          <a:bodyPr wrap="square" lIns="91440" tIns="126960" rIns="91440" numCol="1" anchor="ctr" compatLnSpc="1">
            <a:prstTxWarp prst="textNoShape">
              <a:avLst/>
            </a:prstTxWarp>
            <a:spAutoFit/>
          </a:bodyPr>
          <a:lstStyle/>
          <a:p>
            <a:pPr eaLnBrk="1" hangingPunct="1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9.1. Браузеры — средство доступа к информационным ресурсам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800" b="0" cap="none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89438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 Передача информации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214282" y="1143000"/>
            <a:ext cx="7643866" cy="5357834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Общая схема передачи информации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sz="3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Основная характеристика канала –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dirty="0" smtClean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пропускная способность                           (скорость передачи информации).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Измеряется в бит/с (Кбит/с, Мбит/с)</a:t>
            </a:r>
          </a:p>
          <a:p>
            <a:pPr eaLnBrk="1" hangingPunct="1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172" name="Group 2"/>
          <p:cNvGrpSpPr>
            <a:grpSpLocks/>
          </p:cNvGrpSpPr>
          <p:nvPr/>
        </p:nvGrpSpPr>
        <p:grpSpPr bwMode="auto">
          <a:xfrm>
            <a:off x="285541" y="1714497"/>
            <a:ext cx="7501541" cy="1215086"/>
            <a:chOff x="952" y="4294"/>
            <a:chExt cx="9831" cy="791"/>
          </a:xfrm>
        </p:grpSpPr>
        <p:sp>
          <p:nvSpPr>
            <p:cNvPr id="7175" name="Text Box 3"/>
            <p:cNvSpPr txBox="1">
              <a:spLocks noChangeArrowheads="1"/>
            </p:cNvSpPr>
            <p:nvPr/>
          </p:nvSpPr>
          <p:spPr bwMode="auto">
            <a:xfrm>
              <a:off x="952" y="4314"/>
              <a:ext cx="3277" cy="6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ru-RU" sz="3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Отправитель информации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  <a:p>
              <a:pPr algn="just"/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76" name="Text Box 4"/>
            <p:cNvSpPr txBox="1">
              <a:spLocks noChangeArrowheads="1"/>
            </p:cNvSpPr>
            <p:nvPr/>
          </p:nvSpPr>
          <p:spPr bwMode="auto">
            <a:xfrm>
              <a:off x="7506" y="4294"/>
              <a:ext cx="3277" cy="79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just">
                <a:spcAft>
                  <a:spcPts val="1000"/>
                </a:spcAft>
              </a:pPr>
              <a:r>
                <a:rPr lang="ru-RU" sz="3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Получатель информации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  <a:p>
              <a:pPr>
                <a:spcAft>
                  <a:spcPts val="1000"/>
                </a:spcAft>
              </a:pPr>
              <a:endParaRPr lang="ru-RU" sz="1000" dirty="0"/>
            </a:p>
            <a:p>
              <a:endParaRPr lang="ru-RU" dirty="0"/>
            </a:p>
          </p:txBody>
        </p:sp>
        <p:sp>
          <p:nvSpPr>
            <p:cNvPr id="7177" name="Text Box 5"/>
            <p:cNvSpPr txBox="1">
              <a:spLocks noChangeArrowheads="1"/>
            </p:cNvSpPr>
            <p:nvPr/>
          </p:nvSpPr>
          <p:spPr bwMode="auto">
            <a:xfrm>
              <a:off x="4229" y="4434"/>
              <a:ext cx="34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</a:pPr>
              <a:r>
                <a:rPr lang="ru-RU" sz="320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Канал связи</a:t>
              </a:r>
              <a:endParaRPr lang="ru-RU" sz="3200" dirty="0">
                <a:latin typeface="Times New Roman" pitchFamily="18" charset="0"/>
                <a:cs typeface="Times New Roman" pitchFamily="18" charset="0"/>
              </a:endParaRPr>
            </a:p>
            <a:p>
              <a:endParaRPr lang="ru-RU" dirty="0"/>
            </a:p>
          </p:txBody>
        </p:sp>
        <p:sp>
          <p:nvSpPr>
            <p:cNvPr id="7178" name="Line 6"/>
            <p:cNvSpPr>
              <a:spLocks noChangeShapeType="1"/>
            </p:cNvSpPr>
            <p:nvPr/>
          </p:nvSpPr>
          <p:spPr bwMode="auto">
            <a:xfrm>
              <a:off x="4697" y="4387"/>
              <a:ext cx="23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179" name="Line 7"/>
            <p:cNvSpPr>
              <a:spLocks noChangeShapeType="1"/>
            </p:cNvSpPr>
            <p:nvPr/>
          </p:nvSpPr>
          <p:spPr bwMode="auto">
            <a:xfrm flipH="1">
              <a:off x="4697" y="4852"/>
              <a:ext cx="234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" name="Стрелка вниз 10"/>
          <p:cNvSpPr/>
          <p:nvPr/>
        </p:nvSpPr>
        <p:spPr>
          <a:xfrm>
            <a:off x="4000500" y="2786063"/>
            <a:ext cx="285750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14313" y="1000125"/>
            <a:ext cx="7643812" cy="55006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20040"/>
            <a:ext cx="8100392" cy="6800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10. Поиск информации в Интернете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072462" cy="5786453"/>
          </a:xfrm>
        </p:spPr>
        <p:txBody>
          <a:bodyPr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поиска информации используются специальные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поисковые серверы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Поисковые серверы Интернета можно разделить на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две группы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• поисковые системы общего назначения;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•  специализированные поисковые системы.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Современные поисковые системы часто являются информационными. Они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предоставляют пользователям не только возможности поиска документов в Интернете, но и доступ к другим информационным ресурсам (новостям, информации о погоде, о валютном курсе, интерактивным географическим картам и так далее).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1429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10.1. Поисковые системы общего назначения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001156" cy="5715016"/>
          </a:xfrm>
        </p:spPr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Поисковые системы общего назначения являются базами данных, содержащими тематически сгруппированную информацию об информационных ресурсах Всемирной паутины. Такие поисковые системы позволяют находить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-сайты или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-страницы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по ключевым словам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 базе данных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или путем поиска в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иерархической системе каталогов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ключевые слова были выбраны неудачно, то список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URL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-адресов документов может быть  слишком большим    (может содержать десятки и даже сотни тысяч ссылок). </a:t>
            </a:r>
          </a:p>
          <a:p>
            <a:pPr marL="0" indent="0" algn="just" eaLnBrk="1" hangingPunct="1">
              <a:buFont typeface="Wingdings 2" pitchFamily="18" charset="2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Поисковыми системами общего назначения в русскоязычной части интернета являются серверы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Rambler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Яндекс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 2" pitchFamily="18" charset="2"/>
              <a:buNone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10.2 Специализированные поисковые системы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0" y="1609725"/>
            <a:ext cx="8072462" cy="4846638"/>
          </a:xfrm>
        </p:spPr>
        <p:txBody>
          <a:bodyPr/>
          <a:lstStyle/>
          <a:p>
            <a:pPr marL="0" indent="0" algn="just" eaLnBrk="1" hangingPunct="1">
              <a:buFont typeface="Wingdings 2" pitchFamily="18" charset="2"/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Поиск адресов электронной почты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Специализированные поисковые системы позволяют искать адрес электронной почты по имени человека или, наоборот, имя человека, хозяина определенного адреса электронной почты. Примером такой системы может служить поисковая система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WhoWhere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КтоГде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?).</a:t>
            </a:r>
            <a:endParaRPr lang="en-US" sz="3200" dirty="0" smtClean="0">
              <a:solidFill>
                <a:srgbClr val="0E03ED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buFont typeface="Wingdings 2" pitchFamily="18" charset="2"/>
              <a:buNone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329510" cy="42862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11. Компьютерные конференции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072462" cy="6215082"/>
          </a:xfrm>
        </p:spPr>
        <p:txBody>
          <a:bodyPr>
            <a:normAutofit fontScale="925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Компьютерные конференции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это общение группы людей по объединяющей их теме. Участники конференции – абоненты компьютерной сети.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Компьютерная конференция заключается в обмене электронными письмами между ее участниками.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Сначала в сети объявляется открытие конференции на определенную тему и ее электронный адрес. </a:t>
            </a:r>
          </a:p>
          <a:p>
            <a:pPr marL="0" indent="0" algn="just" fontAlgn="auto">
              <a:spcAft>
                <a:spcPts val="0"/>
              </a:spcAft>
              <a:buNone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Затем производится подписка на участие в конференции. Каждый абонент конференции будет получать все необходимые  материалы и будет иметь всю самую оперативную информацию по своим интересам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239000" cy="42862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12. Файловые архивы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(FTP)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8072462" cy="6215082"/>
          </a:xfrm>
        </p:spPr>
        <p:txBody>
          <a:bodyPr>
            <a:normAutofit fontScale="85000" lnSpcReduction="20000"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Серверы файловых архивов</a:t>
            </a:r>
            <a:r>
              <a:rPr lang="en-US" sz="3500" b="1" dirty="0" smtClean="0">
                <a:latin typeface="Times New Roman" pitchFamily="18" charset="0"/>
                <a:cs typeface="Times New Roman" pitchFamily="18" charset="0"/>
              </a:rPr>
              <a:t> (FTP)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. Десятки тысяч серверов Интернета являются </a:t>
            </a:r>
            <a:r>
              <a:rPr lang="ru-RU" sz="3500" b="1" i="1" dirty="0" smtClean="0">
                <a:latin typeface="Times New Roman" pitchFamily="18" charset="0"/>
                <a:cs typeface="Times New Roman" pitchFamily="18" charset="0"/>
              </a:rPr>
              <a:t>серверами файловых архивов</a:t>
            </a:r>
            <a:r>
              <a:rPr lang="ru-RU" sz="35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и на них хранятся сотни миллионов файлов различных типов (программы, драйверы устройств, графические и звуковые файлы и так далее) которые можно 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«скачать» 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непосредственно из Интернета. 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Размещаемое на таких серверах программное обеспечение является свободно распространяемым (</a:t>
            </a:r>
            <a:r>
              <a:rPr lang="en-US" sz="3500" b="1" u="sng" dirty="0" smtClean="0">
                <a:latin typeface="Times New Roman" pitchFamily="18" charset="0"/>
                <a:cs typeface="Times New Roman" pitchFamily="18" charset="0"/>
              </a:rPr>
              <a:t>freeware</a:t>
            </a: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или условно бесплатным (</a:t>
            </a:r>
            <a:r>
              <a:rPr lang="en-US" sz="3500" b="1" u="sng" dirty="0" smtClean="0">
                <a:latin typeface="Times New Roman" pitchFamily="18" charset="0"/>
                <a:cs typeface="Times New Roman" pitchFamily="18" charset="0"/>
              </a:rPr>
              <a:t>shareware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) (можно пользоваться ограниченное время).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Для удобства пользователей многие серверы файловых архивов имеют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-интерфейс, что позволяет работать с ними с использованием браузеров.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13. Электронная коммерция   в  Интернете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2" descr="http://www.partnermaster.ru/images/catalog/goods_middle/18677_1225892709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1928813"/>
            <a:ext cx="785813" cy="7810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571500" y="2714625"/>
            <a:ext cx="1714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Детские товары</a:t>
            </a:r>
          </a:p>
        </p:txBody>
      </p:sp>
      <p:pic>
        <p:nvPicPr>
          <p:cNvPr id="26629" name="Picture 4" descr="index.php/fa/3778/0/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3143250"/>
            <a:ext cx="1636712" cy="98107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0" name="TextBox 6"/>
          <p:cNvSpPr txBox="1">
            <a:spLocks noChangeArrowheads="1"/>
          </p:cNvSpPr>
          <p:nvPr/>
        </p:nvSpPr>
        <p:spPr bwMode="auto">
          <a:xfrm>
            <a:off x="642938" y="4143375"/>
            <a:ext cx="178593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Бытовая техника</a:t>
            </a:r>
          </a:p>
        </p:txBody>
      </p:sp>
      <p:pic>
        <p:nvPicPr>
          <p:cNvPr id="26631" name="Picture 6" descr="Typhoon Jk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4500563"/>
            <a:ext cx="857250" cy="106838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2" name="TextBox 10"/>
          <p:cNvSpPr txBox="1">
            <a:spLocks noChangeArrowheads="1"/>
          </p:cNvSpPr>
          <p:nvPr/>
        </p:nvSpPr>
        <p:spPr bwMode="auto">
          <a:xfrm>
            <a:off x="928688" y="5500688"/>
            <a:ext cx="1714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Одежда и обувь</a:t>
            </a:r>
          </a:p>
        </p:txBody>
      </p:sp>
      <p:pic>
        <p:nvPicPr>
          <p:cNvPr id="26633" name="Picture 7" descr="http://www.yuga.ru/media/lekarstv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50" y="1714500"/>
            <a:ext cx="1143000" cy="8588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4" name="TextBox 12"/>
          <p:cNvSpPr txBox="1">
            <a:spLocks noChangeArrowheads="1"/>
          </p:cNvSpPr>
          <p:nvPr/>
        </p:nvSpPr>
        <p:spPr bwMode="auto">
          <a:xfrm>
            <a:off x="2571750" y="2571750"/>
            <a:ext cx="12144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Лекарства</a:t>
            </a:r>
            <a:endParaRPr lang="ru-RU" dirty="0">
              <a:solidFill>
                <a:srgbClr val="0E03E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35" name="Picture 9" descr="Нажмите, чтобы посмотреть в полный размер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71813" y="2857500"/>
            <a:ext cx="1214437" cy="862013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6" name="TextBox 15"/>
          <p:cNvSpPr txBox="1">
            <a:spLocks noChangeArrowheads="1"/>
          </p:cNvSpPr>
          <p:nvPr/>
        </p:nvSpPr>
        <p:spPr bwMode="auto">
          <a:xfrm>
            <a:off x="2500313" y="3714750"/>
            <a:ext cx="22860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Домашние животные</a:t>
            </a:r>
          </a:p>
        </p:txBody>
      </p:sp>
      <p:pic>
        <p:nvPicPr>
          <p:cNvPr id="26637" name="Picture 11" descr="химчистка ковровых покрытий, ,уборка помещений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786063" y="4214813"/>
            <a:ext cx="1038225" cy="8477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6638" name="TextBox 17"/>
          <p:cNvSpPr txBox="1">
            <a:spLocks noChangeArrowheads="1"/>
          </p:cNvSpPr>
          <p:nvPr/>
        </p:nvSpPr>
        <p:spPr bwMode="auto">
          <a:xfrm>
            <a:off x="2786063" y="5072063"/>
            <a:ext cx="1000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Услуги</a:t>
            </a:r>
          </a:p>
        </p:txBody>
      </p:sp>
      <p:sp>
        <p:nvSpPr>
          <p:cNvPr id="26639" name="TextBox 18"/>
          <p:cNvSpPr txBox="1">
            <a:spLocks noChangeArrowheads="1"/>
          </p:cNvSpPr>
          <p:nvPr/>
        </p:nvSpPr>
        <p:spPr bwMode="auto">
          <a:xfrm>
            <a:off x="3143250" y="6000750"/>
            <a:ext cx="17859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и многое др.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42875" y="1143000"/>
            <a:ext cx="7929563" cy="557212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6641" name="Picture 13" descr="Ceramic souvenir &quot;The hacker&quot;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215063" y="2857500"/>
            <a:ext cx="1714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Облако 22"/>
          <p:cNvSpPr/>
          <p:nvPr/>
        </p:nvSpPr>
        <p:spPr>
          <a:xfrm>
            <a:off x="142875" y="1214438"/>
            <a:ext cx="4572000" cy="5214937"/>
          </a:xfrm>
          <a:prstGeom prst="cloud">
            <a:avLst/>
          </a:prstGeom>
          <a:noFill/>
          <a:ln>
            <a:solidFill>
              <a:srgbClr val="0E03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643" name="TextBox 23"/>
          <p:cNvSpPr txBox="1">
            <a:spLocks noChangeArrowheads="1"/>
          </p:cNvSpPr>
          <p:nvPr/>
        </p:nvSpPr>
        <p:spPr bwMode="auto">
          <a:xfrm>
            <a:off x="142875" y="1143000"/>
            <a:ext cx="3852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rgbClr val="0E03ED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endParaRPr lang="ru-RU" sz="2000" dirty="0">
              <a:solidFill>
                <a:srgbClr val="0E03E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44" name="TextBox 27"/>
          <p:cNvSpPr txBox="1">
            <a:spLocks noChangeArrowheads="1"/>
          </p:cNvSpPr>
          <p:nvPr/>
        </p:nvSpPr>
        <p:spPr bwMode="auto">
          <a:xfrm>
            <a:off x="4714874" y="4286250"/>
            <a:ext cx="171451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Электронные деньги</a:t>
            </a:r>
          </a:p>
        </p:txBody>
      </p:sp>
      <p:sp>
        <p:nvSpPr>
          <p:cNvPr id="26645" name="TextBox 28"/>
          <p:cNvSpPr txBox="1">
            <a:spLocks noChangeArrowheads="1"/>
          </p:cNvSpPr>
          <p:nvPr/>
        </p:nvSpPr>
        <p:spPr bwMode="auto">
          <a:xfrm>
            <a:off x="4572000" y="1285875"/>
            <a:ext cx="3357563" cy="1384995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Реклама товара/услуги в Интернете - </a:t>
            </a:r>
            <a:r>
              <a:rPr lang="ru-RU" sz="28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баннер</a:t>
            </a:r>
          </a:p>
        </p:txBody>
      </p:sp>
      <p:sp>
        <p:nvSpPr>
          <p:cNvPr id="30" name="Стрелка влево 29"/>
          <p:cNvSpPr/>
          <p:nvPr/>
        </p:nvSpPr>
        <p:spPr>
          <a:xfrm>
            <a:off x="4857750" y="3786188"/>
            <a:ext cx="1214438" cy="500062"/>
          </a:xfrm>
          <a:prstGeom prst="leftArrow">
            <a:avLst/>
          </a:prstGeom>
          <a:solidFill>
            <a:srgbClr val="79DCFF"/>
          </a:solidFill>
          <a:ln>
            <a:solidFill>
              <a:srgbClr val="65D7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4857750" y="3000375"/>
            <a:ext cx="1214438" cy="571500"/>
          </a:xfrm>
          <a:prstGeom prst="rightArrow">
            <a:avLst/>
          </a:prstGeom>
          <a:solidFill>
            <a:srgbClr val="0E03ED"/>
          </a:solidFill>
          <a:ln>
            <a:solidFill>
              <a:srgbClr val="0E03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215338" cy="85725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Назначение и классификация компьютерных сетей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285860"/>
            <a:ext cx="3500430" cy="45720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0">
            <a:noFill/>
            <a:miter lim="800000"/>
            <a:headEnd/>
            <a:tailEnd/>
          </a:ln>
          <a:effectLst/>
        </p:spPr>
      </p:pic>
      <p:sp>
        <p:nvSpPr>
          <p:cNvPr id="8196" name="TextBox 4"/>
          <p:cNvSpPr txBox="1">
            <a:spLocks noChangeArrowheads="1"/>
          </p:cNvSpPr>
          <p:nvPr/>
        </p:nvSpPr>
        <p:spPr bwMode="auto">
          <a:xfrm rot="10800000" flipV="1">
            <a:off x="0" y="5754546"/>
            <a:ext cx="350043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Компьютерная сеть</a:t>
            </a: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3643307" y="1000108"/>
            <a:ext cx="5500694" cy="5539978"/>
          </a:xfrm>
          <a:prstGeom prst="rect">
            <a:avLst/>
          </a:prstGeom>
          <a:solidFill>
            <a:srgbClr val="FFF6E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Trebuchet MS" pitchFamily="34" charset="0"/>
              <a:buAutoNum type="arabicPeriod"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Локальная сеть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в пределах одной организации.</a:t>
            </a:r>
          </a:p>
          <a:p>
            <a:pPr marL="342900" indent="-342900" algn="just">
              <a:buFont typeface="Trebuchet MS" pitchFamily="34" charset="0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Региональная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объединяет пользователей в пределах города, области.</a:t>
            </a:r>
          </a:p>
          <a:p>
            <a:pPr marL="342900" indent="-342900" algn="just">
              <a:buFont typeface="Trebuchet MS" pitchFamily="34" charset="0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Корпоративная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объединяет компьютеры корпорации в разных странах и городах.</a:t>
            </a:r>
          </a:p>
          <a:p>
            <a:pPr marL="342900" indent="-342900" algn="just">
              <a:buFont typeface="Trebuchet MS" pitchFamily="34" charset="0"/>
              <a:buAutoNum type="arabicPeriod"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Глобальная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сеть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объединяет пользователей разных стран и континентов.</a:t>
            </a:r>
          </a:p>
          <a:p>
            <a:pPr marL="342900" indent="-342900">
              <a:buFont typeface="Trebuchet MS" pitchFamily="34" charset="0"/>
              <a:buAutoNum type="arabicPeriod"/>
            </a:pPr>
            <a:endParaRPr lang="ru-RU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3.</a:t>
            </a:r>
            <a:r>
              <a:rPr lang="en-US" sz="3200" dirty="0" smtClean="0"/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Локальная компьютерная сеть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3" y="1000109"/>
            <a:ext cx="3552825" cy="1285883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0" y="2428869"/>
            <a:ext cx="4500562" cy="3323987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Сервер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источник ресурсов сети: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хранение информации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управление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б\данных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связь с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др.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сетями;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печать заданий и др.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2428868"/>
            <a:ext cx="4572000" cy="3046988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Рабочая станция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персональный компьютер, через который пользователь получает доступ к ресурсам сети.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5786454"/>
            <a:ext cx="9144000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Одноранговая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локальная сеть – все компьютеры в сети равноправны</a:t>
            </a:r>
            <a:r>
              <a:rPr lang="ru-RU" dirty="0">
                <a:latin typeface="+mn-lt"/>
              </a:rPr>
              <a:t>.</a:t>
            </a:r>
          </a:p>
        </p:txBody>
      </p:sp>
      <p:cxnSp>
        <p:nvCxnSpPr>
          <p:cNvPr id="15" name="Shape 14"/>
          <p:cNvCxnSpPr>
            <a:stCxn id="3076" idx="1"/>
          </p:cNvCxnSpPr>
          <p:nvPr/>
        </p:nvCxnSpPr>
        <p:spPr>
          <a:xfrm rot="10800000" flipV="1">
            <a:off x="1500167" y="1643050"/>
            <a:ext cx="714397" cy="7858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3076" idx="3"/>
          </p:cNvCxnSpPr>
          <p:nvPr/>
        </p:nvCxnSpPr>
        <p:spPr>
          <a:xfrm>
            <a:off x="5767388" y="1643051"/>
            <a:ext cx="662000" cy="785817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7572428" cy="85725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Глобальная компьютерная сеть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600" spc="300" dirty="0" smtClean="0">
                <a:latin typeface="Times New Roman" pitchFamily="18" charset="0"/>
                <a:cs typeface="Times New Roman" pitchFamily="18" charset="0"/>
              </a:rPr>
              <a:t>Интернет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4473575" cy="2795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500562" y="1071546"/>
            <a:ext cx="3571900" cy="3539430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Основа, «каркас»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Интернета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более 500 миллионов серверов, постоянно подключенных к сети.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0063" y="5072063"/>
            <a:ext cx="7143750" cy="1569660"/>
          </a:xfrm>
          <a:prstGeom prst="rect">
            <a:avLst/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Провайдер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организация, предоставляющая услуги доступа в Интернет.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82012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Основные Услуги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TextBox 5"/>
          <p:cNvSpPr txBox="1">
            <a:spLocks noChangeArrowheads="1"/>
          </p:cNvSpPr>
          <p:nvPr/>
        </p:nvSpPr>
        <p:spPr bwMode="auto">
          <a:xfrm>
            <a:off x="357188" y="2428868"/>
            <a:ext cx="235742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Электронная почта</a:t>
            </a:r>
          </a:p>
        </p:txBody>
      </p:sp>
      <p:pic>
        <p:nvPicPr>
          <p:cNvPr id="11268" name="Picture 6" descr="http://www.btlka.com.ua/_data/news/101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142984"/>
            <a:ext cx="142875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j0309261"/>
          <p:cNvPicPr>
            <a:picLocks noChangeAspect="1" noChangeArrowheads="1"/>
          </p:cNvPicPr>
          <p:nvPr/>
        </p:nvPicPr>
        <p:blipFill>
          <a:blip r:embed="rId3">
            <a:lum contrast="18000"/>
          </a:blip>
          <a:srcRect/>
          <a:stretch>
            <a:fillRect/>
          </a:stretch>
        </p:blipFill>
        <p:spPr bwMode="auto">
          <a:xfrm>
            <a:off x="3000375" y="1142984"/>
            <a:ext cx="1843088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Box 10"/>
          <p:cNvSpPr txBox="1">
            <a:spLocks noChangeArrowheads="1"/>
          </p:cNvSpPr>
          <p:nvPr/>
        </p:nvSpPr>
        <p:spPr bwMode="auto">
          <a:xfrm>
            <a:off x="2928938" y="2428868"/>
            <a:ext cx="22860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Всемирная паутина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WWW (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World Wide Web)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1" name="Picture 11" descr="Онлайн-конференція 8 лютого. Фото Олександра Прокопенк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50" y="1142985"/>
            <a:ext cx="1428750" cy="128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Box 12"/>
          <p:cNvSpPr txBox="1">
            <a:spLocks noChangeArrowheads="1"/>
          </p:cNvSpPr>
          <p:nvPr/>
        </p:nvSpPr>
        <p:spPr bwMode="auto">
          <a:xfrm>
            <a:off x="5214942" y="2500306"/>
            <a:ext cx="26432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Компьютерные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конференции</a:t>
            </a:r>
          </a:p>
        </p:txBody>
      </p:sp>
      <p:pic>
        <p:nvPicPr>
          <p:cNvPr id="11273" name="Picture 13" descr="http://jay-zi.at.ua/progs/_icq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50" y="4572000"/>
            <a:ext cx="12144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4" name="Picture 15" descr="http://programku.at.ua/fotoku/flashget3ps7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75" y="4000500"/>
            <a:ext cx="121443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5" name="TextBox 15"/>
          <p:cNvSpPr txBox="1">
            <a:spLocks noChangeArrowheads="1"/>
          </p:cNvSpPr>
          <p:nvPr/>
        </p:nvSpPr>
        <p:spPr bwMode="auto">
          <a:xfrm>
            <a:off x="500062" y="5286375"/>
            <a:ext cx="2071673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Файловые архивы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(FTP)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6" name="TextBox 16"/>
          <p:cNvSpPr txBox="1">
            <a:spLocks noChangeArrowheads="1"/>
          </p:cNvSpPr>
          <p:nvPr/>
        </p:nvSpPr>
        <p:spPr bwMode="auto">
          <a:xfrm>
            <a:off x="3000374" y="5857875"/>
            <a:ext cx="18573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Общение</a:t>
            </a:r>
          </a:p>
        </p:txBody>
      </p:sp>
      <p:pic>
        <p:nvPicPr>
          <p:cNvPr id="11277" name="Picture 19" descr="no foto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0688" y="4500563"/>
            <a:ext cx="164306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8" name="TextBox 20"/>
          <p:cNvSpPr txBox="1">
            <a:spLocks noChangeArrowheads="1"/>
          </p:cNvSpPr>
          <p:nvPr/>
        </p:nvSpPr>
        <p:spPr bwMode="auto">
          <a:xfrm>
            <a:off x="5500688" y="5500688"/>
            <a:ext cx="228602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Электронная коммерция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14313" y="1071563"/>
            <a:ext cx="7643812" cy="5500687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239000" cy="71438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 Адресация в Интернете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1143000"/>
            <a:ext cx="7956550" cy="5313363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Для идентификации компьютера в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используют: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 flipV="1">
            <a:off x="1428750" y="2000250"/>
            <a:ext cx="1857375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572000" y="2000250"/>
            <a:ext cx="2000250" cy="714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94" name="TextBox 7"/>
          <p:cNvSpPr txBox="1">
            <a:spLocks noChangeArrowheads="1"/>
          </p:cNvSpPr>
          <p:nvPr/>
        </p:nvSpPr>
        <p:spPr bwMode="auto">
          <a:xfrm>
            <a:off x="0" y="2708275"/>
            <a:ext cx="2285984" cy="4739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IP –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адрес: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уникальный 32-битный код.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(понятный компьютеру)</a:t>
            </a: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Например, 212.233.88.40</a:t>
            </a:r>
          </a:p>
          <a:p>
            <a:pPr algn="just"/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12295" name="TextBox 11"/>
          <p:cNvSpPr txBox="1">
            <a:spLocks noChangeArrowheads="1"/>
          </p:cNvSpPr>
          <p:nvPr/>
        </p:nvSpPr>
        <p:spPr bwMode="auto">
          <a:xfrm>
            <a:off x="2214547" y="2636838"/>
            <a:ext cx="692945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Доменное имя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уникальное алфавитно-цифровое обозначение (понятное человеку).</a:t>
            </a:r>
          </a:p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Домены верхнего уровня бывают двух типов: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географические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двухбуквенные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— каждой стране соответствует двухбуквенный код. Например, России принадлежит географический домен.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и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административные (трехбуквенные, 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апример,  .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com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358214" cy="1071546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6. Протокол передачи данных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spc="300" dirty="0" smtClean="0">
                <a:latin typeface="Times New Roman" pitchFamily="18" charset="0"/>
                <a:cs typeface="Times New Roman" pitchFamily="18" charset="0"/>
              </a:rPr>
              <a:t>TCP</a:t>
            </a:r>
            <a:r>
              <a:rPr lang="ru-RU" sz="3600" spc="3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600" spc="300" dirty="0" smtClean="0">
                <a:latin typeface="Times New Roman" pitchFamily="18" charset="0"/>
                <a:cs typeface="Times New Roman" pitchFamily="18" charset="0"/>
              </a:rPr>
              <a:t>IP</a:t>
            </a:r>
            <a:endParaRPr lang="ru-RU" sz="3600" spc="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00108"/>
            <a:ext cx="8072462" cy="2062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необходим для обмена информацией между многочисленными локальными, региональными, корпоративными сетями в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 useBgFill="1">
        <p:nvSpPr>
          <p:cNvPr id="6" name="TextBox 5"/>
          <p:cNvSpPr txBox="1"/>
          <p:nvPr/>
        </p:nvSpPr>
        <p:spPr>
          <a:xfrm>
            <a:off x="500063" y="3071810"/>
            <a:ext cx="7643837" cy="286232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+mn-lt"/>
              </a:rPr>
              <a:t>      </a:t>
            </a:r>
            <a:r>
              <a:rPr lang="ru-RU" sz="2000" u="sng" dirty="0">
                <a:latin typeface="+mn-lt"/>
              </a:rPr>
              <a:t> </a:t>
            </a:r>
            <a:r>
              <a:rPr lang="ru-RU" sz="3200" u="sng" dirty="0">
                <a:latin typeface="Times New Roman" pitchFamily="18" charset="0"/>
                <a:cs typeface="Times New Roman" pitchFamily="18" charset="0"/>
              </a:rPr>
              <a:t>Состоит из: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200" b="1" dirty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Transmission Control Protocol</a:t>
            </a:r>
            <a:r>
              <a:rPr lang="ru-RU" sz="3200" b="1" dirty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TCP</a:t>
            </a:r>
            <a:r>
              <a:rPr lang="ru-RU" sz="3200" b="1" dirty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— транспортный протокол:</a:t>
            </a:r>
          </a:p>
          <a:p>
            <a:pPr marL="914400" lvl="1" indent="-4572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дробит файл на мелкие части</a:t>
            </a:r>
          </a:p>
          <a:p>
            <a:pPr marL="914400" lvl="1" indent="-4572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нумерует части</a:t>
            </a:r>
          </a:p>
          <a:p>
            <a:pPr marL="914400" lvl="1" indent="-457200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28625" y="2000250"/>
            <a:ext cx="7429500" cy="4500563"/>
          </a:xfrm>
          <a:prstGeom prst="rect">
            <a:avLst/>
          </a:prstGeom>
          <a:noFill/>
          <a:ln w="31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Протокол передачи данных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spc="300" dirty="0" smtClean="0">
                <a:latin typeface="Times New Roman" pitchFamily="18" charset="0"/>
                <a:cs typeface="Times New Roman" pitchFamily="18" charset="0"/>
              </a:rPr>
              <a:t>TCP</a:t>
            </a:r>
            <a:r>
              <a:rPr lang="ru-RU" sz="4000" spc="3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4000" spc="300" dirty="0" smtClean="0">
                <a:latin typeface="Times New Roman" pitchFamily="18" charset="0"/>
                <a:cs typeface="Times New Roman" pitchFamily="18" charset="0"/>
              </a:rPr>
              <a:t>IP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транспортирует их в отдельных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IP-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пакетах до ПК-получателя</a:t>
            </a:r>
          </a:p>
          <a:p>
            <a:pPr marL="914400" lvl="1" indent="-4572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ПК-получателе собирает файл в правильной последовательности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3200" b="1" dirty="0" smtClean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smtClean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Internet Protocol</a:t>
            </a:r>
            <a:r>
              <a:rPr lang="ru-RU" sz="3200" b="1" dirty="0" smtClean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smtClean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ru-RU" sz="3200" b="1" dirty="0" smtClean="0">
                <a:solidFill>
                  <a:srgbClr val="64306E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протокол маршрутизации:</a:t>
            </a:r>
          </a:p>
          <a:p>
            <a:pPr marL="914400" lvl="1" indent="-457200" algn="just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определяет маршрут прохождения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IP-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пакетов (от сервера к серверу, и далее до ПК-получателя)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ММУНИКАЦИОННЫЕ ТЕХНОЛОГИИ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КОММУНИКАЦИОННЫЕ ТЕХНОЛОГИИ</Template>
  <TotalTime>104</TotalTime>
  <Words>1396</Words>
  <Application>Microsoft Office PowerPoint</Application>
  <PresentationFormat>Экран (4:3)</PresentationFormat>
  <Paragraphs>154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КОММУНИКАЦИОННЫЕ ТЕХНОЛОГИИ</vt:lpstr>
      <vt:lpstr>КОММУНИКАЦИОННЫЕ ТЕХНОЛОГИИ </vt:lpstr>
      <vt:lpstr>1. Передача информации</vt:lpstr>
      <vt:lpstr>2. Назначение и классификация компьютерных сетей</vt:lpstr>
      <vt:lpstr>3. Локальная компьютерная сеть</vt:lpstr>
      <vt:lpstr>4. Глобальная компьютерная сеть - Интернет</vt:lpstr>
      <vt:lpstr>Основные Услуги Internet</vt:lpstr>
      <vt:lpstr>5. Адресация в Интернете</vt:lpstr>
      <vt:lpstr>6. Протокол передачи данных  TCP/IP</vt:lpstr>
      <vt:lpstr>Протокол передачи данных  TCP/IP</vt:lpstr>
      <vt:lpstr>Презентация PowerPoint</vt:lpstr>
      <vt:lpstr>7. Подключение к Интернету:</vt:lpstr>
      <vt:lpstr>Подключение к Интернету:</vt:lpstr>
      <vt:lpstr>8. Электронная почта</vt:lpstr>
      <vt:lpstr>9. Всемирная паутина WWW</vt:lpstr>
      <vt:lpstr>Всемирная паутина WWW</vt:lpstr>
      <vt:lpstr>Всемирная паутина WWW</vt:lpstr>
      <vt:lpstr> Поиск информации в Интернете</vt:lpstr>
      <vt:lpstr>Поиск информации в Интернете</vt:lpstr>
      <vt:lpstr>9.1. Браузеры — средство доступа к информационным ресурсам WWW.  </vt:lpstr>
      <vt:lpstr>10. Поиск информации в Интернете</vt:lpstr>
      <vt:lpstr>10.1. Поисковые системы общего назначения</vt:lpstr>
      <vt:lpstr>10.2 Специализированные поисковые системы</vt:lpstr>
      <vt:lpstr>11. Компьютерные конференции</vt:lpstr>
      <vt:lpstr>12. Файловые архивы (FTP)</vt:lpstr>
      <vt:lpstr>13. Электронная коммерция   в  Интернете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КОММУНИКАЦИОННЫЕ ТЕХНОЛОГИИ</dc:title>
  <dc:creator>Коломеец</dc:creator>
  <cp:lastModifiedBy>Дом</cp:lastModifiedBy>
  <cp:revision>12</cp:revision>
  <dcterms:created xsi:type="dcterms:W3CDTF">2018-05-01T07:02:27Z</dcterms:created>
  <dcterms:modified xsi:type="dcterms:W3CDTF">2020-05-01T11:31:20Z</dcterms:modified>
</cp:coreProperties>
</file>