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81" r:id="rId19"/>
    <p:sldId id="279" r:id="rId20"/>
    <p:sldId id="277" r:id="rId21"/>
    <p:sldId id="28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9FA3FF-C802-477F-9543-FDE45424C5E6}" type="datetimeFigureOut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FEB539-4FE3-44B8-B0CF-D15EFED96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395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B69FA-240B-4798-994C-0EDFC2B2CC04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011C8-7101-419D-B3E0-5358C8C00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060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FD6D7-EFA5-4AF3-81DF-926BBB605837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8077-7433-4F35-A0BE-62E7D561D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722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A5304-716D-492A-B4A1-F698012E6364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DF43D-CB36-416B-8F28-07CDA0EBA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1746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C3BE-A4E9-43B8-A9DF-EBF106DE8429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E3BB1-5F22-4611-A19F-A053B7F09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748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7C03-2D86-4FF9-957F-3ECCAE0E07EA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9B2F3-6949-49C2-9157-734068520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169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A4539-45DB-474B-A13A-A083E052744C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CD841-FD5A-4970-9BD0-CDA0D1B8C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78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B71FE-A25F-40EF-A84A-4976D09183BE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8538F-291E-4C09-8044-6810CB7E1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522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76D5A-8965-42E2-9D7C-6989365D739A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1D2BB-C146-457C-B124-51E55F30F3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753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45A84-A7C5-4E44-8466-C027ED279EB7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9024D-76C5-4386-B4DA-EDD6DE61B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860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83AF4-7BE9-4B7D-A47E-B4DDAC04E145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CBDD6-D5EA-4706-BCD4-D2FFF9EE7C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11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24112-50D7-4DC0-A471-E1EE715A4AEF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E7BD8-1DFD-42A9-A4CF-3763B0D5C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998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3E324-3F8A-4333-B53F-403EFAB4C375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7A7AA-C599-404D-8695-D0B7851CD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631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2BF0D0-9FE7-4609-9ADA-1AE26634C543}" type="datetime1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A7A1C5-9671-4907-B1C0-A8ED4E30E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Documents%20and%20Settings/USER/&#1056;&#1072;&#1073;&#1086;&#1095;&#1080;&#1081;%20&#1089;&#1090;&#1086;&#1083;/&#1076;&#1083;&#1103;%20&#1087;&#1088;&#1077;&#1079;&#1077;&#1085;&#1090;&#1072;&#1094;&#1080;&#1080;%20&#1072;&#1083;&#1075;&#1086;&#1088;&#1080;&#1090;&#1084;%20&#1089;&#1093;&#1077;&#1084;&#1072;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0" y="785813"/>
            <a:ext cx="9144000" cy="1727200"/>
          </a:xfrm>
        </p:spPr>
        <p:txBody>
          <a:bodyPr/>
          <a:lstStyle/>
          <a:p>
            <a:pPr eaLnBrk="1" hangingPunct="1"/>
            <a:r>
              <a:rPr lang="ru-RU" altLang="ru-RU" sz="6600" b="1" dirty="0" smtClean="0">
                <a:latin typeface="Arial" pitchFamily="34" charset="0"/>
                <a:cs typeface="Arial" pitchFamily="34" charset="0"/>
              </a:rPr>
              <a:t> Алгоритмы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3071813"/>
            <a:ext cx="8643938" cy="2471737"/>
          </a:xfrm>
        </p:spPr>
        <p:txBody>
          <a:bodyPr/>
          <a:lstStyle/>
          <a:p>
            <a:pPr eaLnBrk="1" hangingPunct="1"/>
            <a:r>
              <a:rPr lang="ru-RU" alt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Применение основных алгоритмических конструкций </a:t>
            </a:r>
            <a:r>
              <a:rPr lang="ru-RU" alt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alt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медицине</a:t>
            </a:r>
          </a:p>
          <a:p>
            <a:pPr eaLnBrk="1" hangingPunct="1"/>
            <a:endParaRPr lang="ru-RU" alt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E8098-1D69-4E93-9012-DC64C94ACEEA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9036050" cy="1498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Базовые алгоритмические структуры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7848600" cy="36004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Логическая структура любого алгоритма может быть представлена комбинацией трёх базовых структур:</a:t>
            </a:r>
            <a:endParaRPr lang="ru-RU" altLang="ru-RU" sz="2800" b="1" i="1" u="sng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600" b="1" i="1" u="sng" smtClean="0"/>
              <a:t>следование, ветвление, цикл</a:t>
            </a:r>
            <a:r>
              <a:rPr lang="ru-RU" altLang="ru-RU" sz="3600" b="1" i="1" smtClean="0"/>
              <a:t>.</a:t>
            </a:r>
            <a:endParaRPr lang="ru-RU" altLang="ru-RU" sz="36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Характерной особенностью базовых структур является наличие в них </a:t>
            </a:r>
            <a:r>
              <a:rPr lang="ru-RU" altLang="ru-RU" sz="2800" b="1" smtClean="0"/>
              <a:t>одного входа </a:t>
            </a:r>
            <a:r>
              <a:rPr lang="ru-RU" altLang="ru-RU" sz="2800" smtClean="0"/>
              <a:t>и </a:t>
            </a:r>
            <a:r>
              <a:rPr lang="ru-RU" altLang="ru-RU" sz="2800" b="1" smtClean="0"/>
              <a:t>одного выхода</a:t>
            </a:r>
            <a:r>
              <a:rPr lang="ru-RU" altLang="ru-RU" sz="280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6351B-8E5C-488E-8939-93CD68CAF967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1214438"/>
            <a:ext cx="9144000" cy="1285875"/>
          </a:xfrm>
        </p:spPr>
        <p:txBody>
          <a:bodyPr/>
          <a:lstStyle/>
          <a:p>
            <a:pPr algn="l" eaLnBrk="1" hangingPunct="1">
              <a:lnSpc>
                <a:spcPct val="50000"/>
              </a:lnSpc>
            </a:pPr>
            <a:r>
              <a:rPr lang="ru-RU" altLang="ru-RU" sz="2400" b="1" i="1" u="sng" smtClean="0"/>
              <a:t>Линейный алгоритм</a:t>
            </a:r>
            <a:r>
              <a:rPr lang="ru-RU" altLang="ru-RU" sz="2400" b="1" smtClean="0"/>
              <a:t>  </a:t>
            </a:r>
            <a:r>
              <a:rPr lang="ru-RU" altLang="ru-RU" sz="2400" b="1" i="1" u="sng" smtClean="0"/>
              <a:t>(следование)</a:t>
            </a:r>
            <a:r>
              <a:rPr lang="ru-RU" altLang="ru-RU" sz="2400" b="1" smtClean="0"/>
              <a:t> </a:t>
            </a:r>
            <a:r>
              <a:rPr lang="ru-RU" altLang="ru-RU" sz="2000" smtClean="0"/>
              <a:t>– последовательность действий</a:t>
            </a:r>
            <a:r>
              <a:rPr lang="ru-RU" altLang="ru-RU" smtClean="0"/>
              <a:t>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214688" y="2571750"/>
            <a:ext cx="2459037" cy="4006850"/>
            <a:chOff x="7208" y="7991"/>
            <a:chExt cx="1454" cy="3223"/>
          </a:xfrm>
        </p:grpSpPr>
        <p:sp>
          <p:nvSpPr>
            <p:cNvPr id="14342" name="Text Box 11"/>
            <p:cNvSpPr txBox="1">
              <a:spLocks noChangeArrowheads="1"/>
            </p:cNvSpPr>
            <p:nvPr/>
          </p:nvSpPr>
          <p:spPr bwMode="auto">
            <a:xfrm>
              <a:off x="7222" y="8361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2000" b="1">
                  <a:latin typeface="Times New Roman" pitchFamily="18" charset="0"/>
                </a:rPr>
                <a:t>Действие  1</a:t>
              </a:r>
              <a:endParaRPr lang="en-US" altLang="zh-CN" sz="2000" b="1">
                <a:latin typeface="Times New Roman" pitchFamily="18" charset="0"/>
              </a:endParaRPr>
            </a:p>
            <a:p>
              <a:pPr eaLnBrk="1" hangingPunct="1"/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14343" name="Text Box 12"/>
            <p:cNvSpPr txBox="1">
              <a:spLocks noChangeArrowheads="1"/>
            </p:cNvSpPr>
            <p:nvPr/>
          </p:nvSpPr>
          <p:spPr bwMode="auto">
            <a:xfrm>
              <a:off x="7208" y="9441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2000" b="1">
                  <a:latin typeface="Times New Roman" pitchFamily="18" charset="0"/>
                </a:rPr>
                <a:t>Действие </a:t>
              </a:r>
              <a:r>
                <a:rPr lang="en-US" altLang="zh-CN" sz="2000" b="1">
                  <a:latin typeface="Times New Roman" pitchFamily="18" charset="0"/>
                </a:rPr>
                <a:t>2</a:t>
              </a:r>
            </a:p>
            <a:p>
              <a:pPr eaLnBrk="1" hangingPunct="1"/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14344" name="Text Box 13"/>
            <p:cNvSpPr txBox="1">
              <a:spLocks noChangeArrowheads="1"/>
            </p:cNvSpPr>
            <p:nvPr/>
          </p:nvSpPr>
          <p:spPr bwMode="auto">
            <a:xfrm>
              <a:off x="7208" y="10470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2000" b="1">
                  <a:latin typeface="Times New Roman" pitchFamily="18" charset="0"/>
                </a:rPr>
                <a:t>Действие  n</a:t>
              </a:r>
            </a:p>
            <a:p>
              <a:pPr eaLnBrk="1" hangingPunct="1"/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14345" name="Line 14"/>
            <p:cNvSpPr>
              <a:spLocks noChangeShapeType="1"/>
            </p:cNvSpPr>
            <p:nvPr/>
          </p:nvSpPr>
          <p:spPr bwMode="auto">
            <a:xfrm>
              <a:off x="7889" y="7991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Line 15"/>
            <p:cNvSpPr>
              <a:spLocks noChangeShapeType="1"/>
            </p:cNvSpPr>
            <p:nvPr/>
          </p:nvSpPr>
          <p:spPr bwMode="auto">
            <a:xfrm>
              <a:off x="7889" y="8908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Line 16"/>
            <p:cNvSpPr>
              <a:spLocks noChangeShapeType="1"/>
            </p:cNvSpPr>
            <p:nvPr/>
          </p:nvSpPr>
          <p:spPr bwMode="auto">
            <a:xfrm>
              <a:off x="7906" y="9988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48" name="Line 17"/>
            <p:cNvSpPr>
              <a:spLocks noChangeShapeType="1"/>
            </p:cNvSpPr>
            <p:nvPr/>
          </p:nvSpPr>
          <p:spPr bwMode="auto">
            <a:xfrm>
              <a:off x="7906" y="1103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16" name="TextBox 10"/>
          <p:cNvSpPr txBox="1">
            <a:spLocks noChangeArrowheads="1"/>
          </p:cNvSpPr>
          <p:nvPr/>
        </p:nvSpPr>
        <p:spPr bwMode="auto">
          <a:xfrm>
            <a:off x="142875" y="142875"/>
            <a:ext cx="900112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atin typeface="+mj-lt"/>
              </a:rPr>
              <a:t>Алгоритмическая структура - следование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63D17-CA0F-41AE-8056-0E1372E3F765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543800" cy="581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Пример1</a:t>
            </a:r>
          </a:p>
        </p:txBody>
      </p:sp>
      <p:cxnSp>
        <p:nvCxnSpPr>
          <p:cNvPr id="15363" name="AutoShape 5"/>
          <p:cNvCxnSpPr>
            <a:cxnSpLocks noChangeShapeType="1"/>
            <a:stCxn id="15364" idx="2"/>
          </p:cNvCxnSpPr>
          <p:nvPr/>
        </p:nvCxnSpPr>
        <p:spPr bwMode="auto">
          <a:xfrm rot="5400000">
            <a:off x="2511425" y="4349750"/>
            <a:ext cx="3706813" cy="17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364" name="AutoShape 6"/>
          <p:cNvSpPr>
            <a:spLocks noChangeArrowheads="1"/>
          </p:cNvSpPr>
          <p:nvPr/>
        </p:nvSpPr>
        <p:spPr bwMode="auto">
          <a:xfrm>
            <a:off x="2916238" y="1989138"/>
            <a:ext cx="2913062" cy="515937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>
              <a:latin typeface="Calibri" pitchFamily="34" charset="0"/>
            </a:endParaRPr>
          </a:p>
        </p:txBody>
      </p:sp>
      <p:sp>
        <p:nvSpPr>
          <p:cNvPr id="15365" name="AutoShape 7"/>
          <p:cNvSpPr>
            <a:spLocks noChangeArrowheads="1"/>
          </p:cNvSpPr>
          <p:nvPr/>
        </p:nvSpPr>
        <p:spPr bwMode="auto">
          <a:xfrm>
            <a:off x="2916238" y="2708275"/>
            <a:ext cx="2738437" cy="528638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>
              <a:latin typeface="Calibri" pitchFamily="34" charset="0"/>
            </a:endParaRPr>
          </a:p>
        </p:txBody>
      </p:sp>
      <p:sp>
        <p:nvSpPr>
          <p:cNvPr id="15366" name="AutoShape 8"/>
          <p:cNvSpPr>
            <a:spLocks noChangeArrowheads="1"/>
          </p:cNvSpPr>
          <p:nvPr/>
        </p:nvSpPr>
        <p:spPr bwMode="auto">
          <a:xfrm>
            <a:off x="2987675" y="6237288"/>
            <a:ext cx="2914650" cy="515937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>
              <a:latin typeface="Calibri" pitchFamily="34" charset="0"/>
            </a:endParaRP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3276600" y="2060575"/>
            <a:ext cx="2116138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zh-CN" sz="1600" b="1">
                <a:latin typeface="Calibri" pitchFamily="34" charset="0"/>
              </a:rPr>
              <a:t>Начало</a:t>
            </a:r>
            <a:endParaRPr lang="ru-RU" altLang="ru-RU" sz="1600" b="1">
              <a:latin typeface="Calibri" pitchFamily="34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3059113" y="2781300"/>
            <a:ext cx="259397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zh-CN" sz="1400">
                <a:latin typeface="Times New Roman" pitchFamily="18" charset="0"/>
              </a:rPr>
              <a:t>           </a:t>
            </a:r>
            <a:r>
              <a:rPr lang="ru-RU" altLang="zh-CN" sz="1600" b="1">
                <a:latin typeface="Calibri" pitchFamily="34" charset="0"/>
              </a:rPr>
              <a:t>Палата с окном</a:t>
            </a:r>
            <a:endParaRPr lang="ru-RU" altLang="ru-RU" sz="1600" b="1">
              <a:latin typeface="Calibri" pitchFamily="34" charset="0"/>
            </a:endParaRP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3059113" y="3933825"/>
            <a:ext cx="2593975" cy="3540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zh-CN" sz="1600" b="1">
                <a:latin typeface="Calibri" pitchFamily="34" charset="0"/>
              </a:rPr>
              <a:t>Открыть форточку</a:t>
            </a:r>
            <a:endParaRPr lang="ru-RU" altLang="ru-RU" sz="1600" b="1">
              <a:latin typeface="Calibri" pitchFamily="34" charset="0"/>
            </a:endParaRP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3059113" y="4508500"/>
            <a:ext cx="2593975" cy="2984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alibri" pitchFamily="34" charset="0"/>
              </a:rPr>
              <a:t>Подождать 15 минут</a:t>
            </a:r>
          </a:p>
        </p:txBody>
      </p:sp>
      <p:grpSp>
        <p:nvGrpSpPr>
          <p:cNvPr id="15371" name="Group 13"/>
          <p:cNvGrpSpPr>
            <a:grpSpLocks/>
          </p:cNvGrpSpPr>
          <p:nvPr/>
        </p:nvGrpSpPr>
        <p:grpSpPr bwMode="auto">
          <a:xfrm>
            <a:off x="2759075" y="5492750"/>
            <a:ext cx="3190875" cy="527050"/>
            <a:chOff x="4770" y="6412"/>
            <a:chExt cx="2464" cy="690"/>
          </a:xfrm>
        </p:grpSpPr>
        <p:sp>
          <p:nvSpPr>
            <p:cNvPr id="15377" name="AutoShape 14"/>
            <p:cNvSpPr>
              <a:spLocks noChangeArrowheads="1"/>
            </p:cNvSpPr>
            <p:nvPr/>
          </p:nvSpPr>
          <p:spPr bwMode="auto">
            <a:xfrm>
              <a:off x="4770" y="6412"/>
              <a:ext cx="2464" cy="690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ru-RU">
                <a:latin typeface="Calibri" pitchFamily="34" charset="0"/>
              </a:endParaRPr>
            </a:p>
          </p:txBody>
        </p:sp>
        <p:sp>
          <p:nvSpPr>
            <p:cNvPr id="15378" name="Text Box 15"/>
            <p:cNvSpPr txBox="1">
              <a:spLocks noChangeArrowheads="1"/>
            </p:cNvSpPr>
            <p:nvPr/>
          </p:nvSpPr>
          <p:spPr bwMode="auto">
            <a:xfrm>
              <a:off x="5096" y="6510"/>
              <a:ext cx="2003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ru-RU" sz="1600" b="1">
                  <a:latin typeface="Calibri" pitchFamily="34" charset="0"/>
                </a:rPr>
                <a:t>Проветренная палата</a:t>
              </a:r>
            </a:p>
          </p:txBody>
        </p:sp>
      </p:grpSp>
      <p:sp>
        <p:nvSpPr>
          <p:cNvPr id="15372" name="Text Box 16"/>
          <p:cNvSpPr txBox="1">
            <a:spLocks noChangeArrowheads="1"/>
          </p:cNvSpPr>
          <p:nvPr/>
        </p:nvSpPr>
        <p:spPr bwMode="auto">
          <a:xfrm>
            <a:off x="3405188" y="6305550"/>
            <a:ext cx="21177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zh-CN" sz="1600" b="1">
                <a:latin typeface="Calibri" pitchFamily="34" charset="0"/>
              </a:rPr>
              <a:t>Конец</a:t>
            </a:r>
            <a:endParaRPr lang="ru-RU" altLang="ru-RU" sz="1600" b="1">
              <a:latin typeface="Calibri" pitchFamily="34" charset="0"/>
            </a:endParaRPr>
          </a:p>
        </p:txBody>
      </p:sp>
      <p:sp>
        <p:nvSpPr>
          <p:cNvPr id="15373" name="Text Box 17"/>
          <p:cNvSpPr txBox="1">
            <a:spLocks noChangeArrowheads="1"/>
          </p:cNvSpPr>
          <p:nvPr/>
        </p:nvSpPr>
        <p:spPr bwMode="auto">
          <a:xfrm>
            <a:off x="2555875" y="3429000"/>
            <a:ext cx="3743325" cy="3556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alibri" pitchFamily="34" charset="0"/>
              </a:rPr>
              <a:t>Попросить больных выйти на 15 минут</a:t>
            </a:r>
            <a:endParaRPr lang="ru-RU" altLang="ru-RU" b="1">
              <a:latin typeface="Calibri" pitchFamily="34" charset="0"/>
            </a:endParaRPr>
          </a:p>
        </p:txBody>
      </p:sp>
      <p:sp>
        <p:nvSpPr>
          <p:cNvPr id="15374" name="TextBox 17"/>
          <p:cNvSpPr txBox="1">
            <a:spLocks noChangeArrowheads="1"/>
          </p:cNvSpPr>
          <p:nvPr/>
        </p:nvSpPr>
        <p:spPr bwMode="auto">
          <a:xfrm>
            <a:off x="642938" y="1214438"/>
            <a:ext cx="742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Calibri" pitchFamily="34" charset="0"/>
              </a:rPr>
              <a:t>Алгоритм проветривания палаты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059113" y="4941888"/>
            <a:ext cx="2592387" cy="2873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600" b="1" dirty="0">
                <a:solidFill>
                  <a:schemeClr val="tx1"/>
                </a:solidFill>
              </a:rPr>
              <a:t>Закрыть форточку</a:t>
            </a:r>
            <a:endParaRPr lang="en-US" altLang="zh-CN" sz="1600" b="1" dirty="0">
              <a:solidFill>
                <a:schemeClr val="tx1"/>
              </a:solidFill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F39DC-4694-4641-8CE6-6E4DB4CB8ED8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3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Примеры линейных алгоритмов: 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29600" cy="4525963"/>
          </a:xfrm>
        </p:spPr>
        <p:txBody>
          <a:bodyPr/>
          <a:lstStyle/>
          <a:p>
            <a:pPr marL="571500" indent="-571500" eaLnBrk="1" hangingPunct="1"/>
            <a:r>
              <a:rPr lang="ru-RU" altLang="ru-RU" dirty="0" smtClean="0"/>
              <a:t>Инъекции;</a:t>
            </a:r>
          </a:p>
          <a:p>
            <a:pPr marL="571500" indent="-571500" eaLnBrk="1" hangingPunct="1"/>
            <a:r>
              <a:rPr lang="ru-RU" altLang="ru-RU" dirty="0" smtClean="0"/>
              <a:t>Обработка инструментов;</a:t>
            </a:r>
          </a:p>
          <a:p>
            <a:pPr marL="571500" indent="-571500" eaLnBrk="1" hangingPunct="1"/>
            <a:r>
              <a:rPr lang="ru-RU" altLang="ru-RU" dirty="0" smtClean="0"/>
              <a:t>Обработка помещений;</a:t>
            </a:r>
          </a:p>
          <a:p>
            <a:pPr marL="571500" indent="-571500" eaLnBrk="1" hangingPunct="1"/>
            <a:r>
              <a:rPr lang="ru-RU" altLang="ru-RU" dirty="0" smtClean="0"/>
              <a:t>Сбор анализов.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DA80C-B096-43F2-B1DB-29323F61BD3F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7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57375"/>
            <a:ext cx="9144000" cy="22145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 smtClean="0"/>
              <a:t>По этой команде исполнитель выбирает один из двух путей исполнения алгоритма с непременным выходом на общее продолжение. (Пример, собираясь в колледж, брать или не брать - зонтик зависит от погоды.)</a:t>
            </a:r>
            <a:br>
              <a:rPr lang="ru-RU" sz="2700" dirty="0" smtClean="0"/>
            </a:br>
            <a:r>
              <a:rPr lang="ru-RU" sz="2700" dirty="0" smtClean="0"/>
              <a:t>Частный случай ветвления – обход (неполное ветвление) – в одной из ветвей нет действий.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4265613"/>
            <a:ext cx="5500688" cy="2592387"/>
          </a:xfrm>
        </p:spPr>
        <p:txBody>
          <a:bodyPr/>
          <a:lstStyle/>
          <a:p>
            <a:pPr indent="0" eaLnBrk="1" hangingPunct="1">
              <a:buFont typeface="Wingdings" pitchFamily="2" charset="2"/>
              <a:buNone/>
            </a:pPr>
            <a:r>
              <a:rPr lang="ru-RU" altLang="ru-RU" sz="2600" dirty="0" smtClean="0"/>
              <a:t> </a:t>
            </a:r>
          </a:p>
        </p:txBody>
      </p:sp>
      <p:pic>
        <p:nvPicPr>
          <p:cNvPr id="6246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5856" y="4509120"/>
            <a:ext cx="1736725" cy="1239838"/>
          </a:xfrm>
        </p:spPr>
      </p:pic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+mj-lt"/>
              </a:rPr>
              <a:t>Алгоритмическая структура – ветвление (алгоритмическая альтернатива)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7888F-2EBA-4E6C-B36A-261A98D2E230}" type="slidenum">
              <a:rPr lang="ru-RU" altLang="en-US" smtClean="0"/>
              <a:pPr>
                <a:defRPr/>
              </a:pPr>
              <a:t>14</a:t>
            </a:fld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4103688" cy="576262"/>
          </a:xfrm>
        </p:spPr>
        <p:txBody>
          <a:bodyPr/>
          <a:lstStyle/>
          <a:p>
            <a:pPr eaLnBrk="1" hangingPunct="1"/>
            <a:r>
              <a:rPr lang="ru-RU" altLang="ru-RU" sz="2600" b="1" smtClean="0"/>
              <a:t>Полное ветвление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48150" y="1700213"/>
            <a:ext cx="4895850" cy="576262"/>
          </a:xfrm>
        </p:spPr>
        <p:txBody>
          <a:bodyPr/>
          <a:lstStyle/>
          <a:p>
            <a:pPr eaLnBrk="1" hangingPunct="1"/>
            <a:r>
              <a:rPr lang="ru-RU" altLang="ru-RU" sz="2600" b="1" smtClean="0"/>
              <a:t>Неполное ветвление (обход)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00063" y="2349500"/>
            <a:ext cx="7681912" cy="4187825"/>
            <a:chOff x="1304" y="963"/>
            <a:chExt cx="8371" cy="1799"/>
          </a:xfrm>
          <a:noFill/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304" y="963"/>
              <a:ext cx="3502" cy="1776"/>
              <a:chOff x="5892" y="986"/>
              <a:chExt cx="3502" cy="1776"/>
            </a:xfrm>
            <a:grpFill/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5892" y="986"/>
                <a:ext cx="3502" cy="1776"/>
                <a:chOff x="6978" y="3592"/>
                <a:chExt cx="3502" cy="1776"/>
              </a:xfrm>
              <a:grpFill/>
            </p:grpSpPr>
            <p:sp>
              <p:nvSpPr>
                <p:cNvPr id="1743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8800" y="3592"/>
                  <a:ext cx="0" cy="121"/>
                </a:xfrm>
                <a:prstGeom prst="lin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6978" y="3653"/>
                  <a:ext cx="3502" cy="1715"/>
                  <a:chOff x="6978" y="3653"/>
                  <a:chExt cx="3502" cy="1715"/>
                </a:xfrm>
                <a:grpFill/>
              </p:grpSpPr>
              <p:sp>
                <p:nvSpPr>
                  <p:cNvPr id="1743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9858" y="4013"/>
                    <a:ext cx="0" cy="50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1743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7720" y="4907"/>
                    <a:ext cx="0" cy="242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grpSp>
                <p:nvGrpSpPr>
                  <p:cNvPr id="6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6978" y="3653"/>
                    <a:ext cx="3502" cy="1715"/>
                    <a:chOff x="6978" y="3653"/>
                    <a:chExt cx="3502" cy="1715"/>
                  </a:xfrm>
                  <a:grpFill/>
                </p:grpSpPr>
                <p:sp>
                  <p:nvSpPr>
                    <p:cNvPr id="1744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880" y="4905"/>
                      <a:ext cx="0" cy="242"/>
                    </a:xfrm>
                    <a:prstGeom prst="line">
                      <a:avLst/>
                    </a:prstGeom>
                    <a:grp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</a:endParaRPr>
                    </a:p>
                  </p:txBody>
                </p:sp>
                <p:grpSp>
                  <p:nvGrpSpPr>
                    <p:cNvPr id="7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78" y="3653"/>
                      <a:ext cx="3502" cy="1715"/>
                      <a:chOff x="6978" y="3653"/>
                      <a:chExt cx="3502" cy="1715"/>
                    </a:xfrm>
                    <a:grpFill/>
                  </p:grpSpPr>
                  <p:sp>
                    <p:nvSpPr>
                      <p:cNvPr id="17443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821" y="3653"/>
                        <a:ext cx="360" cy="363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lIns="0" tIns="0" rIns="0" bIns="0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ru-RU" altLang="zh-CN" b="1">
                            <a:latin typeface="Times New Roman" pitchFamily="18" charset="0"/>
                          </a:rPr>
                          <a:t>да</a:t>
                        </a:r>
                        <a:endParaRPr lang="ru-RU" b="1">
                          <a:latin typeface="+mn-lt"/>
                        </a:endParaRPr>
                      </a:p>
                    </p:txBody>
                  </p:sp>
                  <p:sp>
                    <p:nvSpPr>
                      <p:cNvPr id="17444" name="Text Box 1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313" y="3653"/>
                        <a:ext cx="488" cy="362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lIns="0" tIns="0" rIns="0" bIns="0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ru-RU" altLang="zh-CN" b="1" dirty="0">
                            <a:latin typeface="Times New Roman" pitchFamily="18" charset="0"/>
                          </a:rPr>
                          <a:t>нет</a:t>
                        </a:r>
                        <a:endParaRPr lang="ru-RU" b="1" dirty="0">
                          <a:latin typeface="+mn-lt"/>
                        </a:endParaRPr>
                      </a:p>
                    </p:txBody>
                  </p:sp>
                  <p:sp>
                    <p:nvSpPr>
                      <p:cNvPr id="17445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37" y="4020"/>
                        <a:ext cx="436" cy="0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 type="arrow" w="med" len="med"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46" name="AutoShape 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45" y="3713"/>
                        <a:ext cx="1307" cy="607"/>
                      </a:xfrm>
                      <a:prstGeom prst="flowChartDecision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47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20" y="5122"/>
                        <a:ext cx="2160" cy="0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48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819" y="5125"/>
                        <a:ext cx="0" cy="243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49" name="Text Box 2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229" y="4534"/>
                        <a:ext cx="1251" cy="3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lIns="0" tIns="0" rIns="0" bIns="0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ru-RU" altLang="zh-CN" sz="1200" dirty="0">
                          <a:latin typeface="Times New Roman" pitchFamily="18" charset="0"/>
                        </a:endParaRPr>
                      </a:p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ru-RU" altLang="zh-CN" b="1" dirty="0">
                            <a:latin typeface="Times New Roman" pitchFamily="18" charset="0"/>
                          </a:rPr>
                          <a:t>действия 2</a:t>
                        </a:r>
                        <a:endParaRPr lang="ru-RU" b="1" dirty="0">
                          <a:latin typeface="+mn-lt"/>
                        </a:endParaRPr>
                      </a:p>
                    </p:txBody>
                  </p:sp>
                  <p:sp>
                    <p:nvSpPr>
                      <p:cNvPr id="17450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445" y="4013"/>
                        <a:ext cx="436" cy="0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51" name="Text Box 2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978" y="4536"/>
                        <a:ext cx="1372" cy="3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lIns="0" tIns="0" rIns="0" bIns="0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ru-RU" altLang="zh-CN" sz="1200" dirty="0">
                          <a:latin typeface="Times New Roman" pitchFamily="18" charset="0"/>
                        </a:endParaRPr>
                      </a:p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ru-RU" altLang="zh-CN" b="1" dirty="0">
                            <a:latin typeface="Times New Roman" pitchFamily="18" charset="0"/>
                          </a:rPr>
                          <a:t>действия 1</a:t>
                        </a:r>
                        <a:endParaRPr lang="ru-RU" b="1" dirty="0">
                          <a:latin typeface="+mn-lt"/>
                        </a:endParaRPr>
                      </a:p>
                    </p:txBody>
                  </p:sp>
                  <p:sp>
                    <p:nvSpPr>
                      <p:cNvPr id="17452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28" y="4015"/>
                        <a:ext cx="0" cy="508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cxnSp>
                    <p:nvCxnSpPr>
                      <p:cNvPr id="17453" name="AutoShape 2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8819" y="5122"/>
                        <a:ext cx="796" cy="3"/>
                      </a:xfrm>
                      <a:prstGeom prst="straightConnector1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arrow" w="med" len="med"/>
                      </a:ln>
                    </p:spPr>
                  </p:cxnSp>
                </p:grpSp>
              </p:grpSp>
            </p:grpSp>
          </p:grpSp>
          <p:sp>
            <p:nvSpPr>
              <p:cNvPr id="17435" name="Text Box 28"/>
              <p:cNvSpPr txBox="1">
                <a:spLocks noChangeArrowheads="1"/>
              </p:cNvSpPr>
              <p:nvPr/>
            </p:nvSpPr>
            <p:spPr bwMode="auto">
              <a:xfrm>
                <a:off x="7254" y="1215"/>
                <a:ext cx="1263" cy="46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altLang="zh-CN" sz="1000" dirty="0">
                    <a:latin typeface="Times New Roman" pitchFamily="18" charset="0"/>
                  </a:rPr>
                  <a:t> 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altLang="zh-CN" sz="1000" dirty="0">
                    <a:latin typeface="Times New Roman" pitchFamily="18" charset="0"/>
                  </a:rPr>
                  <a:t> 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altLang="zh-CN" b="1" dirty="0">
                    <a:latin typeface="Times New Roman" pitchFamily="18" charset="0"/>
                  </a:rPr>
                  <a:t> условие</a:t>
                </a:r>
                <a:endParaRPr lang="ru-RU" b="1" dirty="0">
                  <a:latin typeface="+mn-lt"/>
                </a:endParaRPr>
              </a:p>
            </p:txBody>
          </p:sp>
        </p:grp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6793" y="963"/>
              <a:ext cx="2882" cy="1799"/>
              <a:chOff x="2215" y="1398"/>
              <a:chExt cx="2882" cy="1799"/>
            </a:xfrm>
            <a:grpFill/>
          </p:grpSpPr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>
                <a:off x="2215" y="1398"/>
                <a:ext cx="2882" cy="1799"/>
                <a:chOff x="7099" y="1398"/>
                <a:chExt cx="2882" cy="1799"/>
              </a:xfrm>
              <a:grpFill/>
            </p:grpSpPr>
            <p:sp>
              <p:nvSpPr>
                <p:cNvPr id="17418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7694" y="1398"/>
                  <a:ext cx="337" cy="36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altLang="zh-CN" sz="1200">
                    <a:latin typeface="Times New Roman" pitchFamily="18" charset="0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altLang="zh-CN" b="1">
                      <a:latin typeface="Times New Roman" pitchFamily="18" charset="0"/>
                    </a:rPr>
                    <a:t>да</a:t>
                  </a:r>
                  <a:endParaRPr lang="ru-RU" b="1">
                    <a:latin typeface="+mn-lt"/>
                  </a:endParaRPr>
                </a:p>
              </p:txBody>
            </p:sp>
            <p:sp>
              <p:nvSpPr>
                <p:cNvPr id="1741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9441" y="1473"/>
                  <a:ext cx="540" cy="36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altLang="zh-CN" b="1">
                      <a:latin typeface="Times New Roman" pitchFamily="18" charset="0"/>
                    </a:rPr>
                    <a:t>нет</a:t>
                  </a:r>
                  <a:endParaRPr lang="ru-RU" b="1">
                    <a:latin typeface="+mn-lt"/>
                  </a:endParaRPr>
                </a:p>
              </p:txBody>
            </p:sp>
            <p:grpSp>
              <p:nvGrpSpPr>
                <p:cNvPr id="10" name="Group 33"/>
                <p:cNvGrpSpPr>
                  <a:grpSpLocks/>
                </p:cNvGrpSpPr>
                <p:nvPr/>
              </p:nvGrpSpPr>
              <p:grpSpPr bwMode="auto">
                <a:xfrm>
                  <a:off x="7099" y="1421"/>
                  <a:ext cx="2659" cy="1776"/>
                  <a:chOff x="7099" y="1421"/>
                  <a:chExt cx="2659" cy="1776"/>
                </a:xfrm>
                <a:grpFill/>
              </p:grpSpPr>
              <p:sp>
                <p:nvSpPr>
                  <p:cNvPr id="17421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7701" y="2721"/>
                    <a:ext cx="0" cy="242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grpSp>
                <p:nvGrpSpPr>
                  <p:cNvPr id="11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7099" y="1421"/>
                    <a:ext cx="2659" cy="1776"/>
                    <a:chOff x="7099" y="1421"/>
                    <a:chExt cx="2659" cy="1776"/>
                  </a:xfrm>
                  <a:grpFill/>
                </p:grpSpPr>
                <p:sp>
                  <p:nvSpPr>
                    <p:cNvPr id="17423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468" y="1849"/>
                      <a:ext cx="290" cy="0"/>
                    </a:xfrm>
                    <a:prstGeom prst="line">
                      <a:avLst/>
                    </a:prstGeom>
                    <a:grp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</a:endParaRPr>
                    </a:p>
                  </p:txBody>
                </p:sp>
                <p:sp>
                  <p:nvSpPr>
                    <p:cNvPr id="17424" name="Line 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781" y="1421"/>
                      <a:ext cx="0" cy="121"/>
                    </a:xfrm>
                    <a:prstGeom prst="line">
                      <a:avLst/>
                    </a:prstGeom>
                    <a:grp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</a:endParaRPr>
                    </a:p>
                  </p:txBody>
                </p:sp>
                <p:grpSp>
                  <p:nvGrpSpPr>
                    <p:cNvPr id="12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099" y="1542"/>
                      <a:ext cx="2655" cy="1655"/>
                      <a:chOff x="7099" y="1542"/>
                      <a:chExt cx="2655" cy="1655"/>
                    </a:xfrm>
                    <a:grpFill/>
                  </p:grpSpPr>
                  <p:sp>
                    <p:nvSpPr>
                      <p:cNvPr id="17426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659" y="1844"/>
                        <a:ext cx="495" cy="5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 type="arrow" w="med" len="med"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27" name="AutoShap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26" y="1542"/>
                        <a:ext cx="1307" cy="607"/>
                      </a:xfrm>
                      <a:prstGeom prst="flowChartDecision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28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45" y="1866"/>
                        <a:ext cx="0" cy="1083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29" name="Text Box 4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99" y="2350"/>
                        <a:ext cx="1307" cy="3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ru-RU" altLang="zh-CN" sz="1000" dirty="0">
                          <a:latin typeface="Times New Roman" pitchFamily="18" charset="0"/>
                        </a:endParaRPr>
                      </a:p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ru-RU" altLang="zh-CN" b="1" dirty="0">
                            <a:latin typeface="Times New Roman" pitchFamily="18" charset="0"/>
                          </a:rPr>
                          <a:t> действия</a:t>
                        </a:r>
                        <a:endParaRPr lang="ru-RU" b="1" dirty="0">
                          <a:latin typeface="+mn-lt"/>
                        </a:endParaRPr>
                      </a:p>
                    </p:txBody>
                  </p:sp>
                  <p:sp>
                    <p:nvSpPr>
                      <p:cNvPr id="17430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09" y="2951"/>
                        <a:ext cx="2045" cy="0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31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800" y="2954"/>
                        <a:ext cx="0" cy="243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sp>
                    <p:nvSpPr>
                      <p:cNvPr id="17432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09" y="1844"/>
                        <a:ext cx="0" cy="508"/>
                      </a:xfrm>
                      <a:prstGeom prst="line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>
                          <a:latin typeface="+mn-lt"/>
                        </a:endParaRPr>
                      </a:p>
                    </p:txBody>
                  </p:sp>
                  <p:cxnSp>
                    <p:nvCxnSpPr>
                      <p:cNvPr id="17433" name="AutoShape 4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8781" y="2949"/>
                        <a:ext cx="964" cy="5"/>
                      </a:xfrm>
                      <a:prstGeom prst="straightConnector1">
                        <a:avLst/>
                      </a:prstGeom>
                      <a:grp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arrow" w="med" len="med"/>
                      </a:ln>
                    </p:spPr>
                  </p:cxnSp>
                </p:grpSp>
              </p:grpSp>
            </p:grpSp>
          </p:grpSp>
          <p:sp>
            <p:nvSpPr>
              <p:cNvPr id="17417" name="Text Box 47"/>
              <p:cNvSpPr txBox="1">
                <a:spLocks noChangeArrowheads="1"/>
              </p:cNvSpPr>
              <p:nvPr/>
            </p:nvSpPr>
            <p:spPr bwMode="auto">
              <a:xfrm>
                <a:off x="3321" y="1650"/>
                <a:ext cx="1263" cy="46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zh-CN" sz="1000">
                  <a:latin typeface="Times New Roman" pitchFamily="18" charset="0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zh-CN" sz="1000">
                  <a:latin typeface="Times New Roman" pitchFamily="18" charset="0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altLang="zh-CN" b="1">
                    <a:latin typeface="Times New Roman" pitchFamily="18" charset="0"/>
                  </a:rPr>
                  <a:t>  условие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zh-CN" sz="1000">
                  <a:latin typeface="Times New Roman" pitchFamily="18" charset="0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17413" name="TextBox 44"/>
          <p:cNvSpPr txBox="1">
            <a:spLocks noChangeArrowheads="1"/>
          </p:cNvSpPr>
          <p:nvPr/>
        </p:nvSpPr>
        <p:spPr bwMode="auto">
          <a:xfrm>
            <a:off x="179388" y="0"/>
            <a:ext cx="84963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+mj-lt"/>
              </a:rPr>
              <a:t>Алгоритмическая структура -ветвление</a:t>
            </a:r>
          </a:p>
        </p:txBody>
      </p:sp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9D4E4-1EB1-4FCB-8576-00F5DE90C3BE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2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Пример2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400" dirty="0" smtClean="0"/>
              <a:t>  </a:t>
            </a:r>
            <a:r>
              <a:rPr lang="ru-RU" sz="2800" dirty="0" smtClean="0"/>
              <a:t>Алгоритм</a:t>
            </a:r>
            <a:r>
              <a:rPr lang="ru-RU" sz="2400" dirty="0" smtClean="0"/>
              <a:t> </a:t>
            </a:r>
            <a:r>
              <a:rPr lang="ru-RU" sz="2800" dirty="0" smtClean="0"/>
              <a:t>приема жаропонижающих таблеток в зависимости от температуры при простуде</a:t>
            </a:r>
            <a:r>
              <a:rPr lang="ru-RU" dirty="0" smtClean="0"/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87450" y="1484313"/>
            <a:ext cx="6973888" cy="5111750"/>
            <a:chOff x="2589" y="1919"/>
            <a:chExt cx="7066" cy="11400"/>
          </a:xfrm>
        </p:grpSpPr>
        <p:cxnSp>
          <p:nvCxnSpPr>
            <p:cNvPr id="19461" name="AutoShape 5"/>
            <p:cNvCxnSpPr>
              <a:cxnSpLocks noChangeShapeType="1"/>
            </p:cNvCxnSpPr>
            <p:nvPr/>
          </p:nvCxnSpPr>
          <p:spPr bwMode="auto">
            <a:xfrm>
              <a:off x="6159" y="2504"/>
              <a:ext cx="0" cy="102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3744" y="7844"/>
              <a:ext cx="4755" cy="2115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ru-RU">
                <a:latin typeface="Calibri" pitchFamily="34" charset="0"/>
              </a:endParaRPr>
            </a:p>
          </p:txBody>
        </p:sp>
        <p:sp>
          <p:nvSpPr>
            <p:cNvPr id="19463" name="AutoShape 7"/>
            <p:cNvSpPr>
              <a:spLocks noChangeArrowheads="1"/>
            </p:cNvSpPr>
            <p:nvPr/>
          </p:nvSpPr>
          <p:spPr bwMode="auto">
            <a:xfrm>
              <a:off x="4839" y="1919"/>
              <a:ext cx="2700" cy="585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1000">
                  <a:latin typeface="Calibri" pitchFamily="34" charset="0"/>
                </a:rPr>
                <a:t>начало</a:t>
              </a:r>
              <a:endParaRPr lang="ru-RU" altLang="ru-RU" sz="1000">
                <a:latin typeface="Calibri" pitchFamily="34" charset="0"/>
              </a:endParaRPr>
            </a:p>
          </p:txBody>
        </p:sp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>
              <a:off x="4209" y="2939"/>
              <a:ext cx="3960" cy="855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altLang="zh-CN" sz="1000">
                  <a:latin typeface="Calibri" pitchFamily="34" charset="0"/>
                </a:rPr>
                <a:t>Простуженный человек, градусник, жаропонижающие таблетки</a:t>
              </a:r>
              <a:endParaRPr lang="ru-RU" altLang="ru-RU" sz="1000">
                <a:latin typeface="Calibri" pitchFamily="34" charset="0"/>
              </a:endParaRPr>
            </a:p>
          </p:txBody>
        </p:sp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4839" y="4229"/>
              <a:ext cx="2820" cy="975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1000">
                  <a:latin typeface="Calibri" pitchFamily="34" charset="0"/>
                </a:rPr>
                <a:t>Поставить градусник под мышку на 5 минут</a:t>
              </a:r>
              <a:endParaRPr lang="ru-RU" altLang="ru-RU" sz="1000">
                <a:latin typeface="Calibri" pitchFamily="34" charset="0"/>
              </a:endParaRPr>
            </a:p>
          </p:txBody>
        </p:sp>
        <p:sp>
          <p:nvSpPr>
            <p:cNvPr id="19466" name="AutoShape 10"/>
            <p:cNvSpPr>
              <a:spLocks noChangeArrowheads="1"/>
            </p:cNvSpPr>
            <p:nvPr/>
          </p:nvSpPr>
          <p:spPr bwMode="auto">
            <a:xfrm>
              <a:off x="4839" y="5684"/>
              <a:ext cx="2820" cy="63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1000">
                  <a:latin typeface="Calibri" pitchFamily="34" charset="0"/>
                </a:rPr>
                <a:t>Вынуть градусник и снять показания</a:t>
              </a:r>
            </a:p>
          </p:txBody>
        </p:sp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4974" y="7079"/>
              <a:ext cx="2385" cy="1515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1000">
                  <a:latin typeface="Calibri" pitchFamily="34" charset="0"/>
                </a:rPr>
                <a:t>Температура выше 38 </a:t>
              </a:r>
              <a:r>
                <a:rPr lang="ru-RU" altLang="zh-CN" sz="1000" baseline="30000">
                  <a:latin typeface="Calibri" pitchFamily="34" charset="0"/>
                </a:rPr>
                <a:t>о </a:t>
              </a:r>
              <a:r>
                <a:rPr lang="ru-RU" altLang="zh-CN" sz="1000">
                  <a:latin typeface="Calibri" pitchFamily="34" charset="0"/>
                </a:rPr>
                <a:t>С</a:t>
              </a:r>
              <a:endParaRPr lang="ru-RU" altLang="ru-RU" sz="1000">
                <a:latin typeface="Calibri" pitchFamily="34" charset="0"/>
              </a:endParaRPr>
            </a:p>
          </p:txBody>
        </p:sp>
        <p:sp>
          <p:nvSpPr>
            <p:cNvPr id="19468" name="AutoShape 12"/>
            <p:cNvSpPr>
              <a:spLocks noChangeArrowheads="1"/>
            </p:cNvSpPr>
            <p:nvPr/>
          </p:nvSpPr>
          <p:spPr bwMode="auto">
            <a:xfrm>
              <a:off x="2589" y="8879"/>
              <a:ext cx="2250" cy="74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ru-RU" sz="1000">
                  <a:latin typeface="Calibri" pitchFamily="34" charset="0"/>
                  <a:ea typeface="SimSun" pitchFamily="2" charset="-122"/>
                </a:rPr>
                <a:t>Дать жаропонижающую таблетку и вызвать врача</a:t>
              </a:r>
              <a:endParaRPr lang="ru-RU" altLang="ru-RU" sz="1000">
                <a:latin typeface="Calibri" pitchFamily="34" charset="0"/>
              </a:endParaRPr>
            </a:p>
          </p:txBody>
        </p:sp>
        <p:sp>
          <p:nvSpPr>
            <p:cNvPr id="19469" name="AutoShape 13"/>
            <p:cNvSpPr>
              <a:spLocks noChangeArrowheads="1"/>
            </p:cNvSpPr>
            <p:nvPr/>
          </p:nvSpPr>
          <p:spPr bwMode="auto">
            <a:xfrm>
              <a:off x="4413" y="10514"/>
              <a:ext cx="3648" cy="645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1000">
                  <a:latin typeface="Calibri" pitchFamily="34" charset="0"/>
                </a:rPr>
                <a:t>Соблюдать постельный режим несколько дней</a:t>
              </a:r>
            </a:p>
          </p:txBody>
        </p:sp>
        <p:sp>
          <p:nvSpPr>
            <p:cNvPr id="19470" name="AutoShape 14"/>
            <p:cNvSpPr>
              <a:spLocks noChangeArrowheads="1"/>
            </p:cNvSpPr>
            <p:nvPr/>
          </p:nvSpPr>
          <p:spPr bwMode="auto">
            <a:xfrm>
              <a:off x="4340" y="11716"/>
              <a:ext cx="3960" cy="555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altLang="zh-CN" sz="1000">
                  <a:latin typeface="Calibri" pitchFamily="34" charset="0"/>
                </a:rPr>
                <a:t>Выздоровевший пациент</a:t>
              </a:r>
            </a:p>
          </p:txBody>
        </p:sp>
        <p:sp>
          <p:nvSpPr>
            <p:cNvPr id="19471" name="AutoShape 15"/>
            <p:cNvSpPr>
              <a:spLocks noChangeArrowheads="1"/>
            </p:cNvSpPr>
            <p:nvPr/>
          </p:nvSpPr>
          <p:spPr bwMode="auto">
            <a:xfrm>
              <a:off x="5004" y="12719"/>
              <a:ext cx="2385" cy="600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zh-CN" sz="1000">
                  <a:latin typeface="Calibri" pitchFamily="34" charset="0"/>
                </a:rPr>
                <a:t>конец</a:t>
              </a:r>
              <a:endParaRPr lang="ru-RU" altLang="ru-RU" sz="1000">
                <a:latin typeface="Calibri" pitchFamily="34" charset="0"/>
              </a:endParaRPr>
            </a:p>
          </p:txBody>
        </p:sp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7539" y="7409"/>
              <a:ext cx="72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altLang="zh-CN" sz="1200">
                  <a:latin typeface="Calibri" pitchFamily="34" charset="0"/>
                </a:rPr>
                <a:t>НЕТ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3962" y="7409"/>
              <a:ext cx="72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/>
              <a:r>
                <a:rPr lang="ru-RU" altLang="zh-CN" sz="1200">
                  <a:latin typeface="Calibri" pitchFamily="34" charset="0"/>
                </a:rPr>
                <a:t>ДА</a:t>
              </a:r>
              <a:endParaRPr lang="ru-RU" altLang="ru-RU" sz="1200">
                <a:latin typeface="Calibri" pitchFamily="34" charset="0"/>
              </a:endParaRPr>
            </a:p>
          </p:txBody>
        </p:sp>
        <p:cxnSp>
          <p:nvCxnSpPr>
            <p:cNvPr id="19474" name="AutoShape 18"/>
            <p:cNvCxnSpPr>
              <a:cxnSpLocks noChangeShapeType="1"/>
            </p:cNvCxnSpPr>
            <p:nvPr/>
          </p:nvCxnSpPr>
          <p:spPr bwMode="auto">
            <a:xfrm flipH="1">
              <a:off x="3744" y="7844"/>
              <a:ext cx="33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75" name="AutoShape 19"/>
            <p:cNvCxnSpPr>
              <a:cxnSpLocks noChangeShapeType="1"/>
            </p:cNvCxnSpPr>
            <p:nvPr/>
          </p:nvCxnSpPr>
          <p:spPr bwMode="auto">
            <a:xfrm flipH="1">
              <a:off x="6159" y="9959"/>
              <a:ext cx="3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6" name="AutoShape 12"/>
            <p:cNvSpPr>
              <a:spLocks noChangeArrowheads="1"/>
            </p:cNvSpPr>
            <p:nvPr/>
          </p:nvSpPr>
          <p:spPr bwMode="auto">
            <a:xfrm>
              <a:off x="7405" y="8825"/>
              <a:ext cx="2250" cy="74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ru-RU" sz="1000">
                  <a:latin typeface="Calibri" pitchFamily="34" charset="0"/>
                  <a:ea typeface="SimSun" pitchFamily="2" charset="-122"/>
                </a:rPr>
                <a:t>Дать чай с малиной</a:t>
              </a:r>
              <a:endParaRPr lang="ru-RU" altLang="ru-RU" sz="1000">
                <a:latin typeface="Calibri" pitchFamily="34" charset="0"/>
              </a:endParaRPr>
            </a:p>
          </p:txBody>
        </p:sp>
      </p:grp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AAFE4-1259-496D-A561-2150D69769AB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76475"/>
            <a:ext cx="9144000" cy="5588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200" b="1" dirty="0" smtClean="0"/>
              <a:t>Цикл</a:t>
            </a:r>
            <a:r>
              <a:rPr lang="ru-RU" sz="2200" dirty="0" smtClean="0"/>
              <a:t> — это команда исполнителю многократно повторить указанную последовательность команд. Цикл может быть организован двумя способами: цикл со счетчиком (действия, входящие в цикл, повторяются определенное количество раз) и цикл с условием.</a:t>
            </a:r>
            <a:br>
              <a:rPr lang="ru-RU" sz="2200" dirty="0" smtClean="0"/>
            </a:br>
            <a:r>
              <a:rPr lang="ru-RU" sz="2700" b="1" dirty="0" smtClean="0"/>
              <a:t>Пример 3</a:t>
            </a:r>
            <a:r>
              <a:rPr lang="ru-RU" sz="2700" dirty="0" smtClean="0"/>
              <a:t>    Фрагмент алгоритма цикла со счетчиком </a:t>
            </a:r>
            <a:br>
              <a:rPr lang="ru-RU" sz="2700" dirty="0" smtClean="0"/>
            </a:br>
            <a:r>
              <a:rPr lang="ru-RU" sz="2700" dirty="0" smtClean="0"/>
              <a:t>(</a:t>
            </a:r>
            <a:r>
              <a:rPr lang="ru-RU" sz="2700" b="1" dirty="0" smtClean="0"/>
              <a:t>Больной должен принимать таблетки 7 дней</a:t>
            </a:r>
            <a:r>
              <a:rPr lang="ru-RU" sz="2700" dirty="0" smtClean="0"/>
              <a:t>,</a:t>
            </a:r>
            <a:br>
              <a:rPr lang="ru-RU" sz="2700" dirty="0" smtClean="0"/>
            </a:br>
            <a:r>
              <a:rPr lang="ru-RU" sz="2700" dirty="0" smtClean="0"/>
              <a:t>где </a:t>
            </a:r>
            <a:r>
              <a:rPr lang="en-US" sz="2700" dirty="0" smtClean="0"/>
              <a:t>n – </a:t>
            </a:r>
            <a:r>
              <a:rPr lang="ru-RU" sz="2700" dirty="0" smtClean="0"/>
              <a:t>номер дня приема таблетки).                   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24075" y="3429000"/>
            <a:ext cx="3859213" cy="2852738"/>
            <a:chOff x="3817" y="8497"/>
            <a:chExt cx="3960" cy="3683"/>
          </a:xfrm>
        </p:grpSpPr>
        <p:grpSp>
          <p:nvGrpSpPr>
            <p:cNvPr id="20489" name="Group 6"/>
            <p:cNvGrpSpPr>
              <a:grpSpLocks/>
            </p:cNvGrpSpPr>
            <p:nvPr/>
          </p:nvGrpSpPr>
          <p:grpSpPr bwMode="auto">
            <a:xfrm>
              <a:off x="3817" y="9285"/>
              <a:ext cx="3960" cy="2895"/>
              <a:chOff x="3450" y="11655"/>
              <a:chExt cx="3960" cy="2895"/>
            </a:xfrm>
          </p:grpSpPr>
          <p:sp>
            <p:nvSpPr>
              <p:cNvPr id="20491" name="AutoShape 7"/>
              <p:cNvSpPr>
                <a:spLocks noChangeArrowheads="1"/>
              </p:cNvSpPr>
              <p:nvPr/>
            </p:nvSpPr>
            <p:spPr bwMode="auto">
              <a:xfrm>
                <a:off x="4155" y="13260"/>
                <a:ext cx="2460" cy="975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 altLang="ru-RU">
                  <a:latin typeface="Calibri" pitchFamily="34" charset="0"/>
                </a:endParaRPr>
              </a:p>
            </p:txBody>
          </p:sp>
          <p:sp>
            <p:nvSpPr>
              <p:cNvPr id="20492" name="Text Box 8"/>
              <p:cNvSpPr txBox="1">
                <a:spLocks noChangeArrowheads="1"/>
              </p:cNvSpPr>
              <p:nvPr/>
            </p:nvSpPr>
            <p:spPr bwMode="auto">
              <a:xfrm>
                <a:off x="4710" y="13575"/>
                <a:ext cx="1176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b="1">
                    <a:latin typeface="Calibri" pitchFamily="34" charset="0"/>
                  </a:rPr>
                  <a:t>n&gt;7</a:t>
                </a:r>
                <a:endParaRPr lang="ru-RU" altLang="ru-RU" b="1">
                  <a:latin typeface="Calibri" pitchFamily="34" charset="0"/>
                </a:endParaRPr>
              </a:p>
            </p:txBody>
          </p:sp>
          <p:grpSp>
            <p:nvGrpSpPr>
              <p:cNvPr id="20493" name="Group 9"/>
              <p:cNvGrpSpPr>
                <a:grpSpLocks/>
              </p:cNvGrpSpPr>
              <p:nvPr/>
            </p:nvGrpSpPr>
            <p:grpSpPr bwMode="auto">
              <a:xfrm>
                <a:off x="3450" y="11655"/>
                <a:ext cx="3960" cy="2895"/>
                <a:chOff x="3450" y="11655"/>
                <a:chExt cx="3960" cy="2895"/>
              </a:xfrm>
            </p:grpSpPr>
            <p:cxnSp>
              <p:nvCxnSpPr>
                <p:cNvPr id="20494" name="AutoShape 10"/>
                <p:cNvCxnSpPr>
                  <a:cxnSpLocks noChangeShapeType="1"/>
                </p:cNvCxnSpPr>
                <p:nvPr/>
              </p:nvCxnSpPr>
              <p:spPr bwMode="auto">
                <a:xfrm flipV="1">
                  <a:off x="5400" y="11655"/>
                  <a:ext cx="0" cy="160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495" name="AutoShape 14"/>
                <p:cNvSpPr>
                  <a:spLocks noChangeArrowheads="1"/>
                </p:cNvSpPr>
                <p:nvPr/>
              </p:nvSpPr>
              <p:spPr bwMode="auto">
                <a:xfrm>
                  <a:off x="3990" y="12202"/>
                  <a:ext cx="2745" cy="617"/>
                </a:xfrm>
                <a:prstGeom prst="flowChartProcess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ru-RU" sz="1400" b="1">
                      <a:latin typeface="Calibri" pitchFamily="34" charset="0"/>
                      <a:ea typeface="SimSun" pitchFamily="2" charset="-122"/>
                    </a:rPr>
                    <a:t>n:=n+1</a:t>
                  </a:r>
                </a:p>
                <a:p>
                  <a:pPr algn="ctr" eaLnBrk="1" hangingPunct="1"/>
                  <a:r>
                    <a:rPr lang="ru-RU" altLang="ru-RU" sz="1400" b="1">
                      <a:latin typeface="Calibri" pitchFamily="34" charset="0"/>
                      <a:ea typeface="SimSun" pitchFamily="2" charset="-122"/>
                    </a:rPr>
                    <a:t>Принять таблетку</a:t>
                  </a:r>
                  <a:endParaRPr lang="ru-RU" altLang="ru-RU" sz="1400" b="1">
                    <a:latin typeface="Calibri" pitchFamily="34" charset="0"/>
                  </a:endParaRPr>
                </a:p>
              </p:txBody>
            </p:sp>
            <p:cxnSp>
              <p:nvCxnSpPr>
                <p:cNvPr id="20496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6615" y="13740"/>
                  <a:ext cx="79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497" name="AutoShape 20"/>
                <p:cNvCxnSpPr>
                  <a:cxnSpLocks noChangeShapeType="1"/>
                </p:cNvCxnSpPr>
                <p:nvPr/>
              </p:nvCxnSpPr>
              <p:spPr bwMode="auto">
                <a:xfrm flipH="1">
                  <a:off x="5400" y="11970"/>
                  <a:ext cx="201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498" name="AutoShape 21"/>
                <p:cNvCxnSpPr>
                  <a:cxnSpLocks noChangeShapeType="1"/>
                </p:cNvCxnSpPr>
                <p:nvPr/>
              </p:nvCxnSpPr>
              <p:spPr bwMode="auto">
                <a:xfrm flipH="1">
                  <a:off x="3450" y="13740"/>
                  <a:ext cx="70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499" name="AutoShape 22"/>
                <p:cNvCxnSpPr>
                  <a:cxnSpLocks noChangeShapeType="1"/>
                </p:cNvCxnSpPr>
                <p:nvPr/>
              </p:nvCxnSpPr>
              <p:spPr bwMode="auto">
                <a:xfrm>
                  <a:off x="3450" y="13740"/>
                  <a:ext cx="0" cy="81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50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635" y="13260"/>
                  <a:ext cx="720" cy="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/>
                  <a:r>
                    <a:rPr lang="ru-RU" altLang="zh-CN" sz="1000" b="1">
                      <a:latin typeface="Calibri" pitchFamily="34" charset="0"/>
                    </a:rPr>
                    <a:t>НЕТ</a:t>
                  </a:r>
                  <a:endParaRPr lang="ru-RU" altLang="ru-RU" b="1">
                    <a:latin typeface="Calibri" pitchFamily="34" charset="0"/>
                  </a:endParaRPr>
                </a:p>
              </p:txBody>
            </p:sp>
            <p:sp>
              <p:nvSpPr>
                <p:cNvPr id="2050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735" y="13260"/>
                  <a:ext cx="720" cy="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/>
                  <a:r>
                    <a:rPr lang="ru-RU" altLang="zh-CN" sz="1000" b="1">
                      <a:latin typeface="Calibri" pitchFamily="34" charset="0"/>
                    </a:rPr>
                    <a:t>ДА</a:t>
                  </a:r>
                  <a:endParaRPr lang="ru-RU" altLang="ru-RU" b="1">
                    <a:latin typeface="Calibri" pitchFamily="34" charset="0"/>
                  </a:endParaRPr>
                </a:p>
              </p:txBody>
            </p:sp>
          </p:grpSp>
        </p:grpSp>
        <p:cxnSp>
          <p:nvCxnSpPr>
            <p:cNvPr id="20490" name="AutoShape 26"/>
            <p:cNvCxnSpPr>
              <a:cxnSpLocks noChangeShapeType="1"/>
            </p:cNvCxnSpPr>
            <p:nvPr/>
          </p:nvCxnSpPr>
          <p:spPr bwMode="auto">
            <a:xfrm>
              <a:off x="5738" y="8497"/>
              <a:ext cx="0" cy="5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4" name="Rectangle 27"/>
          <p:cNvSpPr>
            <a:spLocks noChangeArrowheads="1"/>
          </p:cNvSpPr>
          <p:nvPr/>
        </p:nvSpPr>
        <p:spPr bwMode="auto">
          <a:xfrm>
            <a:off x="2484438" y="51577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>
              <a:latin typeface="Calibri" pitchFamily="34" charset="0"/>
            </a:endParaRPr>
          </a:p>
        </p:txBody>
      </p:sp>
      <p:sp>
        <p:nvSpPr>
          <p:cNvPr id="19461" name="TextBox 26"/>
          <p:cNvSpPr txBox="1">
            <a:spLocks noChangeArrowheads="1"/>
          </p:cNvSpPr>
          <p:nvPr/>
        </p:nvSpPr>
        <p:spPr bwMode="auto">
          <a:xfrm>
            <a:off x="0" y="142875"/>
            <a:ext cx="91440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+mj-lt"/>
              </a:rPr>
              <a:t>Алгоритмическая структура - цикл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673517" y="3864566"/>
            <a:ext cx="2663825" cy="360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n:=0</a:t>
            </a:r>
          </a:p>
        </p:txBody>
      </p:sp>
      <p:cxnSp>
        <p:nvCxnSpPr>
          <p:cNvPr id="20487" name="AutoShape 20"/>
          <p:cNvCxnSpPr>
            <a:cxnSpLocks noChangeShapeType="1"/>
          </p:cNvCxnSpPr>
          <p:nvPr/>
        </p:nvCxnSpPr>
        <p:spPr bwMode="auto">
          <a:xfrm flipH="1" flipV="1">
            <a:off x="5940425" y="4292600"/>
            <a:ext cx="14288" cy="1368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345DCE-B964-4BEE-A895-F843B32E424C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200" b="1" dirty="0" smtClean="0"/>
              <a:t>Пример 4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Фрагмент алгоритма цикла с условием</a:t>
            </a:r>
            <a:br>
              <a:rPr lang="ru-RU" sz="3200" dirty="0" smtClean="0"/>
            </a:br>
            <a:r>
              <a:rPr lang="ru-RU" sz="3200" dirty="0" smtClean="0"/>
              <a:t>  Зачет по информатике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b="1" dirty="0" smtClean="0"/>
              <a:t>(Сдаем зачет пока он не будет сдан)</a:t>
            </a:r>
            <a:endParaRPr lang="ru-RU" sz="3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9024D-76C5-4386-B4DA-EDD6DE61B73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84" y="1988840"/>
            <a:ext cx="4676775" cy="4019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560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439738"/>
          </a:xfrm>
        </p:spPr>
        <p:txBody>
          <a:bodyPr/>
          <a:lstStyle/>
          <a:p>
            <a:pPr>
              <a:defRPr/>
            </a:pPr>
            <a:r>
              <a:rPr lang="ru-RU" sz="5400" b="1" dirty="0" smtClean="0">
                <a:ea typeface="+mn-ea"/>
                <a:cs typeface="+mn-cs"/>
              </a:rPr>
              <a:t>Ментальная карта</a:t>
            </a:r>
            <a:endParaRPr lang="ru-RU" sz="5400" b="1" dirty="0">
              <a:ea typeface="+mn-ea"/>
              <a:cs typeface="+mn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BF44D-F0C7-4435-A2D7-25D288DD4898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68650585"/>
              </p:ext>
            </p:extLst>
          </p:nvPr>
        </p:nvGraphicFramePr>
        <p:xfrm>
          <a:off x="285750" y="928688"/>
          <a:ext cx="8020050" cy="5667375"/>
        </p:xfrm>
        <a:graphic>
          <a:graphicData uri="http://schemas.openxmlformats.org/presentationml/2006/ole">
            <p:oleObj spid="_x0000_s1035" name="Acrobat Document" r:id="rId3" imgW="8880120" imgH="6275160" progId="AcroExch.Document.DC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4993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Актуальность темы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79388" y="1341438"/>
            <a:ext cx="878522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/>
            <a:r>
              <a:rPr lang="ru-RU" altLang="ru-RU" sz="3200" b="1" dirty="0">
                <a:latin typeface="Calibri" pitchFamily="34" charset="0"/>
              </a:rPr>
              <a:t>Алгоритм</a:t>
            </a:r>
            <a:r>
              <a:rPr lang="ru-RU" altLang="ru-RU" sz="2400" b="1" dirty="0">
                <a:latin typeface="Calibri" pitchFamily="34" charset="0"/>
              </a:rPr>
              <a:t> — </a:t>
            </a:r>
            <a:r>
              <a:rPr lang="ru-RU" altLang="ru-RU" sz="2400" dirty="0">
                <a:latin typeface="Calibri" pitchFamily="34" charset="0"/>
              </a:rPr>
              <a:t>одно из основных понятий информатики и математики. Но понятие алгоритма применяется не только в этих дисциплинах. При решении любой ситуационной задачи необходимо сначала определить порядок ее решения, т.е. создать ее информационную модель в виде алгоритма. </a:t>
            </a:r>
          </a:p>
          <a:p>
            <a:pPr eaLnBrk="1"/>
            <a:r>
              <a:rPr lang="ru-RU" altLang="ru-RU" sz="2400" dirty="0">
                <a:latin typeface="Calibri" pitchFamily="34" charset="0"/>
              </a:rPr>
              <a:t>Процесс построения информационных моделей с помощью формальных языков называется </a:t>
            </a:r>
            <a:r>
              <a:rPr lang="ru-RU" altLang="ru-RU" sz="2400" b="1" u="sng" dirty="0">
                <a:latin typeface="Calibri" pitchFamily="34" charset="0"/>
              </a:rPr>
              <a:t>формализацией.</a:t>
            </a:r>
            <a:endParaRPr lang="ru-RU" altLang="ru-RU" sz="2400" b="1" dirty="0">
              <a:latin typeface="Calibri" pitchFamily="34" charset="0"/>
            </a:endParaRPr>
          </a:p>
          <a:p>
            <a:pPr eaLnBrk="1"/>
            <a:r>
              <a:rPr lang="ru-RU" altLang="ru-RU" sz="2400" dirty="0">
                <a:latin typeface="Calibri" pitchFamily="34" charset="0"/>
              </a:rPr>
              <a:t>В процессе обучения в колледже Вы учитесь делать различные медицинские манипуляции </a:t>
            </a:r>
            <a:r>
              <a:rPr lang="ru-RU" altLang="ru-RU" sz="2400" dirty="0" smtClean="0">
                <a:latin typeface="Calibri" pitchFamily="34" charset="0"/>
              </a:rPr>
              <a:t>(инъекции, </a:t>
            </a:r>
            <a:r>
              <a:rPr lang="ru-RU" altLang="ru-RU" sz="2400" dirty="0">
                <a:latin typeface="Calibri" pitchFamily="34" charset="0"/>
              </a:rPr>
              <a:t>дезинфекцию и т. д.) </a:t>
            </a:r>
          </a:p>
          <a:p>
            <a:pPr eaLnBrk="1"/>
            <a:r>
              <a:rPr lang="ru-RU" altLang="ru-RU" sz="2400" dirty="0">
                <a:latin typeface="Calibri" pitchFamily="34" charset="0"/>
              </a:rPr>
              <a:t>На данном занятии Вы научитесь представлять    эти манипуляции, формализовав их с помощью блок-схем (одним из способов представления алгоритмов). </a:t>
            </a:r>
          </a:p>
          <a:p>
            <a:pPr eaLnBrk="1" hangingPunct="1"/>
            <a:endParaRPr lang="ru-RU" altLang="ru-RU" dirty="0"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62E58-9D30-43EA-9A01-6FE252F683C0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452596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5400" b="1" dirty="0" smtClean="0">
                <a:latin typeface="+mj-lt"/>
              </a:rPr>
              <a:t>Практическое задание: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/>
              <a:t>Придумать и изобразить в виде блок-схем примеры алгоритмов медицинской тематики трех структур (следования, ветвления, цикл). Выполнить это с помощью инструмента </a:t>
            </a:r>
            <a:r>
              <a:rPr lang="ru-RU" b="1" dirty="0" smtClean="0"/>
              <a:t>Фигуры</a:t>
            </a:r>
            <a:r>
              <a:rPr lang="ru-RU" dirty="0" smtClean="0"/>
              <a:t> в текстовом процессоре </a:t>
            </a:r>
            <a:r>
              <a:rPr lang="en-US" b="1" dirty="0" smtClean="0"/>
              <a:t>MSWord 2007</a:t>
            </a:r>
            <a:endParaRPr lang="ru-RU" b="1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8B0D2-366B-4D1B-8D29-9AF5EAB88F35}" type="slidenum">
              <a:rPr lang="ru-RU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ea typeface="+mn-ea"/>
                <a:cs typeface="+mn-cs"/>
              </a:rPr>
              <a:t>Вопросы</a:t>
            </a:r>
            <a:endParaRPr lang="en-US" b="1" dirty="0" smtClean="0"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950" y="1196975"/>
            <a:ext cx="8856663" cy="535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Что такое алгоритм?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Какие из ниже перечисленных правил являются алгоритмами? 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 а) орфографические правила;</a:t>
            </a:r>
            <a:br>
              <a:rPr lang="ru-RU" dirty="0">
                <a:latin typeface="+mn-lt"/>
              </a:rPr>
            </a:br>
            <a:r>
              <a:rPr lang="en-US" dirty="0">
                <a:latin typeface="+mn-lt"/>
              </a:rPr>
              <a:t>b</a:t>
            </a:r>
            <a:r>
              <a:rPr lang="ru-RU" dirty="0">
                <a:latin typeface="+mn-lt"/>
              </a:rPr>
              <a:t>)  правила выполнения арифметических операций;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 </a:t>
            </a:r>
            <a:r>
              <a:rPr lang="en-US" dirty="0">
                <a:latin typeface="+mn-lt"/>
              </a:rPr>
              <a:t>c</a:t>
            </a:r>
            <a:r>
              <a:rPr lang="ru-RU" dirty="0">
                <a:latin typeface="+mn-lt"/>
              </a:rPr>
              <a:t>) правила техники безопасности;</a:t>
            </a:r>
            <a:br>
              <a:rPr lang="ru-RU" dirty="0">
                <a:latin typeface="+mn-lt"/>
              </a:rPr>
            </a:br>
            <a:r>
              <a:rPr lang="en-US" dirty="0">
                <a:latin typeface="+mn-lt"/>
              </a:rPr>
              <a:t>d</a:t>
            </a:r>
            <a:r>
              <a:rPr lang="ru-RU" dirty="0">
                <a:latin typeface="+mn-lt"/>
              </a:rPr>
              <a:t>)правила перевода из одной позиционной системы счисления в другую.</a:t>
            </a:r>
            <a:endParaRPr lang="en-US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>
              <a:latin typeface="+mn-lt"/>
            </a:endParaRPr>
          </a:p>
          <a:p>
            <a:pPr marL="342900" indent="-34290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Что такое «Исполнитель алгоритма»?</a:t>
            </a:r>
            <a:endParaRPr lang="en-US" dirty="0">
              <a:latin typeface="+mn-lt"/>
            </a:endParaRPr>
          </a:p>
          <a:p>
            <a:pPr marL="342900" indent="-34290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Что в информатике является универсальным исполнителем алгоритмов?  </a:t>
            </a:r>
            <a:endParaRPr lang="en-US" dirty="0">
              <a:latin typeface="+mn-lt"/>
            </a:endParaRPr>
          </a:p>
          <a:p>
            <a:pPr marL="342900" indent="-34290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Знает ли исполнитель о цели алгоритма?</a:t>
            </a:r>
          </a:p>
          <a:p>
            <a:pPr marL="342900" indent="-34290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Какие свойства есть у алгоритма?</a:t>
            </a:r>
            <a:endParaRPr lang="en-US" dirty="0">
              <a:latin typeface="+mn-lt"/>
            </a:endParaRPr>
          </a:p>
          <a:p>
            <a:pPr marL="342900" indent="-34290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Какие базовые алгоритмические структуры существуют?</a:t>
            </a:r>
            <a:endParaRPr lang="en-US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 Какой тип </a:t>
            </a:r>
            <a:r>
              <a:rPr lang="ru-RU" dirty="0" err="1">
                <a:latin typeface="+mn-lt"/>
              </a:rPr>
              <a:t>алгоримической</a:t>
            </a:r>
            <a:r>
              <a:rPr lang="ru-RU" dirty="0">
                <a:latin typeface="+mn-lt"/>
              </a:rPr>
              <a:t> структуры необходимо применить, если:</a:t>
            </a:r>
            <a:endParaRPr lang="en-US" dirty="0">
              <a:latin typeface="+mn-lt"/>
            </a:endParaRPr>
          </a:p>
          <a:p>
            <a:pPr marL="702900" indent="-342900" hangingPunct="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dirty="0">
                <a:latin typeface="+mn-lt"/>
              </a:rPr>
              <a:t>последовательность команд  должна быть выполнена определенное количество раз;</a:t>
            </a:r>
            <a:endParaRPr lang="en-US" dirty="0">
              <a:latin typeface="+mn-lt"/>
            </a:endParaRPr>
          </a:p>
          <a:p>
            <a:pPr marL="702900" indent="-342900" hangingPunct="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dirty="0">
                <a:latin typeface="+mn-lt"/>
              </a:rPr>
              <a:t>последовательность команд выполняется или не </a:t>
            </a:r>
            <a:r>
              <a:rPr lang="ru-RU" dirty="0" err="1">
                <a:latin typeface="+mn-lt"/>
              </a:rPr>
              <a:t>выполяется</a:t>
            </a:r>
            <a:r>
              <a:rPr lang="ru-RU" dirty="0">
                <a:latin typeface="+mn-lt"/>
              </a:rPr>
              <a:t> в зависимости от условия;</a:t>
            </a:r>
            <a:endParaRPr lang="en-US" dirty="0">
              <a:latin typeface="+mn-lt"/>
            </a:endParaRPr>
          </a:p>
          <a:p>
            <a:pPr marL="702900" indent="-342900" hangingPunct="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dirty="0">
                <a:latin typeface="+mn-lt"/>
              </a:rPr>
              <a:t>последовательность команд должна быть </a:t>
            </a:r>
            <a:r>
              <a:rPr lang="ru-RU" dirty="0" err="1">
                <a:latin typeface="+mn-lt"/>
              </a:rPr>
              <a:t>обязятельно</a:t>
            </a:r>
            <a:r>
              <a:rPr lang="ru-RU" dirty="0">
                <a:latin typeface="+mn-lt"/>
              </a:rPr>
              <a:t> выполнена хотя бы один раз и должна повторяться до тех пор, пока условие справедливо?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53BD67-6110-488B-AE0E-4866239D270B}" type="slidenum">
              <a:rPr lang="ru-RU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7543800" cy="6524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Что такое алгоритм?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b="1" i="1" u="sng" smtClean="0"/>
              <a:t>Алгоритм</a:t>
            </a:r>
            <a:r>
              <a:rPr lang="ru-RU" altLang="ru-RU" sz="2800" i="1" smtClean="0"/>
              <a:t> – </a:t>
            </a:r>
            <a:r>
              <a:rPr lang="ru-RU" altLang="ru-RU" sz="2800" smtClean="0"/>
              <a:t>система</a:t>
            </a:r>
            <a:r>
              <a:rPr lang="ru-RU" altLang="ru-RU" sz="2800" i="1" smtClean="0"/>
              <a:t> </a:t>
            </a:r>
            <a:r>
              <a:rPr lang="ru-RU" altLang="ru-RU" sz="2800" smtClean="0"/>
              <a:t>точных и понятных предписаний (команд) исполнителю совершить последовательность   действий, необходимых для решения любой  задачи данного типа. </a:t>
            </a:r>
          </a:p>
          <a:p>
            <a:pPr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Название </a:t>
            </a:r>
            <a:r>
              <a:rPr lang="ru-RU" altLang="ru-RU" sz="2800" i="1" smtClean="0"/>
              <a:t>"</a:t>
            </a:r>
            <a:r>
              <a:rPr lang="ru-RU" altLang="ru-RU" sz="2800" b="1" i="1" smtClean="0"/>
              <a:t>алгоритм</a:t>
            </a:r>
            <a:r>
              <a:rPr lang="ru-RU" altLang="ru-RU" sz="2800" i="1" smtClean="0"/>
              <a:t>" </a:t>
            </a:r>
            <a:r>
              <a:rPr lang="ru-RU" altLang="ru-RU" sz="2800" smtClean="0"/>
              <a:t>произошло от латинской формы имени среднеазиатского математика Аль-Хорезми - </a:t>
            </a:r>
            <a:r>
              <a:rPr lang="en-US" altLang="ru-RU" sz="2800" i="1" smtClean="0"/>
              <a:t>Algorithmi</a:t>
            </a:r>
            <a:r>
              <a:rPr lang="ru-RU" altLang="ru-RU" sz="2800" i="1" smtClean="0"/>
              <a:t>. </a:t>
            </a:r>
          </a:p>
          <a:p>
            <a:pPr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b="1" smtClean="0"/>
              <a:t>Алгоритм — одно из основных понятий информатики и математики.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C9378-5B15-4330-8CCB-7BBAB1B816B8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22238"/>
            <a:ext cx="9036050" cy="6635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Исполнитель алгоритма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667375"/>
          </a:xfrm>
        </p:spPr>
        <p:txBody>
          <a:bodyPr/>
          <a:lstStyle/>
          <a:p>
            <a:pPr indent="0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ru-RU" altLang="ru-RU" sz="2400" b="1" i="1" u="sng" dirty="0" smtClean="0"/>
              <a:t>Исполнитель алгоритма</a:t>
            </a:r>
            <a:r>
              <a:rPr lang="ru-RU" altLang="ru-RU" sz="2400" b="1" i="1" dirty="0" smtClean="0"/>
              <a:t> - </a:t>
            </a:r>
            <a:r>
              <a:rPr lang="ru-RU" altLang="ru-RU" sz="2400" dirty="0" smtClean="0"/>
              <a:t>это некоторая абстрактная или  реальная (техническая, биологическая или биотехническая) система, способная выполнить действия, предписываемые алгоритмом.</a:t>
            </a:r>
            <a:endParaRPr lang="ru-RU" altLang="ru-RU" sz="2400" b="1" dirty="0" smtClean="0"/>
          </a:p>
          <a:p>
            <a:pPr indent="0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ru-RU" altLang="ru-RU" sz="2400" b="1" dirty="0" smtClean="0"/>
              <a:t>Обычно исполнитель ничего не знает о цели алгоритма. </a:t>
            </a:r>
            <a:r>
              <a:rPr lang="ru-RU" altLang="ru-RU" sz="2400" dirty="0" smtClean="0"/>
              <a:t>Он выполняет все полученные команды, не задавая вопросов «почему» и «зачем».</a:t>
            </a:r>
          </a:p>
          <a:p>
            <a:pPr indent="0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ru-RU" altLang="ru-RU" sz="2400" dirty="0" smtClean="0"/>
              <a:t>В информатике универсальным исполнителем алгоритмов является </a:t>
            </a:r>
            <a:r>
              <a:rPr lang="ru-RU" altLang="ru-RU" sz="2400" b="1" u="sng" dirty="0" smtClean="0"/>
              <a:t>компьютер</a:t>
            </a:r>
            <a:r>
              <a:rPr lang="ru-RU" altLang="ru-RU" sz="2400" b="1" dirty="0" smtClean="0"/>
              <a:t>. </a:t>
            </a:r>
          </a:p>
          <a:p>
            <a:pPr indent="0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ru-RU" altLang="ru-RU" sz="2400" b="1" dirty="0" smtClean="0"/>
              <a:t>Компьютер — автоматический исполнитель алгоритмов.</a:t>
            </a:r>
            <a:endParaRPr lang="ru-RU" altLang="ru-RU" sz="2400" dirty="0" smtClean="0"/>
          </a:p>
          <a:p>
            <a:pPr indent="0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ru-RU" altLang="ru-RU" sz="2400" dirty="0" smtClean="0"/>
              <a:t>При этом говорят, что компьютер исполняет программу (последовательность команд), реализующую алгоритм.</a:t>
            </a:r>
          </a:p>
          <a:p>
            <a:pPr indent="0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ru-RU" altLang="ru-RU" sz="2400" dirty="0" smtClean="0"/>
              <a:t>Алгоритм, записанный на «понятном» компьютеру языке программирования, называется </a:t>
            </a:r>
            <a:r>
              <a:rPr lang="ru-RU" altLang="ru-RU" sz="2400" b="1" u="sng" dirty="0" smtClean="0"/>
              <a:t>программой.</a:t>
            </a:r>
            <a:r>
              <a:rPr lang="ru-RU" altLang="ru-RU" sz="2400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0E67C4-E13E-4023-97DE-4EC8A367B0C5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461250" cy="5699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Свойства алгоритма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497887" cy="4371975"/>
          </a:xfrm>
        </p:spPr>
        <p:txBody>
          <a:bodyPr/>
          <a:lstStyle/>
          <a:p>
            <a:pPr marL="571500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b="1" u="sng" smtClean="0"/>
              <a:t>Дискретность</a:t>
            </a:r>
            <a:r>
              <a:rPr lang="ru-RU" altLang="ru-RU" b="1" smtClean="0"/>
              <a:t> </a:t>
            </a:r>
            <a:r>
              <a:rPr lang="ru-RU" altLang="ru-RU" sz="2800" b="1" smtClean="0"/>
              <a:t>— </a:t>
            </a:r>
            <a:r>
              <a:rPr lang="ru-RU" altLang="ru-RU" sz="2800" smtClean="0"/>
              <a:t> разделение информационного процесса в алгоритме на отдельные команды (последовательность простых шагов). Только выполнив одну команду, исполнитель может приступить к следующей.</a:t>
            </a:r>
            <a:endParaRPr lang="ru-RU" altLang="ru-RU" sz="2800" b="1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CFEB6-2CE0-4960-BEB8-8CD23F8F80A4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461250" cy="5699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Свойства алгоритма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313"/>
            <a:ext cx="9144000" cy="5500687"/>
          </a:xfrm>
        </p:spPr>
        <p:txBody>
          <a:bodyPr/>
          <a:lstStyle/>
          <a:p>
            <a:pPr marL="179388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b="1" u="sng" smtClean="0"/>
              <a:t>Детерминируемость (определенность) </a:t>
            </a:r>
            <a:r>
              <a:rPr lang="ru-RU" altLang="ru-RU" sz="1900" b="1" smtClean="0"/>
              <a:t>— </a:t>
            </a:r>
            <a:r>
              <a:rPr lang="ru-RU" altLang="ru-RU" sz="2800" b="1" smtClean="0"/>
              <a:t>к</a:t>
            </a:r>
            <a:r>
              <a:rPr lang="ru-RU" altLang="ru-RU" sz="2800" smtClean="0"/>
              <a:t>аждая команда должна быть однозначной (без произвольного толкования). Недопустима команда: «взять 2-3 ложки сахара». </a:t>
            </a:r>
          </a:p>
          <a:p>
            <a:pPr marL="179388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sz="2800" smtClean="0"/>
              <a:t>Запись алгоритма должна быть такова, чтобы, выполнив очередную команду, исполнитель точно знал, какую команду необходимо исполнять следующей. </a:t>
            </a:r>
            <a:endParaRPr lang="ru-RU" altLang="ru-RU" sz="2800" b="1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5A760-82B4-4092-A989-A149F2B60C75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461250" cy="5699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Свойства алгоритма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964612" cy="4681537"/>
          </a:xfrm>
        </p:spPr>
        <p:txBody>
          <a:bodyPr/>
          <a:lstStyle/>
          <a:p>
            <a:pPr marL="179388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b="1" u="sng" smtClean="0"/>
              <a:t>Конечность (результативность) </a:t>
            </a:r>
            <a:r>
              <a:rPr lang="ru-RU" altLang="ru-RU" sz="2800" smtClean="0"/>
              <a:t>— должны быть определены </a:t>
            </a:r>
            <a:r>
              <a:rPr lang="ru-RU" altLang="ru-RU" sz="2800" b="1" smtClean="0"/>
              <a:t>начальное</a:t>
            </a:r>
            <a:r>
              <a:rPr lang="ru-RU" altLang="ru-RU" sz="2800" smtClean="0"/>
              <a:t> состояние объекта и его </a:t>
            </a:r>
            <a:r>
              <a:rPr lang="ru-RU" altLang="ru-RU" sz="2800" b="1" smtClean="0"/>
              <a:t>конечное</a:t>
            </a:r>
            <a:r>
              <a:rPr lang="ru-RU" altLang="ru-RU" sz="2800" smtClean="0"/>
              <a:t> состояние (</a:t>
            </a:r>
            <a:r>
              <a:rPr lang="ru-RU" altLang="ru-RU" sz="2800" b="1" smtClean="0"/>
              <a:t>цель преобразования</a:t>
            </a:r>
            <a:r>
              <a:rPr lang="ru-RU" altLang="ru-RU" sz="2800" smtClean="0"/>
              <a:t>). </a:t>
            </a:r>
          </a:p>
          <a:p>
            <a:pPr marL="179388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sz="2800" smtClean="0"/>
              <a:t>Алгоритм должен обеспечивать преобразование объекта из </a:t>
            </a:r>
            <a:r>
              <a:rPr lang="ru-RU" altLang="ru-RU" sz="2800" b="1" smtClean="0"/>
              <a:t>начального</a:t>
            </a:r>
            <a:r>
              <a:rPr lang="ru-RU" altLang="ru-RU" sz="2800" smtClean="0"/>
              <a:t> состояния в </a:t>
            </a:r>
            <a:r>
              <a:rPr lang="ru-RU" altLang="ru-RU" sz="2800" b="1" smtClean="0"/>
              <a:t>конечное</a:t>
            </a:r>
            <a:r>
              <a:rPr lang="ru-RU" altLang="ru-RU" sz="2800" smtClean="0"/>
              <a:t> за </a:t>
            </a:r>
            <a:r>
              <a:rPr lang="ru-RU" altLang="ru-RU" sz="2800" b="1" u="sng" smtClean="0"/>
              <a:t>конечное </a:t>
            </a:r>
            <a:r>
              <a:rPr lang="ru-RU" altLang="ru-RU" sz="2800" smtClean="0"/>
              <a:t>число шагов. </a:t>
            </a:r>
            <a:endParaRPr lang="ru-RU" altLang="ru-RU" sz="2800" b="1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1BFB6-0332-4E33-B215-AADE4DFE2A41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461250" cy="5699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ea typeface="+mn-ea"/>
                <a:cs typeface="+mn-cs"/>
              </a:rPr>
              <a:t>Свойства алгоритма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497887" cy="4681537"/>
          </a:xfrm>
        </p:spPr>
        <p:txBody>
          <a:bodyPr/>
          <a:lstStyle/>
          <a:p>
            <a:pPr marL="179388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b="1" u="sng" smtClean="0"/>
              <a:t>Массовость</a:t>
            </a:r>
            <a:r>
              <a:rPr lang="ru-RU" altLang="ru-RU" sz="2800" smtClean="0"/>
              <a:t> — алгоритм должен решать не одну конкретную задачу, а весь класс задач данного типа. </a:t>
            </a:r>
          </a:p>
          <a:p>
            <a:pPr marL="179388" indent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altLang="ru-RU" sz="2800" smtClean="0"/>
              <a:t>(Так, при определении площади треугольника по формуле </a:t>
            </a:r>
            <a:r>
              <a:rPr lang="en-US" altLang="ru-RU" sz="2800" b="1" smtClean="0"/>
              <a:t>S=(a*b)/2</a:t>
            </a:r>
            <a:r>
              <a:rPr lang="ru-RU" altLang="ru-RU" sz="2800" smtClean="0"/>
              <a:t>, треугольник может быть любой, а не конкретный.)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B647E-6C6C-489E-ABC7-3903BEB44671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848600" cy="5762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6700" b="1" dirty="0" smtClean="0">
                <a:ea typeface="+mn-ea"/>
                <a:cs typeface="+mn-cs"/>
              </a:rPr>
              <a:t>Блок-схемы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85750" y="2500313"/>
            <a:ext cx="8858250" cy="4357687"/>
            <a:chOff x="2601" y="7134"/>
            <a:chExt cx="7441" cy="3421"/>
          </a:xfrm>
        </p:grpSpPr>
        <p:grpSp>
          <p:nvGrpSpPr>
            <p:cNvPr id="12294" name="Group 10"/>
            <p:cNvGrpSpPr>
              <a:grpSpLocks/>
            </p:cNvGrpSpPr>
            <p:nvPr/>
          </p:nvGrpSpPr>
          <p:grpSpPr bwMode="auto">
            <a:xfrm>
              <a:off x="2601" y="7134"/>
              <a:ext cx="4021" cy="540"/>
              <a:chOff x="2601" y="12294"/>
              <a:chExt cx="4021" cy="540"/>
            </a:xfrm>
          </p:grpSpPr>
          <p:sp>
            <p:nvSpPr>
              <p:cNvPr id="12310" name="AutoShape 11"/>
              <p:cNvSpPr>
                <a:spLocks noChangeArrowheads="1"/>
              </p:cNvSpPr>
              <p:nvPr/>
            </p:nvSpPr>
            <p:spPr bwMode="auto">
              <a:xfrm>
                <a:off x="2601" y="12294"/>
                <a:ext cx="1620" cy="540"/>
              </a:xfrm>
              <a:prstGeom prst="flowChartTermina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 altLang="ru-RU">
                  <a:latin typeface="Calibri" pitchFamily="34" charset="0"/>
                </a:endParaRPr>
              </a:p>
            </p:txBody>
          </p:sp>
          <p:sp>
            <p:nvSpPr>
              <p:cNvPr id="12311" name="Line 12"/>
              <p:cNvSpPr>
                <a:spLocks noChangeShapeType="1"/>
              </p:cNvSpPr>
              <p:nvPr/>
            </p:nvSpPr>
            <p:spPr bwMode="auto">
              <a:xfrm flipH="1">
                <a:off x="4269" y="12559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2" name="Text Box 13"/>
              <p:cNvSpPr txBox="1">
                <a:spLocks noChangeArrowheads="1"/>
              </p:cNvSpPr>
              <p:nvPr/>
            </p:nvSpPr>
            <p:spPr bwMode="auto">
              <a:xfrm>
                <a:off x="5121" y="12294"/>
                <a:ext cx="1501" cy="5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ru-RU" altLang="zh-CN" b="1" dirty="0">
                    <a:latin typeface="Times New Roman" pitchFamily="18" charset="0"/>
                  </a:rPr>
                  <a:t>Начало,</a:t>
                </a:r>
              </a:p>
              <a:p>
                <a:pPr eaLnBrk="1" hangingPunct="1"/>
                <a:r>
                  <a:rPr lang="ru-RU" altLang="zh-CN" b="1" dirty="0">
                    <a:latin typeface="Times New Roman" pitchFamily="18" charset="0"/>
                  </a:rPr>
                  <a:t>к</a:t>
                </a:r>
                <a:r>
                  <a:rPr lang="ru-RU" altLang="zh-CN" b="1" dirty="0" smtClean="0">
                    <a:latin typeface="Times New Roman" pitchFamily="18" charset="0"/>
                  </a:rPr>
                  <a:t>онец процесса</a:t>
                </a:r>
                <a:endParaRPr lang="ru-RU" altLang="ru-RU" b="1" dirty="0">
                  <a:latin typeface="Calibri" pitchFamily="34" charset="0"/>
                </a:endParaRPr>
              </a:p>
            </p:txBody>
          </p:sp>
        </p:grpSp>
        <p:grpSp>
          <p:nvGrpSpPr>
            <p:cNvPr id="12295" name="Group 14"/>
            <p:cNvGrpSpPr>
              <a:grpSpLocks/>
            </p:cNvGrpSpPr>
            <p:nvPr/>
          </p:nvGrpSpPr>
          <p:grpSpPr bwMode="auto">
            <a:xfrm>
              <a:off x="2601" y="8865"/>
              <a:ext cx="7441" cy="720"/>
              <a:chOff x="2601" y="13092"/>
              <a:chExt cx="7441" cy="720"/>
            </a:xfrm>
          </p:grpSpPr>
          <p:sp>
            <p:nvSpPr>
              <p:cNvPr id="12307" name="AutoShape 15"/>
              <p:cNvSpPr>
                <a:spLocks noChangeArrowheads="1"/>
              </p:cNvSpPr>
              <p:nvPr/>
            </p:nvSpPr>
            <p:spPr bwMode="auto">
              <a:xfrm>
                <a:off x="2601" y="13194"/>
                <a:ext cx="1620" cy="540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 altLang="ru-RU">
                  <a:latin typeface="Calibri" pitchFamily="34" charset="0"/>
                </a:endParaRPr>
              </a:p>
            </p:txBody>
          </p:sp>
          <p:sp>
            <p:nvSpPr>
              <p:cNvPr id="12308" name="Text Box 16"/>
              <p:cNvSpPr txBox="1">
                <a:spLocks noChangeArrowheads="1"/>
              </p:cNvSpPr>
              <p:nvPr/>
            </p:nvSpPr>
            <p:spPr bwMode="auto">
              <a:xfrm>
                <a:off x="5182" y="13092"/>
                <a:ext cx="486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ru-RU" altLang="zh-CN" b="1" dirty="0">
                    <a:latin typeface="Times New Roman" pitchFamily="18" charset="0"/>
                  </a:rPr>
                  <a:t>Последовательность команд</a:t>
                </a:r>
              </a:p>
              <a:p>
                <a:pPr eaLnBrk="1" hangingPunct="1"/>
                <a:endParaRPr lang="ru-RU" altLang="ru-RU" b="1" dirty="0">
                  <a:latin typeface="Calibri" pitchFamily="34" charset="0"/>
                </a:endParaRPr>
              </a:p>
            </p:txBody>
          </p:sp>
          <p:sp>
            <p:nvSpPr>
              <p:cNvPr id="12309" name="Line 17"/>
              <p:cNvSpPr>
                <a:spLocks noChangeShapeType="1"/>
              </p:cNvSpPr>
              <p:nvPr/>
            </p:nvSpPr>
            <p:spPr bwMode="auto">
              <a:xfrm flipH="1">
                <a:off x="4320" y="13422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296" name="Group 18"/>
            <p:cNvGrpSpPr>
              <a:grpSpLocks/>
            </p:cNvGrpSpPr>
            <p:nvPr/>
          </p:nvGrpSpPr>
          <p:grpSpPr bwMode="auto">
            <a:xfrm>
              <a:off x="2750" y="9655"/>
              <a:ext cx="5879" cy="900"/>
              <a:chOff x="2750" y="14274"/>
              <a:chExt cx="5879" cy="900"/>
            </a:xfrm>
          </p:grpSpPr>
          <p:sp>
            <p:nvSpPr>
              <p:cNvPr id="12304" name="AutoShape 19"/>
              <p:cNvSpPr>
                <a:spLocks noChangeArrowheads="1"/>
              </p:cNvSpPr>
              <p:nvPr/>
            </p:nvSpPr>
            <p:spPr bwMode="auto">
              <a:xfrm>
                <a:off x="2750" y="14274"/>
                <a:ext cx="1260" cy="900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 altLang="ru-RU">
                  <a:latin typeface="Calibri" pitchFamily="34" charset="0"/>
                </a:endParaRPr>
              </a:p>
            </p:txBody>
          </p:sp>
          <p:sp>
            <p:nvSpPr>
              <p:cNvPr id="12305" name="Text Box 20"/>
              <p:cNvSpPr txBox="1">
                <a:spLocks noChangeArrowheads="1"/>
              </p:cNvSpPr>
              <p:nvPr/>
            </p:nvSpPr>
            <p:spPr bwMode="auto">
              <a:xfrm>
                <a:off x="5209" y="14454"/>
                <a:ext cx="3420" cy="5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ru-RU" altLang="zh-CN" b="1">
                    <a:latin typeface="Times New Roman" pitchFamily="18" charset="0"/>
                  </a:rPr>
                  <a:t>Условие</a:t>
                </a:r>
                <a:endParaRPr lang="ru-RU" altLang="ru-RU" b="1">
                  <a:latin typeface="Calibri" pitchFamily="34" charset="0"/>
                </a:endParaRPr>
              </a:p>
            </p:txBody>
          </p:sp>
          <p:sp>
            <p:nvSpPr>
              <p:cNvPr id="12306" name="Line 21"/>
              <p:cNvSpPr>
                <a:spLocks noChangeShapeType="1"/>
              </p:cNvSpPr>
              <p:nvPr/>
            </p:nvSpPr>
            <p:spPr bwMode="auto">
              <a:xfrm flipH="1">
                <a:off x="4201" y="14634"/>
                <a:ext cx="10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297" name="Group 22"/>
            <p:cNvGrpSpPr>
              <a:grpSpLocks/>
            </p:cNvGrpSpPr>
            <p:nvPr/>
          </p:nvGrpSpPr>
          <p:grpSpPr bwMode="auto">
            <a:xfrm>
              <a:off x="2601" y="7854"/>
              <a:ext cx="7164" cy="903"/>
              <a:chOff x="2601" y="8040"/>
              <a:chExt cx="7164" cy="903"/>
            </a:xfrm>
          </p:grpSpPr>
          <p:grpSp>
            <p:nvGrpSpPr>
              <p:cNvPr id="12298" name="Group 23"/>
              <p:cNvGrpSpPr>
                <a:grpSpLocks/>
              </p:cNvGrpSpPr>
              <p:nvPr/>
            </p:nvGrpSpPr>
            <p:grpSpPr bwMode="auto">
              <a:xfrm>
                <a:off x="2601" y="8040"/>
                <a:ext cx="7164" cy="903"/>
                <a:chOff x="2601" y="8040"/>
                <a:chExt cx="7164" cy="903"/>
              </a:xfrm>
            </p:grpSpPr>
            <p:grpSp>
              <p:nvGrpSpPr>
                <p:cNvPr id="12300" name="Group 24"/>
                <p:cNvGrpSpPr>
                  <a:grpSpLocks/>
                </p:cNvGrpSpPr>
                <p:nvPr/>
              </p:nvGrpSpPr>
              <p:grpSpPr bwMode="auto">
                <a:xfrm>
                  <a:off x="2601" y="8040"/>
                  <a:ext cx="1835" cy="903"/>
                  <a:chOff x="2601" y="8040"/>
                  <a:chExt cx="1835" cy="903"/>
                </a:xfrm>
              </p:grpSpPr>
              <p:cxnSp>
                <p:nvCxnSpPr>
                  <p:cNvPr id="12302" name="AutoShape 2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555" y="8040"/>
                    <a:ext cx="0" cy="903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12303" name="AutoShape 26"/>
                  <p:cNvSpPr>
                    <a:spLocks noChangeArrowheads="1"/>
                  </p:cNvSpPr>
                  <p:nvPr/>
                </p:nvSpPr>
                <p:spPr bwMode="auto">
                  <a:xfrm>
                    <a:off x="2601" y="8265"/>
                    <a:ext cx="1835" cy="450"/>
                  </a:xfrm>
                  <a:prstGeom prst="flowChartInputOutpu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/>
                    <a:endParaRPr lang="en-US" altLang="ru-RU">
                      <a:latin typeface="Calibri" pitchFamily="34" charset="0"/>
                    </a:endParaRPr>
                  </a:p>
                </p:txBody>
              </p:sp>
            </p:grpSp>
            <p:sp>
              <p:nvSpPr>
                <p:cNvPr id="1230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5430" y="8265"/>
                  <a:ext cx="4335" cy="5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/>
                  <a:r>
                    <a:rPr lang="ru-RU" altLang="zh-CN" b="1">
                      <a:latin typeface="Times New Roman" pitchFamily="18" charset="0"/>
                    </a:rPr>
                    <a:t>Блок ввода или вывода информации</a:t>
                  </a:r>
                  <a:endParaRPr lang="ru-RU" altLang="ru-RU" b="1">
                    <a:latin typeface="Calibri" pitchFamily="34" charset="0"/>
                  </a:endParaRPr>
                </a:p>
              </p:txBody>
            </p:sp>
          </p:grpSp>
          <p:cxnSp>
            <p:nvCxnSpPr>
              <p:cNvPr id="12299" name="AutoShape 28"/>
              <p:cNvCxnSpPr>
                <a:cxnSpLocks noChangeShapeType="1"/>
              </p:cNvCxnSpPr>
              <p:nvPr/>
            </p:nvCxnSpPr>
            <p:spPr bwMode="auto">
              <a:xfrm flipH="1">
                <a:off x="4269" y="8490"/>
                <a:ext cx="1251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2292" name="TextBox 22"/>
          <p:cNvSpPr txBox="1">
            <a:spLocks noChangeArrowheads="1"/>
          </p:cNvSpPr>
          <p:nvPr/>
        </p:nvSpPr>
        <p:spPr bwMode="auto">
          <a:xfrm>
            <a:off x="142875" y="1143000"/>
            <a:ext cx="87153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2800">
                <a:latin typeface="Calibri" pitchFamily="34" charset="0"/>
              </a:rPr>
              <a:t>Для того, чтобы сделать алгоритм более наглядным, часто используют </a:t>
            </a:r>
            <a:r>
              <a:rPr lang="ru-RU" altLang="ru-RU" sz="2800" b="1">
                <a:latin typeface="Calibri" pitchFamily="34" charset="0"/>
              </a:rPr>
              <a:t>блок – схемы. </a:t>
            </a:r>
            <a:endParaRPr lang="ru-RU" altLang="ru-RU">
              <a:latin typeface="Calibri" pitchFamily="34" charset="0"/>
            </a:endParaRPr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32E7B-B848-4361-AEF3-8BAABCDA06BE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</p:bldLst>
  </p:timing>
</p:sld>
</file>

<file path=ppt/theme/theme1.xml><?xml version="1.0" encoding="utf-8"?>
<a:theme xmlns:a="http://schemas.openxmlformats.org/drawingml/2006/main" name="Формализация задач Алгоритмизациядля студентов - новый вариан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Формализация задач Алгоритмизациядля студентов - новый вариант</Template>
  <TotalTime>700</TotalTime>
  <Words>714</Words>
  <Application>Microsoft Office PowerPoint</Application>
  <PresentationFormat>Экран (4:3)</PresentationFormat>
  <Paragraphs>143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Связи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Формализация задач Алгоритмизациядля студентов - новый вариант</vt:lpstr>
      <vt:lpstr>Documents and Settings\USER\Рабочий стол\для презентации алгоритм схема.pdf</vt:lpstr>
      <vt:lpstr> Алгоритмы</vt:lpstr>
      <vt:lpstr>Актуальность темы</vt:lpstr>
      <vt:lpstr>Что такое алгоритм? </vt:lpstr>
      <vt:lpstr>Исполнитель алгоритма</vt:lpstr>
      <vt:lpstr>Свойства алгоритма</vt:lpstr>
      <vt:lpstr>Свойства алгоритма</vt:lpstr>
      <vt:lpstr>Свойства алгоритма</vt:lpstr>
      <vt:lpstr>Свойства алгоритма</vt:lpstr>
      <vt:lpstr> Блок-схемы</vt:lpstr>
      <vt:lpstr>Базовые алгоритмические структуры </vt:lpstr>
      <vt:lpstr>Линейный алгоритм  (следование) – последовательность действий </vt:lpstr>
      <vt:lpstr>Пример1</vt:lpstr>
      <vt:lpstr>Примеры линейных алгоритмов: </vt:lpstr>
      <vt:lpstr> По этой команде исполнитель выбирает один из двух путей исполнения алгоритма с непременным выходом на общее продолжение. (Пример, собираясь в колледж, брать или не брать - зонтик зависит от погоды.) Частный случай ветвления – обход (неполное ветвление) – в одной из ветвей нет действий.</vt:lpstr>
      <vt:lpstr>Слайд 15</vt:lpstr>
      <vt:lpstr>Пример2   Алгоритм приема жаропонижающих таблеток в зависимости от температуры при простуде </vt:lpstr>
      <vt:lpstr>Цикл — это команда исполнителю многократно повторить указанную последовательность команд. Цикл может быть организован двумя способами: цикл со счетчиком (действия, входящие в цикл, повторяются определенное количество раз) и цикл с условием. Пример 3    Фрагмент алгоритма цикла со счетчиком  (Больной должен принимать таблетки 7 дней, где n – номер дня приема таблетки).                     </vt:lpstr>
      <vt:lpstr> Пример 4  Фрагмент алгоритма цикла с условием   Зачет по информатике  (Сдаем зачет пока он не будет сдан)</vt:lpstr>
      <vt:lpstr>Ментальная карта</vt:lpstr>
      <vt:lpstr>Слайд 20</vt:lpstr>
      <vt:lpstr>Вопросы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Формализация задач Алгоритмизация</dc:title>
  <dc:creator>Библиотека</dc:creator>
  <cp:lastModifiedBy>!10</cp:lastModifiedBy>
  <cp:revision>26</cp:revision>
  <dcterms:created xsi:type="dcterms:W3CDTF">2017-10-18T05:31:20Z</dcterms:created>
  <dcterms:modified xsi:type="dcterms:W3CDTF">2017-10-19T13:17:47Z</dcterms:modified>
</cp:coreProperties>
</file>