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8" r:id="rId3"/>
    <p:sldId id="295" r:id="rId4"/>
    <p:sldId id="299" r:id="rId5"/>
    <p:sldId id="282" r:id="rId6"/>
    <p:sldId id="280" r:id="rId7"/>
    <p:sldId id="284" r:id="rId8"/>
    <p:sldId id="300" r:id="rId9"/>
    <p:sldId id="297" r:id="rId10"/>
    <p:sldId id="29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9933"/>
    <a:srgbClr val="339933"/>
    <a:srgbClr val="CC3300"/>
    <a:srgbClr val="EAEAEA"/>
    <a:srgbClr val="000099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02F8C54-2EE4-43B7-B516-67310A985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0406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A259D6-E771-4084-AD5C-5F59E1EC971A}" type="slidenum">
              <a:rPr lang="ru-RU" altLang="ru-RU" sz="1200" smtClean="0">
                <a:latin typeface="Times New Roman" pitchFamily="18" charset="0"/>
              </a:rPr>
              <a:pPr eaLnBrk="1" hangingPunct="1"/>
              <a:t>1</a:t>
            </a:fld>
            <a:endParaRPr lang="ru-RU" altLang="ru-RU" sz="1200" smtClean="0">
              <a:latin typeface="Times New Roman" pitchFamily="18" charset="0"/>
            </a:endParaRPr>
          </a:p>
        </p:txBody>
      </p:sp>
      <p:sp>
        <p:nvSpPr>
          <p:cNvPr id="143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9FF03-D2C3-4E08-86A2-F99E79602823}" type="slidenum">
              <a:rPr lang="ru-RU" altLang="ru-RU" sz="1200" smtClean="0">
                <a:latin typeface="Times New Roman" pitchFamily="18" charset="0"/>
              </a:rPr>
              <a:pPr eaLnBrk="1" hangingPunct="1"/>
              <a:t>3</a:t>
            </a:fld>
            <a:endParaRPr lang="ru-RU" altLang="ru-RU" sz="1200" smtClean="0">
              <a:latin typeface="Times New Roman" pitchFamily="18" charset="0"/>
            </a:endParaRPr>
          </a:p>
        </p:txBody>
      </p:sp>
      <p:sp>
        <p:nvSpPr>
          <p:cNvPr id="153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A6A8BB-1374-4235-92AE-E7B2DC81D001}" type="slidenum">
              <a:rPr lang="ru-RU" altLang="ru-RU" sz="1200" smtClean="0">
                <a:latin typeface="Times New Roman" pitchFamily="18" charset="0"/>
              </a:rPr>
              <a:pPr eaLnBrk="1" hangingPunct="1"/>
              <a:t>6</a:t>
            </a:fld>
            <a:endParaRPr lang="ru-RU" altLang="ru-RU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6EAC53-5504-4082-982F-1D5F10A4EBEF}" type="slidenum">
              <a:rPr lang="ru-RU" altLang="ru-RU" sz="1200" smtClean="0">
                <a:latin typeface="Times New Roman" pitchFamily="18" charset="0"/>
              </a:rPr>
              <a:pPr eaLnBrk="1" hangingPunct="1"/>
              <a:t>7</a:t>
            </a:fld>
            <a:endParaRPr lang="ru-RU" altLang="ru-RU" sz="120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9B842E-CB48-4B25-8272-8D06AA4932A0}" type="slidenum">
              <a:rPr lang="ru-RU" altLang="ru-RU" sz="1200" smtClean="0">
                <a:latin typeface="Times New Roman" pitchFamily="18" charset="0"/>
              </a:rPr>
              <a:pPr eaLnBrk="1" hangingPunct="1"/>
              <a:t>9</a:t>
            </a:fld>
            <a:endParaRPr lang="ru-RU" altLang="ru-RU" sz="120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7098BC-7041-4CD2-A51D-EC22B8B8CF0E}" type="slidenum">
              <a:rPr lang="ru-RU" altLang="ru-RU" sz="1200" smtClean="0">
                <a:latin typeface="Times New Roman" pitchFamily="18" charset="0"/>
              </a:rPr>
              <a:pPr eaLnBrk="1" hangingPunct="1"/>
              <a:t>10</a:t>
            </a:fld>
            <a:endParaRPr lang="ru-RU" altLang="ru-RU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EF832-4396-43C0-8A08-7538F227C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684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ECEA-941D-4FEB-8457-9433CEB89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306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BF56E-D442-4FA3-9B2A-235C2FDEA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8969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06123-2E32-452C-8043-3C5D52A22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276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AF78D-B186-4320-B8A9-CB4827398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879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01A8E-AEA0-45E6-80F6-E8FAB293F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25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3DCA-7F9F-46E8-8392-1BB5E6BA0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7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3631-2AAA-4691-9363-8491335F0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632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6732-6E96-48D7-823F-6ECF3FBE1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895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3786-98B6-4861-80A8-30BE4F1A1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937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14FF2-0FB6-42D7-AC63-B82832C55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455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8D004-5282-4616-89DC-46B573AA1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407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0887EE26-532F-4EAC-96EE-587925FF0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3505200"/>
            <a:ext cx="8215313" cy="29718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Файловая система компьютера. </a:t>
            </a:r>
            <a:b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Как хранится информация в компьютере</a:t>
            </a:r>
            <a:endParaRPr lang="ru-RU" sz="40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badi MT Condensed Light" pitchFamily="34" charset="0"/>
            </a:endParaRPr>
          </a:p>
        </p:txBody>
      </p:sp>
      <p:pic>
        <p:nvPicPr>
          <p:cNvPr id="5123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2575"/>
            <a:ext cx="3657600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Полное имя файла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495800" y="762000"/>
            <a:ext cx="4648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ru-RU" altLang="ru-RU" sz="2000"/>
              <a:t>Самая первая папка (т.е. диск) называется «</a:t>
            </a:r>
            <a:r>
              <a:rPr lang="ru-RU" altLang="ru-RU" sz="2000" b="1"/>
              <a:t>корневой</a:t>
            </a:r>
            <a:r>
              <a:rPr lang="ru-RU" altLang="ru-RU" sz="2000"/>
              <a:t>», потому что она находится в корне дерева файлов.</a:t>
            </a:r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304800" y="914400"/>
          <a:ext cx="4038600" cy="4876800"/>
        </p:xfrm>
        <a:graphic>
          <a:graphicData uri="http://schemas.openxmlformats.org/presentationml/2006/ole">
            <p:oleObj spid="_x0000_s3080" name="Clip" r:id="rId4" imgW="2761905" imgH="3152381" progId="">
              <p:embed/>
            </p:oleObj>
          </a:graphicData>
        </a:graphic>
      </p:graphicFrame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495800" y="2133600"/>
            <a:ext cx="3962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/>
              <a:t>Полное имя файла</a:t>
            </a:r>
            <a:r>
              <a:rPr lang="ru-RU" altLang="ru-RU" sz="2000" dirty="0"/>
              <a:t> – это полный путь от корневой папки к папке, в которой находится файл, и имени файла.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Каждая внутренняя папка отделяется от родительской символом </a:t>
            </a:r>
            <a:r>
              <a:rPr lang="en-US" altLang="ru-RU" sz="2000" dirty="0" smtClean="0"/>
              <a:t>\</a:t>
            </a:r>
            <a:r>
              <a:rPr lang="ru-RU" altLang="ru-RU" sz="2000" dirty="0" smtClean="0"/>
              <a:t>, </a:t>
            </a:r>
            <a:r>
              <a:rPr lang="ru-RU" altLang="ru-RU" sz="2000" dirty="0"/>
              <a:t>перед которым через двоеточие указывается буквенное обозначение диска (т.е. корневой папки).</a:t>
            </a:r>
            <a:r>
              <a:rPr lang="en-US" altLang="ru-RU" sz="2000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Например:</a:t>
            </a:r>
          </a:p>
        </p:txBody>
      </p:sp>
      <p:sp>
        <p:nvSpPr>
          <p:cNvPr id="3079" name="Text Box 15"/>
          <p:cNvSpPr txBox="1">
            <a:spLocks noChangeArrowheads="1"/>
          </p:cNvSpPr>
          <p:nvPr/>
        </p:nvSpPr>
        <p:spPr bwMode="auto">
          <a:xfrm>
            <a:off x="1219200" y="60960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b="1">
                <a:latin typeface="Courier New" pitchFamily="49" charset="0"/>
              </a:rPr>
              <a:t>C:\</a:t>
            </a:r>
            <a:r>
              <a:rPr lang="ru-RU" altLang="ru-RU" sz="2000" b="1">
                <a:latin typeface="Courier New" pitchFamily="49" charset="0"/>
              </a:rPr>
              <a:t>Мои документы\Мои рисунки\Образец.</a:t>
            </a:r>
            <a:r>
              <a:rPr lang="en-US" altLang="ru-RU" sz="2000" b="1">
                <a:latin typeface="Courier New" pitchFamily="49" charset="0"/>
              </a:rPr>
              <a:t>jpg</a:t>
            </a:r>
            <a:endParaRPr lang="ru-RU" altLang="ru-RU" sz="20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143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Создание и именование файлов.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500188"/>
            <a:ext cx="828675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b="1" smtClean="0"/>
              <a:t>Файл </a:t>
            </a:r>
            <a:r>
              <a:rPr lang="ru-RU" altLang="ru-RU" sz="2400" smtClean="0"/>
              <a:t>(англ. </a:t>
            </a:r>
            <a:r>
              <a:rPr lang="en-US" altLang="ru-RU" sz="2400" smtClean="0"/>
              <a:t>File- </a:t>
            </a:r>
            <a:r>
              <a:rPr lang="ru-RU" altLang="ru-RU" sz="2400" smtClean="0"/>
              <a:t>папка)-место постоянного хранения информации ( программ, данных, текстов и т.д.)</a:t>
            </a:r>
          </a:p>
          <a:p>
            <a:pPr eaLnBrk="1" hangingPunct="1"/>
            <a:r>
              <a:rPr lang="ru-RU" altLang="ru-RU" sz="2400" smtClean="0"/>
              <a:t>Существуют два основных типа файлов</a:t>
            </a:r>
            <a:r>
              <a:rPr lang="en-US" altLang="ru-RU" sz="2400" smtClean="0"/>
              <a:t>: </a:t>
            </a:r>
            <a:r>
              <a:rPr lang="ru-RU" altLang="ru-RU" sz="2400" b="1" i="1" smtClean="0"/>
              <a:t>программные</a:t>
            </a:r>
            <a:r>
              <a:rPr lang="ru-RU" altLang="ru-RU" sz="2400" smtClean="0"/>
              <a:t> (используемые для выполнения приложений) и </a:t>
            </a:r>
          </a:p>
          <a:p>
            <a:pPr eaLnBrk="1" hangingPunct="1"/>
            <a:r>
              <a:rPr lang="ru-RU" altLang="ru-RU" sz="2400" b="1" i="1" smtClean="0"/>
              <a:t>файлы данны х</a:t>
            </a:r>
            <a:r>
              <a:rPr lang="en-US" altLang="ru-RU" sz="2400" b="1" i="1" smtClean="0"/>
              <a:t> </a:t>
            </a:r>
            <a:r>
              <a:rPr lang="ru-RU" altLang="ru-RU" sz="2400" smtClean="0"/>
              <a:t>(файлы, которые содержат данные, созданные приложением).</a:t>
            </a:r>
          </a:p>
          <a:p>
            <a:pPr eaLnBrk="1" hangingPunct="1"/>
            <a:endParaRPr lang="ru-RU" altLang="ru-RU" sz="2400" smtClean="0"/>
          </a:p>
          <a:p>
            <a:pPr eaLnBrk="1" hangingPunct="1">
              <a:buFontTx/>
              <a:buNone/>
            </a:pPr>
            <a:r>
              <a:rPr lang="ru-RU" altLang="ru-RU" sz="2400" b="1" smtClean="0"/>
              <a:t>Создание файлов состоит</a:t>
            </a:r>
            <a:r>
              <a:rPr lang="en-US" altLang="ru-RU" sz="2400" b="1" smtClean="0"/>
              <a:t>:</a:t>
            </a:r>
            <a:r>
              <a:rPr lang="ru-RU" altLang="ru-RU" sz="2400" b="1" smtClean="0"/>
              <a:t> </a:t>
            </a:r>
          </a:p>
          <a:p>
            <a:pPr eaLnBrk="1" hangingPunct="1"/>
            <a:r>
              <a:rPr lang="ru-RU" altLang="ru-RU" sz="2400" smtClean="0"/>
              <a:t>присвоении файлу имени</a:t>
            </a:r>
          </a:p>
          <a:p>
            <a:pPr eaLnBrk="1" hangingPunct="1"/>
            <a:r>
              <a:rPr lang="ru-RU" altLang="ru-RU" sz="2400" smtClean="0"/>
              <a:t>регистрации его в файловой системе.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4582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Файл</a:t>
            </a:r>
            <a:endParaRPr lang="en-GB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Line 2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228600" y="685800"/>
            <a:ext cx="86868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/>
              <a:t>Информация на дисках хранится в виде файлов. </a:t>
            </a:r>
            <a:r>
              <a:rPr lang="ru-RU" sz="2500" b="1" dirty="0"/>
              <a:t>Файл</a:t>
            </a:r>
            <a:r>
              <a:rPr lang="ru-RU" sz="2500" dirty="0"/>
              <a:t> – это поименованная область на диске. Каждый файл имеет следующее обозначение: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Имя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файла.расширение</a:t>
            </a:r>
            <a:r>
              <a:rPr lang="ru-RU" sz="2800" dirty="0" smtClean="0"/>
              <a:t> </a:t>
            </a:r>
            <a:endParaRPr lang="ru-RU" sz="2800" dirty="0"/>
          </a:p>
          <a:p>
            <a:pPr>
              <a:spcBef>
                <a:spcPct val="50000"/>
              </a:spcBef>
              <a:defRPr/>
            </a:pPr>
            <a:r>
              <a:rPr lang="ru-RU" sz="2500" dirty="0" smtClean="0"/>
              <a:t>Например: </a:t>
            </a:r>
            <a:endParaRPr lang="ru-RU" sz="2500" dirty="0"/>
          </a:p>
          <a:p>
            <a:pPr algn="ctr">
              <a:spcBef>
                <a:spcPct val="50000"/>
              </a:spcBef>
              <a:defRPr/>
            </a:pPr>
            <a:r>
              <a:rPr lang="en-US" sz="3300" b="1" dirty="0">
                <a:latin typeface="Courier New" pitchFamily="49" charset="-52"/>
              </a:rPr>
              <a:t>hello</a:t>
            </a:r>
            <a:r>
              <a:rPr lang="ru-RU" sz="3300" b="1" dirty="0">
                <a:latin typeface="Courier New" pitchFamily="49" charset="-52"/>
              </a:rPr>
              <a:t>.</a:t>
            </a:r>
            <a:r>
              <a:rPr lang="en-US" sz="3300" b="1" dirty="0">
                <a:latin typeface="Courier New" pitchFamily="49" charset="-52"/>
              </a:rPr>
              <a:t>txt</a:t>
            </a:r>
            <a:endParaRPr lang="ru-RU" sz="3300" b="1" dirty="0">
              <a:latin typeface="Courier New" pitchFamily="49" charset="-5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300" b="1" dirty="0" err="1" smtClean="0">
                <a:latin typeface="Courier New" pitchFamily="49" charset="-52"/>
              </a:rPr>
              <a:t>foto</a:t>
            </a:r>
            <a:r>
              <a:rPr lang="ru-RU" sz="3300" b="1" dirty="0">
                <a:latin typeface="Courier New" pitchFamily="49" charset="-52"/>
              </a:rPr>
              <a:t>.</a:t>
            </a:r>
            <a:r>
              <a:rPr lang="en-US" sz="3300" b="1" dirty="0">
                <a:latin typeface="Courier New" pitchFamily="49" charset="-52"/>
              </a:rPr>
              <a:t>jpg</a:t>
            </a:r>
            <a:endParaRPr lang="ru-RU" sz="3300" b="1" dirty="0">
              <a:latin typeface="Courier New" pitchFamily="49" charset="-5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3300" b="1" dirty="0">
                <a:latin typeface="Courier New" pitchFamily="49" charset="-52"/>
              </a:rPr>
              <a:t>урок.</a:t>
            </a:r>
            <a:r>
              <a:rPr lang="en-US" sz="3300" b="1" dirty="0">
                <a:latin typeface="Courier New" pitchFamily="49" charset="-52"/>
              </a:rPr>
              <a:t>doc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300" b="1" dirty="0">
                <a:latin typeface="Courier New" pitchFamily="49" charset="-52"/>
              </a:rPr>
              <a:t>word</a:t>
            </a:r>
            <a:r>
              <a:rPr lang="ru-RU" sz="3300" b="1" dirty="0">
                <a:latin typeface="Courier New" pitchFamily="49" charset="-52"/>
              </a:rPr>
              <a:t>.</a:t>
            </a:r>
            <a:r>
              <a:rPr lang="en-US" sz="3300" b="1" dirty="0">
                <a:latin typeface="Courier New" pitchFamily="49" charset="-52"/>
              </a:rPr>
              <a:t>exe</a:t>
            </a:r>
            <a:endParaRPr lang="ru-RU" sz="3300" b="1" dirty="0">
              <a:latin typeface="Courier New" pitchFamily="49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Имя файла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43000"/>
            <a:ext cx="7772400" cy="4114800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/>
              <a:t>Имя может содержать любые символы, кроме девяти специальных: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buFontTx/>
              <a:buNone/>
              <a:defRPr/>
            </a:pP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? 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/ 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\ 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 : 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 *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  &lt; 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&gt; 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5400" b="1" i="1" dirty="0" smtClean="0">
                <a:solidFill>
                  <a:srgbClr val="FF0000"/>
                </a:solidFill>
                <a:latin typeface="Arial" charset="0"/>
              </a:rPr>
              <a:t> ”</a:t>
            </a:r>
            <a:r>
              <a:rPr lang="ru-RU" sz="5400" b="1" i="1" dirty="0" smtClean="0">
                <a:solidFill>
                  <a:srgbClr val="FF0000"/>
                </a:solidFill>
                <a:latin typeface="Arial" charset="0"/>
              </a:rPr>
              <a:t> ,|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Расширение файла</a:t>
            </a:r>
            <a:endParaRPr lang="ru-RU" sz="3000" dirty="0" smtClean="0">
              <a:solidFill>
                <a:srgbClr val="CC3300"/>
              </a:solidFill>
            </a:endParaRPr>
          </a:p>
        </p:txBody>
      </p:sp>
      <p:sp>
        <p:nvSpPr>
          <p:cNvPr id="9219" name="Line 37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0" name="Text Box 39"/>
          <p:cNvSpPr txBox="1">
            <a:spLocks noChangeArrowheads="1"/>
          </p:cNvSpPr>
          <p:nvPr/>
        </p:nvSpPr>
        <p:spPr bwMode="auto">
          <a:xfrm>
            <a:off x="457200" y="914400"/>
            <a:ext cx="807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ru-RU" sz="1600"/>
              <a:t>Существуют стандартные расширения для различных типов файлов:</a:t>
            </a:r>
            <a:r>
              <a:rPr lang="ru-RU" altLang="ru-RU" sz="1600"/>
              <a:t> </a:t>
            </a:r>
          </a:p>
        </p:txBody>
      </p:sp>
      <p:graphicFrame>
        <p:nvGraphicFramePr>
          <p:cNvPr id="32910" name="Group 14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4876420"/>
              </p:ext>
            </p:extLst>
          </p:nvPr>
        </p:nvGraphicFramePr>
        <p:xfrm>
          <a:off x="1600200" y="1371600"/>
          <a:ext cx="6858000" cy="1341440"/>
        </p:xfrm>
        <a:graphic>
          <a:graphicData uri="http://schemas.openxmlformats.org/drawingml/2006/table">
            <a:tbl>
              <a:tblPr/>
              <a:tblGrid>
                <a:gridCol w="2890838"/>
                <a:gridCol w="3967162"/>
              </a:tblGrid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txt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др.</a:t>
                      </a:r>
                    </a:p>
                  </a:txBody>
                  <a:tcPr marT="45731" marB="4573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текстовые файлы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jpg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bmp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gif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др.</a:t>
                      </a:r>
                    </a:p>
                  </a:txBody>
                  <a:tcPr marT="45731" marB="4573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графические файлы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avi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mpg, wav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mp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др.</a:t>
                      </a:r>
                    </a:p>
                  </a:txBody>
                  <a:tcPr marT="45731" marB="4573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видео- и аудио-файлы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исполняемые файлы (программы)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0" name="Text Box 126"/>
          <p:cNvSpPr txBox="1">
            <a:spLocks noChangeArrowheads="1"/>
          </p:cNvSpPr>
          <p:nvPr/>
        </p:nvSpPr>
        <p:spPr bwMode="auto">
          <a:xfrm>
            <a:off x="228600" y="2913063"/>
            <a:ext cx="4038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К</a:t>
            </a:r>
            <a:r>
              <a:rPr lang="en-GB" altLang="ru-RU" sz="1600"/>
              <a:t>аждый тип файла имеет графическое изображение, по которому можно «распознать» тип </a:t>
            </a:r>
            <a:r>
              <a:rPr lang="ru-RU" altLang="ru-RU" sz="1600"/>
              <a:t>(расширение) </a:t>
            </a:r>
            <a:r>
              <a:rPr lang="en-GB" altLang="ru-RU" sz="1600"/>
              <a:t>файла.</a:t>
            </a:r>
            <a:endParaRPr lang="ru-RU" altLang="ru-RU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231" name="Text Box 127"/>
          <p:cNvSpPr txBox="1">
            <a:spLocks noChangeArrowheads="1"/>
          </p:cNvSpPr>
          <p:nvPr/>
        </p:nvSpPr>
        <p:spPr bwMode="auto">
          <a:xfrm>
            <a:off x="4419600" y="2908300"/>
            <a:ext cx="4724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А </a:t>
            </a:r>
            <a:r>
              <a:rPr lang="en-GB" altLang="ru-RU" sz="1600"/>
              <a:t>каждый тип файла соотнесен с программой, которая его открывает (за исключением исполняемых, т</a:t>
            </a:r>
            <a:r>
              <a:rPr lang="ru-RU" altLang="ru-RU" sz="1600"/>
              <a:t>.</a:t>
            </a:r>
            <a:r>
              <a:rPr lang="en-GB" altLang="ru-RU" sz="1600"/>
              <a:t>к</a:t>
            </a:r>
            <a:r>
              <a:rPr lang="ru-RU" altLang="ru-RU" sz="1600"/>
              <a:t>.</a:t>
            </a:r>
            <a:r>
              <a:rPr lang="en-GB" altLang="ru-RU" sz="1600"/>
              <a:t> это программы и есть</a:t>
            </a:r>
            <a:r>
              <a:rPr lang="ru-RU" altLang="ru-RU" sz="1600"/>
              <a:t>)</a:t>
            </a:r>
          </a:p>
        </p:txBody>
      </p:sp>
      <p:pic>
        <p:nvPicPr>
          <p:cNvPr id="9232" name="Picture 134" descr="\\CITSRV\Pub\Irka\Курсы\Images\FileSystem\tx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3733800"/>
            <a:ext cx="506412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Text Box 135"/>
          <p:cNvSpPr txBox="1">
            <a:spLocks noChangeArrowheads="1"/>
          </p:cNvSpPr>
          <p:nvPr/>
        </p:nvSpPr>
        <p:spPr bwMode="auto">
          <a:xfrm>
            <a:off x="1371600" y="3810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.txt</a:t>
            </a:r>
            <a:endParaRPr lang="ru-RU" altLang="ru-RU" sz="2000"/>
          </a:p>
        </p:txBody>
      </p:sp>
      <p:pic>
        <p:nvPicPr>
          <p:cNvPr id="9234" name="Picture 136" descr="\\Citsrv\pub\Irka\Курсы\Images\FileSystem\_notep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683000"/>
            <a:ext cx="4445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5" name="Text Box 137"/>
          <p:cNvSpPr txBox="1">
            <a:spLocks noChangeArrowheads="1"/>
          </p:cNvSpPr>
          <p:nvPr/>
        </p:nvSpPr>
        <p:spPr bwMode="auto">
          <a:xfrm>
            <a:off x="5257800" y="38100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Блокнот</a:t>
            </a:r>
          </a:p>
        </p:txBody>
      </p:sp>
      <p:sp>
        <p:nvSpPr>
          <p:cNvPr id="9236" name="Line 138"/>
          <p:cNvSpPr>
            <a:spLocks noChangeShapeType="1"/>
          </p:cNvSpPr>
          <p:nvPr/>
        </p:nvSpPr>
        <p:spPr bwMode="auto">
          <a:xfrm>
            <a:off x="2057400" y="4038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37" name="Picture 140" descr="\\Citsrv\pub\Irka\Курсы\Images\FileSystem\do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78313"/>
            <a:ext cx="50641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8" name="Picture 143" descr="\\Citsrv\pub\Irka\Курсы\Images\FileSystem\_wor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267200"/>
            <a:ext cx="4445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9" name="Text Box 144"/>
          <p:cNvSpPr txBox="1">
            <a:spLocks noChangeArrowheads="1"/>
          </p:cNvSpPr>
          <p:nvPr/>
        </p:nvSpPr>
        <p:spPr bwMode="auto">
          <a:xfrm>
            <a:off x="1371600" y="4354513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.doc</a:t>
            </a:r>
            <a:endParaRPr lang="ru-RU" altLang="ru-RU" sz="2000"/>
          </a:p>
        </p:txBody>
      </p:sp>
      <p:sp>
        <p:nvSpPr>
          <p:cNvPr id="9240" name="Text Box 145"/>
          <p:cNvSpPr txBox="1">
            <a:spLocks noChangeArrowheads="1"/>
          </p:cNvSpPr>
          <p:nvPr/>
        </p:nvSpPr>
        <p:spPr bwMode="auto">
          <a:xfrm>
            <a:off x="5257800" y="4327525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Microsoft Word</a:t>
            </a:r>
            <a:endParaRPr lang="ru-RU" altLang="ru-RU" sz="2000"/>
          </a:p>
        </p:txBody>
      </p:sp>
      <p:sp>
        <p:nvSpPr>
          <p:cNvPr id="9241" name="Line 146"/>
          <p:cNvSpPr>
            <a:spLocks noChangeShapeType="1"/>
          </p:cNvSpPr>
          <p:nvPr/>
        </p:nvSpPr>
        <p:spPr bwMode="auto">
          <a:xfrm>
            <a:off x="2057400" y="4572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42" name="Picture 147" descr="\\Citsrv\pub\Irka\Курсы\Images\FileSystem\jp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867400"/>
            <a:ext cx="5064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3" name="Text Box 148"/>
          <p:cNvSpPr txBox="1">
            <a:spLocks noChangeArrowheads="1"/>
          </p:cNvSpPr>
          <p:nvPr/>
        </p:nvSpPr>
        <p:spPr bwMode="auto">
          <a:xfrm>
            <a:off x="1371600" y="5970588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.jpg</a:t>
            </a:r>
            <a:endParaRPr lang="ru-RU" altLang="ru-RU" sz="2000"/>
          </a:p>
        </p:txBody>
      </p:sp>
      <p:sp>
        <p:nvSpPr>
          <p:cNvPr id="9244" name="Text Box 149"/>
          <p:cNvSpPr txBox="1">
            <a:spLocks noChangeArrowheads="1"/>
          </p:cNvSpPr>
          <p:nvPr/>
        </p:nvSpPr>
        <p:spPr bwMode="auto">
          <a:xfrm>
            <a:off x="5257800" y="5970588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ACDSee</a:t>
            </a:r>
            <a:endParaRPr lang="ru-RU" altLang="ru-RU" sz="2000"/>
          </a:p>
        </p:txBody>
      </p:sp>
      <p:sp>
        <p:nvSpPr>
          <p:cNvPr id="9245" name="Line 150"/>
          <p:cNvSpPr>
            <a:spLocks noChangeShapeType="1"/>
          </p:cNvSpPr>
          <p:nvPr/>
        </p:nvSpPr>
        <p:spPr bwMode="auto">
          <a:xfrm>
            <a:off x="2057400" y="6199188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46" name="Picture 151" descr="\\Citsrv\pub\Irka\Курсы\Images\FileSystem\_acd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894388"/>
            <a:ext cx="508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7" name="Picture 152" descr="\\Citsrv\pub\Irka\Курсы\Images\FileSystem\xl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50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8" name="Text Box 153"/>
          <p:cNvSpPr txBox="1">
            <a:spLocks noChangeArrowheads="1"/>
          </p:cNvSpPr>
          <p:nvPr/>
        </p:nvSpPr>
        <p:spPr bwMode="auto">
          <a:xfrm>
            <a:off x="1371600" y="48609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.xls</a:t>
            </a:r>
            <a:endParaRPr lang="ru-RU" altLang="ru-RU" sz="2000"/>
          </a:p>
        </p:txBody>
      </p:sp>
      <p:sp>
        <p:nvSpPr>
          <p:cNvPr id="9249" name="Text Box 154"/>
          <p:cNvSpPr txBox="1">
            <a:spLocks noChangeArrowheads="1"/>
          </p:cNvSpPr>
          <p:nvPr/>
        </p:nvSpPr>
        <p:spPr bwMode="auto">
          <a:xfrm>
            <a:off x="5257800" y="4860925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Microsoft Excel</a:t>
            </a:r>
            <a:endParaRPr lang="ru-RU" altLang="ru-RU" sz="2000"/>
          </a:p>
        </p:txBody>
      </p:sp>
      <p:sp>
        <p:nvSpPr>
          <p:cNvPr id="9250" name="Line 155"/>
          <p:cNvSpPr>
            <a:spLocks noChangeShapeType="1"/>
          </p:cNvSpPr>
          <p:nvPr/>
        </p:nvSpPr>
        <p:spPr bwMode="auto">
          <a:xfrm>
            <a:off x="2057400" y="5105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51" name="Picture 156" descr="\\Citsrv\pub\Irka\Курсы\Images\FileSystem\_excel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00600"/>
            <a:ext cx="468313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2" name="Picture 157" descr="\\Citsrv\pub\Irka\Курсы\Images\FileSystem\avi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5334000"/>
            <a:ext cx="508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3" name="Text Box 158"/>
          <p:cNvSpPr txBox="1">
            <a:spLocks noChangeArrowheads="1"/>
          </p:cNvSpPr>
          <p:nvPr/>
        </p:nvSpPr>
        <p:spPr bwMode="auto">
          <a:xfrm>
            <a:off x="1371600" y="53943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.avi</a:t>
            </a:r>
            <a:endParaRPr lang="ru-RU" altLang="ru-RU" sz="2000"/>
          </a:p>
        </p:txBody>
      </p:sp>
      <p:sp>
        <p:nvSpPr>
          <p:cNvPr id="9254" name="Text Box 159"/>
          <p:cNvSpPr txBox="1">
            <a:spLocks noChangeArrowheads="1"/>
          </p:cNvSpPr>
          <p:nvPr/>
        </p:nvSpPr>
        <p:spPr bwMode="auto">
          <a:xfrm>
            <a:off x="5257800" y="5394325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Microsoft Media Player</a:t>
            </a:r>
            <a:endParaRPr lang="ru-RU" altLang="ru-RU" sz="2000"/>
          </a:p>
        </p:txBody>
      </p:sp>
      <p:sp>
        <p:nvSpPr>
          <p:cNvPr id="9255" name="Line 160"/>
          <p:cNvSpPr>
            <a:spLocks noChangeShapeType="1"/>
          </p:cNvSpPr>
          <p:nvPr/>
        </p:nvSpPr>
        <p:spPr bwMode="auto">
          <a:xfrm>
            <a:off x="2057400" y="5638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56" name="Picture 161" descr="\\Citsrv\pub\Irka\Курсы\Images\FileSystem\_wmp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334000"/>
            <a:ext cx="508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0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0"/>
            <a:ext cx="8534400" cy="5334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Размер файла</a:t>
            </a:r>
          </a:p>
        </p:txBody>
      </p:sp>
      <p:sp>
        <p:nvSpPr>
          <p:cNvPr id="10243" name="Rectangle 40"/>
          <p:cNvSpPr>
            <a:spLocks noChangeArrowheads="1"/>
          </p:cNvSpPr>
          <p:nvPr/>
        </p:nvSpPr>
        <p:spPr bwMode="auto">
          <a:xfrm>
            <a:off x="457200" y="838200"/>
            <a:ext cx="83058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2000" dirty="0"/>
              <a:t>У каждого файла есть также такая характеристика как </a:t>
            </a:r>
            <a:r>
              <a:rPr lang="ru-RU" altLang="ru-RU" sz="2000" b="1" dirty="0"/>
              <a:t>размер</a:t>
            </a:r>
            <a:r>
              <a:rPr lang="ru-RU" altLang="ru-RU" sz="2000" dirty="0"/>
              <a:t> – занимаемый объем места на диске. </a:t>
            </a:r>
          </a:p>
          <a:p>
            <a:pPr algn="just"/>
            <a:endParaRPr lang="ru-RU" altLang="ru-RU" sz="2000" dirty="0"/>
          </a:p>
          <a:p>
            <a:pPr algn="just"/>
            <a:r>
              <a:rPr lang="ru-RU" altLang="ru-RU" sz="2000" dirty="0"/>
              <a:t>Объем места на диске измеряется в байтах, килобайтах (Кб), мегабайтах (Мб), гигабайтах (Гб) и т.д. </a:t>
            </a:r>
          </a:p>
        </p:txBody>
      </p:sp>
      <p:sp>
        <p:nvSpPr>
          <p:cNvPr id="10244" name="Line 41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3048000" y="3581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СРАВНИТЕ:</a:t>
            </a:r>
          </a:p>
        </p:txBody>
      </p:sp>
      <p:pic>
        <p:nvPicPr>
          <p:cNvPr id="10246" name="Picture 47" descr="\\Citsrv\pub\Irka\Курсы\Images\ArcPC\disket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56" t="10001" r="11111" b="13333"/>
          <a:stretch>
            <a:fillRect/>
          </a:stretch>
        </p:blipFill>
        <p:spPr bwMode="auto">
          <a:xfrm>
            <a:off x="457200" y="4495800"/>
            <a:ext cx="1143000" cy="1524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1600200" y="4495800"/>
            <a:ext cx="152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/>
              <a:t>На дискете может храниться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до 1,44 Мб</a:t>
            </a:r>
          </a:p>
        </p:txBody>
      </p:sp>
      <p:pic>
        <p:nvPicPr>
          <p:cNvPr id="10249" name="Picture 52" descr="\\Citsrv\pub\Irka\Курсы\Images\ArcPC\hdd2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9FEF4"/>
              </a:clrFrom>
              <a:clrTo>
                <a:srgbClr val="F9FEF4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270" t="8696" r="15321" b="19849"/>
          <a:stretch>
            <a:fillRect/>
          </a:stretch>
        </p:blipFill>
        <p:spPr bwMode="auto">
          <a:xfrm>
            <a:off x="6172200" y="4419600"/>
            <a:ext cx="122396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53" descr="\\Citsrv\pub\Irka\Курсы\Images\ArcPC\cdisc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666" r="20000"/>
          <a:stretch>
            <a:fillRect/>
          </a:stretch>
        </p:blipFill>
        <p:spPr bwMode="auto">
          <a:xfrm>
            <a:off x="3124200" y="4495800"/>
            <a:ext cx="1219200" cy="15113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4343400" y="4419600"/>
            <a:ext cx="1676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/>
              <a:t>На компакт-диске может храниться </a:t>
            </a:r>
            <a:r>
              <a:rPr 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 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800 Мб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7315200" y="4495800"/>
            <a:ext cx="1600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/>
              <a:t>На жестком диске могут храниться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сотни Гб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Хранение файлов</a:t>
            </a:r>
            <a:endParaRPr lang="ru-RU" smtClean="0">
              <a:solidFill>
                <a:srgbClr val="CC3300"/>
              </a:solidFill>
            </a:endParaRPr>
          </a:p>
        </p:txBody>
      </p:sp>
      <p:sp>
        <p:nvSpPr>
          <p:cNvPr id="1028" name="Text Box 19"/>
          <p:cNvSpPr txBox="1">
            <a:spLocks noChangeArrowheads="1"/>
          </p:cNvSpPr>
          <p:nvPr/>
        </p:nvSpPr>
        <p:spPr bwMode="auto">
          <a:xfrm>
            <a:off x="4038600" y="762000"/>
            <a:ext cx="46482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ru-RU" altLang="ru-RU"/>
              <a:t>Файлы могут располагаться как сразу на диске, так и в специальных областях, называемых </a:t>
            </a:r>
            <a:r>
              <a:rPr lang="ru-RU" altLang="ru-RU" b="1"/>
              <a:t>директориями</a:t>
            </a:r>
            <a:r>
              <a:rPr lang="ru-RU" altLang="ru-RU"/>
              <a:t>, </a:t>
            </a:r>
            <a:r>
              <a:rPr lang="ru-RU" altLang="ru-RU" b="1"/>
              <a:t>каталогами</a:t>
            </a:r>
            <a:r>
              <a:rPr lang="ru-RU" altLang="ru-RU"/>
              <a:t> или </a:t>
            </a:r>
            <a:r>
              <a:rPr lang="ru-RU" altLang="ru-RU" b="1"/>
              <a:t>папками</a:t>
            </a:r>
            <a:r>
              <a:rPr lang="ru-RU" altLang="ru-RU"/>
              <a:t>. </a:t>
            </a:r>
          </a:p>
        </p:txBody>
      </p:sp>
      <p:sp>
        <p:nvSpPr>
          <p:cNvPr id="1029" name="Line 2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030" name="Group 35"/>
          <p:cNvGrpSpPr>
            <a:grpSpLocks/>
          </p:cNvGrpSpPr>
          <p:nvPr/>
        </p:nvGrpSpPr>
        <p:grpSpPr bwMode="auto">
          <a:xfrm>
            <a:off x="609600" y="838200"/>
            <a:ext cx="3505200" cy="2867025"/>
            <a:chOff x="240" y="528"/>
            <a:chExt cx="2208" cy="1806"/>
          </a:xfrm>
        </p:grpSpPr>
        <p:pic>
          <p:nvPicPr>
            <p:cNvPr id="1035" name="Picture 27" descr="C:\WINDOWS\Рабочий стол\материалы к презентации\каталоги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6863" t="3703" r="8484" b="34918"/>
            <a:stretch>
              <a:fillRect/>
            </a:stretch>
          </p:blipFill>
          <p:spPr bwMode="auto">
            <a:xfrm>
              <a:off x="240" y="528"/>
              <a:ext cx="2016" cy="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6" name="Text Box 28"/>
            <p:cNvSpPr txBox="1">
              <a:spLocks noChangeArrowheads="1"/>
            </p:cNvSpPr>
            <p:nvPr/>
          </p:nvSpPr>
          <p:spPr bwMode="auto">
            <a:xfrm>
              <a:off x="1440" y="1008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EAEAEA"/>
                  </a:solidFill>
                </a:rPr>
                <a:t>и папки</a:t>
              </a:r>
            </a:p>
          </p:txBody>
        </p:sp>
      </p:grpSp>
      <p:pic>
        <p:nvPicPr>
          <p:cNvPr id="1031" name="Picture 31" descr="\\Citsrv\pub\Irka\Курсы\Images\FileSystem\fold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71800"/>
            <a:ext cx="6619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32"/>
          <p:cNvSpPr txBox="1">
            <a:spLocks noChangeArrowheads="1"/>
          </p:cNvSpPr>
          <p:nvPr/>
        </p:nvSpPr>
        <p:spPr bwMode="auto">
          <a:xfrm>
            <a:off x="5257800" y="2822575"/>
            <a:ext cx="3124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Так обозначаются папки в </a:t>
            </a:r>
            <a:r>
              <a:rPr lang="en-US" altLang="ru-RU"/>
              <a:t>Windows</a:t>
            </a:r>
            <a:endParaRPr lang="ru-RU" altLang="ru-RU"/>
          </a:p>
        </p:txBody>
      </p:sp>
      <p:sp>
        <p:nvSpPr>
          <p:cNvPr id="1033" name="Line 33"/>
          <p:cNvSpPr>
            <a:spLocks noChangeShapeType="1"/>
          </p:cNvSpPr>
          <p:nvPr/>
        </p:nvSpPr>
        <p:spPr bwMode="auto">
          <a:xfrm flipH="1">
            <a:off x="4800600" y="3200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" name="Text Box 37"/>
          <p:cNvSpPr txBox="1">
            <a:spLocks noChangeArrowheads="1"/>
          </p:cNvSpPr>
          <p:nvPr/>
        </p:nvSpPr>
        <p:spPr bwMode="auto">
          <a:xfrm>
            <a:off x="533400" y="3962400"/>
            <a:ext cx="3276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Таким образом, структура файлов и папок на диске – иерархическая, ее можно представить в виде дерева.</a:t>
            </a:r>
          </a:p>
        </p:txBody>
      </p:sp>
      <p:graphicFrame>
        <p:nvGraphicFramePr>
          <p:cNvPr id="1026" name="Object 38"/>
          <p:cNvGraphicFramePr>
            <a:graphicFrameLocks noChangeAspect="1"/>
          </p:cNvGraphicFramePr>
          <p:nvPr/>
        </p:nvGraphicFramePr>
        <p:xfrm>
          <a:off x="4724400" y="3962400"/>
          <a:ext cx="3124200" cy="2255838"/>
        </p:xfrm>
        <a:graphic>
          <a:graphicData uri="http://schemas.openxmlformats.org/presentationml/2006/ole">
            <p:oleObj spid="_x0000_s1037" name="Clip" r:id="rId6" imgW="2761905" imgH="315238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 type="dgm" idx="1"/>
          </p:nvPr>
        </p:nvGraphicFramePr>
        <p:xfrm>
          <a:off x="0" y="3571875"/>
          <a:ext cx="9144000" cy="2525713"/>
        </p:xfrm>
        <a:graphic>
          <a:graphicData uri="http://schemas.openxmlformats.org/presentationml/2006/ole">
            <p:oleObj spid="_x0000_s2053" name="MS Org Chart" r:id="rId3" imgW="7678168" imgH="1793899" progId="">
              <p:embed followColorScheme="full"/>
            </p:oleObj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85875" y="285750"/>
            <a:ext cx="6692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ru-RU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Иерархическая структура папок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81000" y="1447800"/>
            <a:ext cx="8458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/>
              <a:t>В Windows на вершине иерархии папок находиться папка </a:t>
            </a: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РАБОЧИЙ</a:t>
            </a:r>
            <a:r>
              <a:rPr lang="ru-RU"/>
              <a:t> </a:t>
            </a: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СТОЛ</a:t>
            </a:r>
            <a:r>
              <a:rPr lang="ru-RU" i="1"/>
              <a:t>.</a:t>
            </a:r>
            <a:r>
              <a:rPr lang="ru-RU"/>
              <a:t> Следующий уровень представлен папками </a:t>
            </a: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МОЙ КОМПЬЮТЕР</a:t>
            </a:r>
            <a:r>
              <a:rPr lang="ru-RU"/>
              <a:t>, </a:t>
            </a: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КОРЗИНА</a:t>
            </a:r>
            <a:r>
              <a:rPr lang="ru-RU"/>
              <a:t> и </a:t>
            </a: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СЕТЕВОЕ ОКРУЖЕНИЕ</a:t>
            </a:r>
            <a:r>
              <a:rPr lang="ru-RU"/>
              <a:t> (если компьютер подключен к локальной сети).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Диски</a:t>
            </a:r>
            <a:endParaRPr lang="ru-RU" smtClean="0">
              <a:solidFill>
                <a:srgbClr val="CC3300"/>
              </a:solidFill>
            </a:endParaRPr>
          </a:p>
        </p:txBody>
      </p:sp>
      <p:sp>
        <p:nvSpPr>
          <p:cNvPr id="11267" name="Line 4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1268" name="Picture 13" descr="\\Citsrv\pub\Irka\Курсы\Images\FileSystem\mycom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4190" b="44579"/>
          <a:stretch>
            <a:fillRect/>
          </a:stretch>
        </p:blipFill>
        <p:spPr bwMode="auto">
          <a:xfrm>
            <a:off x="152400" y="838200"/>
            <a:ext cx="5257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5410200" y="885825"/>
            <a:ext cx="3733800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dirty="0"/>
              <a:t>В окне </a:t>
            </a:r>
            <a:r>
              <a:rPr lang="ru-RU" altLang="ru-RU" sz="2200" b="1" dirty="0"/>
              <a:t>Мой компьютер</a:t>
            </a:r>
            <a:r>
              <a:rPr lang="ru-RU" altLang="ru-RU" sz="2200" dirty="0"/>
              <a:t> отображаются иконки различных дисков, установленных на данном </a:t>
            </a:r>
            <a:r>
              <a:rPr lang="ru-RU" altLang="ru-RU" sz="2200" dirty="0" smtClean="0"/>
              <a:t>компьютере. </a:t>
            </a:r>
            <a:endParaRPr lang="ru-RU" altLang="ru-RU" sz="2200" dirty="0"/>
          </a:p>
          <a:p>
            <a:pPr eaLnBrk="1" hangingPunct="1">
              <a:spcBef>
                <a:spcPct val="50000"/>
              </a:spcBef>
            </a:pPr>
            <a:r>
              <a:rPr lang="ru-RU" altLang="ru-RU" sz="2200" dirty="0"/>
              <a:t>У каждого из них есть свое </a:t>
            </a:r>
            <a:r>
              <a:rPr lang="ru-RU" altLang="ru-RU" sz="2200" b="1" dirty="0"/>
              <a:t>графическое</a:t>
            </a:r>
            <a:r>
              <a:rPr lang="ru-RU" altLang="ru-RU" sz="2200" dirty="0"/>
              <a:t> и </a:t>
            </a:r>
            <a:r>
              <a:rPr lang="ru-RU" altLang="ru-RU" sz="2200" b="1" dirty="0"/>
              <a:t>буквенное</a:t>
            </a:r>
            <a:r>
              <a:rPr lang="ru-RU" altLang="ru-RU" sz="2200" dirty="0"/>
              <a:t> обозначение.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304800" y="4892675"/>
            <a:ext cx="16764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ru-RU" sz="2200"/>
              <a:t>дисковод для дискет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2286000" y="4876800"/>
            <a:ext cx="24384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С:</a:t>
            </a:r>
          </a:p>
          <a:p>
            <a:pPr>
              <a:spcBef>
                <a:spcPct val="50000"/>
              </a:spcBef>
              <a:defRPr/>
            </a:pPr>
            <a:r>
              <a:rPr lang="ru-RU" sz="2200"/>
              <a:t>жесткий диск компьютера</a:t>
            </a:r>
            <a:endParaRPr lang="ru-RU"/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4648200" y="4876800"/>
            <a:ext cx="426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2200"/>
              <a:t>, 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2200"/>
              <a:t>, </a:t>
            </a:r>
            <a:r>
              <a:rPr lang="ru-RU" sz="2000"/>
              <a:t>и т.д.</a:t>
            </a:r>
            <a:r>
              <a:rPr lang="ru-RU" sz="2200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ru-RU" sz="2200"/>
              <a:t>остальные диски (например, </a:t>
            </a:r>
            <a:r>
              <a:rPr lang="en-US" sz="2200"/>
              <a:t>CD</a:t>
            </a:r>
            <a:r>
              <a:rPr lang="ru-RU" sz="2200"/>
              <a:t>-</a:t>
            </a:r>
            <a:r>
              <a:rPr lang="en-US" sz="2200"/>
              <a:t>ROM</a:t>
            </a:r>
            <a:r>
              <a:rPr lang="ru-RU" sz="2200"/>
              <a:t>, переносной или сетевой жесткий диск и др.).</a:t>
            </a:r>
            <a:endParaRPr lang="ru-RU"/>
          </a:p>
        </p:txBody>
      </p:sp>
      <p:sp>
        <p:nvSpPr>
          <p:cNvPr id="11273" name="Line 19"/>
          <p:cNvSpPr>
            <a:spLocks noChangeShapeType="1"/>
          </p:cNvSpPr>
          <p:nvPr/>
        </p:nvSpPr>
        <p:spPr bwMode="auto">
          <a:xfrm flipV="1">
            <a:off x="762000" y="38862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Line 20"/>
          <p:cNvSpPr>
            <a:spLocks noChangeShapeType="1"/>
          </p:cNvSpPr>
          <p:nvPr/>
        </p:nvSpPr>
        <p:spPr bwMode="auto">
          <a:xfrm flipH="1" flipV="1">
            <a:off x="2895600" y="3886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5" name="Line 21"/>
          <p:cNvSpPr>
            <a:spLocks noChangeShapeType="1"/>
          </p:cNvSpPr>
          <p:nvPr/>
        </p:nvSpPr>
        <p:spPr bwMode="auto">
          <a:xfrm flipH="1" flipV="1">
            <a:off x="4724400" y="3886200"/>
            <a:ext cx="609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Freeform 24"/>
          <p:cNvSpPr>
            <a:spLocks/>
          </p:cNvSpPr>
          <p:nvPr/>
        </p:nvSpPr>
        <p:spPr bwMode="auto">
          <a:xfrm>
            <a:off x="5345113" y="849313"/>
            <a:ext cx="76200" cy="3362325"/>
          </a:xfrm>
          <a:custGeom>
            <a:avLst/>
            <a:gdLst>
              <a:gd name="T0" fmla="*/ 2147483647 w 48"/>
              <a:gd name="T1" fmla="*/ 0 h 2118"/>
              <a:gd name="T2" fmla="*/ 2147483647 w 48"/>
              <a:gd name="T3" fmla="*/ 2147483647 h 2118"/>
              <a:gd name="T4" fmla="*/ 2147483647 w 48"/>
              <a:gd name="T5" fmla="*/ 2147483647 h 2118"/>
              <a:gd name="T6" fmla="*/ 2147483647 w 48"/>
              <a:gd name="T7" fmla="*/ 2147483647 h 2118"/>
              <a:gd name="T8" fmla="*/ 2147483647 w 48"/>
              <a:gd name="T9" fmla="*/ 2147483647 h 2118"/>
              <a:gd name="T10" fmla="*/ 0 w 48"/>
              <a:gd name="T11" fmla="*/ 2147483647 h 2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8"/>
              <a:gd name="T19" fmla="*/ 0 h 2118"/>
              <a:gd name="T20" fmla="*/ 48 w 48"/>
              <a:gd name="T21" fmla="*/ 2118 h 2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" h="2118">
                <a:moveTo>
                  <a:pt x="32" y="0"/>
                </a:moveTo>
                <a:cubicBezTo>
                  <a:pt x="40" y="301"/>
                  <a:pt x="48" y="637"/>
                  <a:pt x="40" y="925"/>
                </a:cubicBezTo>
                <a:cubicBezTo>
                  <a:pt x="41" y="1174"/>
                  <a:pt x="25" y="1377"/>
                  <a:pt x="24" y="1501"/>
                </a:cubicBezTo>
                <a:cubicBezTo>
                  <a:pt x="23" y="1625"/>
                  <a:pt x="29" y="1586"/>
                  <a:pt x="32" y="1672"/>
                </a:cubicBezTo>
                <a:cubicBezTo>
                  <a:pt x="26" y="1846"/>
                  <a:pt x="45" y="1946"/>
                  <a:pt x="40" y="2020"/>
                </a:cubicBezTo>
                <a:cubicBezTo>
                  <a:pt x="35" y="2094"/>
                  <a:pt x="8" y="2098"/>
                  <a:pt x="0" y="2118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Freeform 25"/>
          <p:cNvSpPr>
            <a:spLocks/>
          </p:cNvSpPr>
          <p:nvPr/>
        </p:nvSpPr>
        <p:spPr bwMode="auto">
          <a:xfrm>
            <a:off x="193675" y="4162425"/>
            <a:ext cx="5151438" cy="115888"/>
          </a:xfrm>
          <a:custGeom>
            <a:avLst/>
            <a:gdLst>
              <a:gd name="T0" fmla="*/ 0 w 3245"/>
              <a:gd name="T1" fmla="*/ 2147483647 h 73"/>
              <a:gd name="T2" fmla="*/ 2147483647 w 3245"/>
              <a:gd name="T3" fmla="*/ 2147483647 h 73"/>
              <a:gd name="T4" fmla="*/ 2147483647 w 3245"/>
              <a:gd name="T5" fmla="*/ 2147483647 h 73"/>
              <a:gd name="T6" fmla="*/ 2147483647 w 3245"/>
              <a:gd name="T7" fmla="*/ 2147483647 h 73"/>
              <a:gd name="T8" fmla="*/ 2147483647 w 3245"/>
              <a:gd name="T9" fmla="*/ 2147483647 h 73"/>
              <a:gd name="T10" fmla="*/ 2147483647 w 3245"/>
              <a:gd name="T11" fmla="*/ 2147483647 h 73"/>
              <a:gd name="T12" fmla="*/ 2147483647 w 3245"/>
              <a:gd name="T13" fmla="*/ 2147483647 h 73"/>
              <a:gd name="T14" fmla="*/ 2147483647 w 3245"/>
              <a:gd name="T15" fmla="*/ 2147483647 h 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45"/>
              <a:gd name="T25" fmla="*/ 0 h 73"/>
              <a:gd name="T26" fmla="*/ 3245 w 3245"/>
              <a:gd name="T27" fmla="*/ 73 h 7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45" h="73">
                <a:moveTo>
                  <a:pt x="0" y="55"/>
                </a:moveTo>
                <a:cubicBezTo>
                  <a:pt x="53" y="73"/>
                  <a:pt x="102" y="50"/>
                  <a:pt x="154" y="47"/>
                </a:cubicBezTo>
                <a:cubicBezTo>
                  <a:pt x="273" y="40"/>
                  <a:pt x="392" y="36"/>
                  <a:pt x="511" y="31"/>
                </a:cubicBezTo>
                <a:cubicBezTo>
                  <a:pt x="713" y="2"/>
                  <a:pt x="696" y="10"/>
                  <a:pt x="973" y="15"/>
                </a:cubicBezTo>
                <a:cubicBezTo>
                  <a:pt x="1338" y="21"/>
                  <a:pt x="2068" y="31"/>
                  <a:pt x="2068" y="31"/>
                </a:cubicBezTo>
                <a:cubicBezTo>
                  <a:pt x="2308" y="65"/>
                  <a:pt x="2561" y="39"/>
                  <a:pt x="2799" y="31"/>
                </a:cubicBezTo>
                <a:cubicBezTo>
                  <a:pt x="2921" y="0"/>
                  <a:pt x="3056" y="17"/>
                  <a:pt x="3180" y="23"/>
                </a:cubicBezTo>
                <a:cubicBezTo>
                  <a:pt x="3232" y="40"/>
                  <a:pt x="3220" y="15"/>
                  <a:pt x="3245" y="15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айловая система компьютера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Файловая система компьютера</Template>
  <TotalTime>3</TotalTime>
  <Words>547</Words>
  <Application>Microsoft Office PowerPoint</Application>
  <PresentationFormat>Экран (4:3)</PresentationFormat>
  <Paragraphs>79</Paragraphs>
  <Slides>10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Файловая система компьютера</vt:lpstr>
      <vt:lpstr>Clip</vt:lpstr>
      <vt:lpstr>MS Org Chart</vt:lpstr>
      <vt:lpstr> Файловая система компьютера.  Как хранится информация в компьютере</vt:lpstr>
      <vt:lpstr>Создание и именование файлов.</vt:lpstr>
      <vt:lpstr>Файл</vt:lpstr>
      <vt:lpstr>Имя файла</vt:lpstr>
      <vt:lpstr>Расширение файла</vt:lpstr>
      <vt:lpstr>Размер файла</vt:lpstr>
      <vt:lpstr>Хранение файлов</vt:lpstr>
      <vt:lpstr>Слайд 8</vt:lpstr>
      <vt:lpstr>Диски</vt:lpstr>
      <vt:lpstr>Полное имя файла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Файловая система компьютера.  Как хранится информация в компьютере</dc:title>
  <dc:subject>Как хранится информация в компьютере (файлы и файловая система)</dc:subject>
  <dc:creator>User 15</dc:creator>
  <cp:lastModifiedBy>User 15</cp:lastModifiedBy>
  <cp:revision>1</cp:revision>
  <dcterms:created xsi:type="dcterms:W3CDTF">2018-01-22T08:36:44Z</dcterms:created>
  <dcterms:modified xsi:type="dcterms:W3CDTF">2018-01-22T08:40:04Z</dcterms:modified>
</cp:coreProperties>
</file>