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sldIdLst>
    <p:sldId id="256" r:id="rId2"/>
    <p:sldId id="319" r:id="rId3"/>
    <p:sldId id="331" r:id="rId4"/>
    <p:sldId id="334" r:id="rId5"/>
    <p:sldId id="324" r:id="rId6"/>
    <p:sldId id="336" r:id="rId7"/>
    <p:sldId id="325" r:id="rId8"/>
    <p:sldId id="326" r:id="rId9"/>
    <p:sldId id="333" r:id="rId10"/>
    <p:sldId id="332" r:id="rId11"/>
    <p:sldId id="327" r:id="rId12"/>
    <p:sldId id="317" r:id="rId13"/>
    <p:sldId id="328" r:id="rId14"/>
    <p:sldId id="337" r:id="rId15"/>
    <p:sldId id="329" r:id="rId16"/>
    <p:sldId id="33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FFCC00"/>
    <a:srgbClr val="FF99FF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9AFA42-7918-479B-9555-FE59C3C8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52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01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0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1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7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7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3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0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838835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cap="all" dirty="0" smtClean="0">
                <a:solidFill>
                  <a:schemeClr val="accent2"/>
                </a:solidFill>
                <a:latin typeface="Tahoma" pitchFamily="34" charset="0"/>
              </a:rPr>
              <a:t>Табличный процессор </a:t>
            </a:r>
            <a:r>
              <a:rPr lang="en-US" sz="4800" b="1" cap="all" dirty="0" smtClean="0">
                <a:solidFill>
                  <a:schemeClr val="accent2"/>
                </a:solidFill>
                <a:latin typeface="Tahoma" pitchFamily="34" charset="0"/>
              </a:rPr>
              <a:t>Microsoft Excel</a:t>
            </a:r>
            <a:r>
              <a:rPr lang="ru-RU" sz="4800" b="1" cap="all" dirty="0" smtClean="0">
                <a:solidFill>
                  <a:schemeClr val="accent2"/>
                </a:solidFill>
                <a:latin typeface="Tahoma" pitchFamily="34" charset="0"/>
              </a:rPr>
              <a:t> 2007. </a:t>
            </a:r>
          </a:p>
        </p:txBody>
      </p:sp>
      <p:sp>
        <p:nvSpPr>
          <p:cNvPr id="4099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endParaRPr lang="en-US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12144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Основные типы и форматы данных.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+mn-lt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42875" y="1052736"/>
            <a:ext cx="8643938" cy="4824536"/>
          </a:xfrm>
        </p:spPr>
        <p:txBody>
          <a:bodyPr/>
          <a:lstStyle/>
          <a:p>
            <a:pPr marL="514350" indent="-514350" algn="just">
              <a:buFontTx/>
              <a:buAutoNum type="arabicPeriod" startAt="3"/>
            </a:pPr>
            <a:r>
              <a:rPr lang="ru-RU" altLang="ru-RU" sz="3200" dirty="0" smtClean="0"/>
              <a:t>Содержимое ячейки рассматривается как </a:t>
            </a:r>
            <a:r>
              <a:rPr lang="ru-RU" altLang="ru-RU" sz="3200" b="1" i="1" u="sng" dirty="0" smtClean="0"/>
              <a:t>формула</a:t>
            </a:r>
            <a:r>
              <a:rPr lang="ru-RU" altLang="ru-RU" sz="3200" b="1" i="1" dirty="0" smtClean="0"/>
              <a:t>,</a:t>
            </a:r>
            <a:r>
              <a:rPr lang="ru-RU" altLang="ru-RU" sz="3200" dirty="0" smtClean="0"/>
              <a:t> если оно начинается со знака равенства (=</a:t>
            </a:r>
            <a:r>
              <a:rPr lang="ru-RU" altLang="ru-RU" sz="3200" b="1" dirty="0" smtClean="0"/>
              <a:t>). </a:t>
            </a:r>
            <a:r>
              <a:rPr lang="ru-RU" altLang="ru-RU" sz="3200" dirty="0" smtClean="0"/>
              <a:t>Если ячейка содержит </a:t>
            </a:r>
            <a:r>
              <a:rPr lang="ru-RU" altLang="ru-RU" sz="3200" b="1" i="1" dirty="0" smtClean="0"/>
              <a:t>формулу</a:t>
            </a:r>
            <a:r>
              <a:rPr lang="ru-RU" altLang="ru-RU" sz="3200" dirty="0" smtClean="0"/>
              <a:t>, значит эта ячейка вычисляемая, то есть значение ячейки может зависеть от значений других ячеек таблицы. </a:t>
            </a:r>
          </a:p>
          <a:p>
            <a:pPr marL="514350" indent="-514350" algn="just"/>
            <a:r>
              <a:rPr lang="ru-RU" altLang="ru-RU" sz="3200" b="1" dirty="0" smtClean="0"/>
              <a:t>      </a:t>
            </a:r>
            <a:r>
              <a:rPr lang="ru-RU" altLang="ru-RU" sz="3200" b="1" u="sng" dirty="0" smtClean="0"/>
              <a:t>Все формулы дают числовой результат</a:t>
            </a:r>
            <a:r>
              <a:rPr lang="ru-RU" altLang="ru-RU" sz="3200" u="sng" dirty="0" smtClean="0"/>
              <a:t>!!!</a:t>
            </a:r>
            <a:endParaRPr lang="en-US" altLang="ru-RU" sz="3200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2972-6317-4CBD-8424-37C6921CF1A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Форматы числовых данных: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62"/>
            <a:ext cx="9001125" cy="5786437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ru-RU" sz="3200" b="1" i="1" u="sng" dirty="0" smtClean="0"/>
              <a:t>Экспоненциальный</a:t>
            </a:r>
            <a:r>
              <a:rPr lang="ru-RU" altLang="ru-RU" sz="3200" b="1" i="1" dirty="0" smtClean="0"/>
              <a:t> </a:t>
            </a:r>
            <a:r>
              <a:rPr lang="ru-RU" altLang="ru-RU" sz="3200" dirty="0" smtClean="0"/>
              <a:t>формат применяется, если число, содержащее большое количество разрядов, не умещается в ячейке (например, число 2 000 000 000 в экспоненциальном формате будет записано в следующем виде: 2,ООЕ+09).  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sz="3200" b="1" i="1" u="sng" dirty="0" smtClean="0"/>
              <a:t>Денежный</a:t>
            </a:r>
            <a:r>
              <a:rPr lang="ru-RU" altLang="ru-RU" sz="3200" i="1" u="sng" dirty="0" smtClean="0"/>
              <a:t> </a:t>
            </a:r>
            <a:r>
              <a:rPr lang="ru-RU" altLang="ru-RU" sz="3200" dirty="0" smtClean="0"/>
              <a:t>формат (12000,00р.) удобен для бухгалтерских расчетов.</a:t>
            </a:r>
            <a:endParaRPr lang="en-US" altLang="ru-RU" sz="3200" dirty="0" smtClean="0"/>
          </a:p>
          <a:p>
            <a:pPr marL="514350" indent="-514350" algn="just">
              <a:buFontTx/>
              <a:buAutoNum type="arabicPeriod"/>
            </a:pPr>
            <a:r>
              <a:rPr lang="ru-RU" altLang="ru-RU" sz="3200" dirty="0" smtClean="0"/>
              <a:t>Форматы </a:t>
            </a:r>
            <a:r>
              <a:rPr lang="ru-RU" altLang="ru-RU" sz="3200" b="1" i="1" u="sng" dirty="0" smtClean="0"/>
              <a:t>дата </a:t>
            </a:r>
            <a:r>
              <a:rPr lang="ru-RU" altLang="ru-RU" sz="3200" b="1" u="sng" dirty="0" smtClean="0"/>
              <a:t>и </a:t>
            </a:r>
            <a:r>
              <a:rPr lang="ru-RU" altLang="ru-RU" sz="3200" b="1" i="1" u="sng" dirty="0" smtClean="0"/>
              <a:t>время</a:t>
            </a:r>
            <a:r>
              <a:rPr lang="ru-RU" altLang="ru-RU" sz="3200" i="1" u="sng" dirty="0" smtClean="0"/>
              <a:t> </a:t>
            </a:r>
            <a:r>
              <a:rPr lang="ru-RU" altLang="ru-RU" sz="3200" dirty="0" smtClean="0"/>
              <a:t>позволяют хранить значения временных данных (15.01.2002 17:45:10).</a:t>
            </a:r>
            <a:endParaRPr lang="en-US" altLang="ru-RU" sz="3200" dirty="0" smtClean="0"/>
          </a:p>
          <a:p>
            <a:pPr marL="514350" indent="-514350"/>
            <a:endParaRPr lang="en-US" alt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F19F7-278D-469A-B445-5D05253951F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5750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Выбор формата данных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875" y="1357313"/>
            <a:ext cx="8486775" cy="4114800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ru-RU" dirty="0" smtClean="0"/>
              <a:t>Выделить нужную группу ячеек, столбец или строку и вызвать контекстное меню правой кнопкой мыши, в котором выбрать команду </a:t>
            </a:r>
            <a:r>
              <a:rPr lang="ru-RU" altLang="ru-RU" b="1" dirty="0" smtClean="0"/>
              <a:t>Формат ячеек...</a:t>
            </a:r>
            <a:r>
              <a:rPr lang="ru-RU" altLang="ru-RU" dirty="0" smtClean="0"/>
              <a:t> 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dirty="0" smtClean="0"/>
              <a:t>В диалоговом окне </a:t>
            </a:r>
            <a:r>
              <a:rPr lang="ru-RU" altLang="ru-RU" b="1" dirty="0" smtClean="0"/>
              <a:t>Формат ячеек</a:t>
            </a:r>
            <a:r>
              <a:rPr lang="ru-RU" altLang="ru-RU" dirty="0" smtClean="0"/>
              <a:t> выбрать вкладку </a:t>
            </a:r>
            <a:r>
              <a:rPr lang="ru-RU" altLang="ru-RU" b="1" dirty="0" smtClean="0"/>
              <a:t>Число</a:t>
            </a:r>
            <a:endParaRPr lang="ru-RU" altLang="ru-RU" dirty="0" smtClean="0"/>
          </a:p>
          <a:p>
            <a:pPr marL="514350" indent="-514350" algn="just">
              <a:buFontTx/>
              <a:buAutoNum type="arabicPeriod"/>
            </a:pPr>
            <a:r>
              <a:rPr lang="ru-RU" altLang="ru-RU" dirty="0" smtClean="0"/>
              <a:t>В списке </a:t>
            </a:r>
            <a:r>
              <a:rPr lang="ru-RU" altLang="ru-RU" b="1" dirty="0" smtClean="0"/>
              <a:t>Числовые форматы</a:t>
            </a:r>
            <a:r>
              <a:rPr lang="ru-RU" altLang="ru-RU" dirty="0" smtClean="0"/>
              <a:t>: выбрать наиболее подходящий формат.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CC423791-A457-470C-A714-CD088CCF42AC}" type="slidenum">
              <a:rPr lang="ru-RU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Ввод информации на лист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0" y="714375"/>
            <a:ext cx="9001125" cy="5522937"/>
          </a:xfrm>
        </p:spPr>
        <p:txBody>
          <a:bodyPr/>
          <a:lstStyle/>
          <a:p>
            <a:pPr algn="just">
              <a:defRPr/>
            </a:pPr>
            <a:r>
              <a:rPr lang="ru-RU" sz="3200" b="1" i="1" dirty="0" smtClean="0"/>
              <a:t>Указатель текущей ячейки </a:t>
            </a:r>
            <a:r>
              <a:rPr lang="ru-RU" sz="3200" dirty="0" smtClean="0"/>
              <a:t>перемещают </a:t>
            </a:r>
            <a:r>
              <a:rPr lang="ru-RU" sz="3200" b="1" dirty="0" smtClean="0"/>
              <a:t>мышью</a:t>
            </a:r>
            <a:r>
              <a:rPr lang="ru-RU" sz="3200" dirty="0" smtClean="0"/>
              <a:t> </a:t>
            </a:r>
            <a:r>
              <a:rPr lang="ru-RU" sz="3200" b="1" dirty="0" smtClean="0"/>
              <a:t>или курсорными клавишами</a:t>
            </a:r>
            <a:r>
              <a:rPr lang="ru-RU" sz="3200" dirty="0" smtClean="0"/>
              <a:t>. Можно использовать и такие клавиши, как </a:t>
            </a:r>
            <a:r>
              <a:rPr lang="ru-RU" sz="3200" b="1" dirty="0" smtClean="0"/>
              <a:t>HOME, </a:t>
            </a:r>
            <a:r>
              <a:rPr lang="en-US" sz="3200" b="1" dirty="0" smtClean="0"/>
              <a:t>END</a:t>
            </a:r>
            <a:r>
              <a:rPr lang="ru-RU" sz="3200" b="1" dirty="0" smtClean="0"/>
              <a:t>,  PAGE UP</a:t>
            </a:r>
            <a:r>
              <a:rPr lang="ru-RU" sz="3200" dirty="0" smtClean="0"/>
              <a:t> и </a:t>
            </a:r>
            <a:r>
              <a:rPr lang="ru-RU" sz="3200" b="1" dirty="0" smtClean="0"/>
              <a:t>PAGE DOWN</a:t>
            </a:r>
            <a:r>
              <a:rPr lang="ru-RU" sz="3200" dirty="0" smtClean="0"/>
              <a:t>. Вводимая информация одновременно отображается и в </a:t>
            </a:r>
            <a:r>
              <a:rPr lang="ru-RU" sz="3200" b="1" i="1" dirty="0" smtClean="0"/>
              <a:t>строке формул</a:t>
            </a:r>
            <a:r>
              <a:rPr lang="ru-RU" sz="3200" dirty="0" smtClean="0"/>
              <a:t>. Чтобы исправить опечатку, допускается </a:t>
            </a:r>
            <a:r>
              <a:rPr lang="ru-RU" sz="3200" b="1" dirty="0" smtClean="0"/>
              <a:t>только использование клавиши </a:t>
            </a:r>
            <a:r>
              <a:rPr lang="en-US" sz="3200" b="1" dirty="0" err="1" smtClean="0"/>
              <a:t>BackSpace</a:t>
            </a:r>
            <a:r>
              <a:rPr lang="ru-RU" sz="3200" dirty="0" smtClean="0"/>
              <a:t>. </a:t>
            </a:r>
            <a:endParaRPr lang="en-US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E42D-D68C-4690-8E36-9463775DC6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srgbClr val="FFFF00"/>
                </a:solidFill>
                <a:latin typeface="Times New Roman"/>
              </a:rPr>
              <a:t>Ввод информации на лист</a:t>
            </a:r>
            <a:r>
              <a:rPr lang="en-US" sz="3600" b="1" cap="all" dirty="0">
                <a:solidFill>
                  <a:srgbClr val="FFCC66"/>
                </a:solidFill>
                <a:latin typeface="Times New Roman"/>
              </a:rPr>
              <a:t/>
            </a:r>
            <a:br>
              <a:rPr lang="en-US" sz="3600" b="1" cap="all" dirty="0">
                <a:solidFill>
                  <a:srgbClr val="FFCC66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F40F0-FE28-4A93-AEBC-E7D7663E394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3513"/>
            <a:ext cx="9036496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Закончить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ввод можно:</a:t>
            </a: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Нажатием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клавиши 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ENTER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или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Tab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Нажать кнопку 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Ввод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(галочка)  в строке формул;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Нажать любую курсорную клавишу;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lvl="0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Щелкнуть мышью по другой ячейке.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Если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необходимо в рамках одной ячейки при вводе данных принудительно перейти на следующую строку, то следует нажать комбинацию клавиш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Alt</a:t>
            </a:r>
            <a:r>
              <a:rPr lang="en-US" sz="3200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и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Enter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.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41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Ввод информации на лист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0" y="1000125"/>
            <a:ext cx="9001125" cy="5572125"/>
          </a:xfrm>
        </p:spPr>
        <p:txBody>
          <a:bodyPr/>
          <a:lstStyle/>
          <a:p>
            <a:pPr algn="just"/>
            <a:r>
              <a:rPr lang="ru-RU" altLang="ru-RU" sz="3200" b="1" u="sng" dirty="0" smtClean="0"/>
              <a:t>Если нужно только отредактировать содержимое ячейки, а не вводить его заново, следует нажать клавишу </a:t>
            </a:r>
            <a:r>
              <a:rPr lang="en-US" altLang="ru-RU" sz="3200" b="1" u="sng" dirty="0" smtClean="0"/>
              <a:t>F</a:t>
            </a:r>
            <a:r>
              <a:rPr lang="ru-RU" altLang="ru-RU" sz="3200" b="1" u="sng" dirty="0" smtClean="0"/>
              <a:t>2 или редактировать содержимое в строке формул или выполнить двойной щелчок по ячейке.</a:t>
            </a:r>
            <a:r>
              <a:rPr lang="ru-RU" altLang="ru-RU" sz="3200" dirty="0" smtClean="0"/>
              <a:t> </a:t>
            </a:r>
          </a:p>
          <a:p>
            <a:pPr algn="just"/>
            <a:r>
              <a:rPr lang="ru-RU" altLang="ru-RU" sz="3200" dirty="0" smtClean="0"/>
              <a:t>В этом случае </a:t>
            </a:r>
            <a:r>
              <a:rPr lang="ru-RU" altLang="ru-RU" sz="3200" i="1" dirty="0" smtClean="0"/>
              <a:t>в </a:t>
            </a:r>
            <a:r>
              <a:rPr lang="ru-RU" altLang="ru-RU" sz="3200" dirty="0" smtClean="0"/>
              <a:t>ячейке появляется текстовый курсор, который можно использовать для редактирования.</a:t>
            </a:r>
          </a:p>
          <a:p>
            <a:pPr algn="just"/>
            <a:endParaRPr lang="en-US" altLang="ru-RU" sz="3200" dirty="0" smtClean="0"/>
          </a:p>
          <a:p>
            <a:pPr algn="just"/>
            <a:endParaRPr lang="en-US" alt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037AD-E0DC-4110-900F-866A94832A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F40F0-FE28-4A93-AEBC-E7D7663E394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753683"/>
            <a:ext cx="8856984" cy="728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ru-RU" alt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ru-RU" altLang="ru-RU" sz="3200" kern="0" dirty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ru-RU" alt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ru-RU" alt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r>
              <a:rPr lang="ru-RU" altLang="ru-RU" sz="3200" kern="0" dirty="0" smtClean="0">
                <a:solidFill>
                  <a:srgbClr val="FFFFFF"/>
                </a:solidFill>
                <a:latin typeface="Times New Roman"/>
              </a:rPr>
              <a:t>В </a:t>
            </a: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числах </a:t>
            </a:r>
            <a:r>
              <a:rPr lang="ru-RU" altLang="ru-RU" sz="3200" kern="0" dirty="0" smtClean="0">
                <a:solidFill>
                  <a:srgbClr val="FFFFFF"/>
                </a:solidFill>
                <a:latin typeface="Times New Roman"/>
              </a:rPr>
              <a:t>целая </a:t>
            </a: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часть от дробной отделяется </a:t>
            </a:r>
            <a:r>
              <a:rPr lang="ru-RU" altLang="ru-RU" sz="3200" b="1" kern="0" dirty="0">
                <a:solidFill>
                  <a:srgbClr val="FFFFFF"/>
                </a:solidFill>
                <a:latin typeface="Times New Roman"/>
              </a:rPr>
              <a:t>запятой</a:t>
            </a: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 (не точкой).</a:t>
            </a: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en-US" altLang="ru-RU" sz="3200" kern="0" dirty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По окончании ввода программа </a:t>
            </a:r>
            <a:r>
              <a:rPr lang="ru-RU" altLang="ru-RU" sz="3200" b="1" kern="0" dirty="0" err="1">
                <a:solidFill>
                  <a:srgbClr val="FFFFFF"/>
                </a:solidFill>
                <a:latin typeface="Times New Roman"/>
              </a:rPr>
              <a:t>Excel</a:t>
            </a: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 автоматически выравнивает текстовые данные по левому краю, а числовые — по правому.</a:t>
            </a: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endParaRPr lang="ru-RU" altLang="ru-RU" sz="3200" kern="0" dirty="0">
              <a:solidFill>
                <a:srgbClr val="FFFFFF"/>
              </a:solidFill>
              <a:latin typeface="Times New Roman"/>
            </a:endParaRPr>
          </a:p>
          <a:p>
            <a:pPr lvl="0" algn="just">
              <a:spcBef>
                <a:spcPct val="20000"/>
              </a:spcBef>
              <a:buClr>
                <a:srgbClr val="FFFF00"/>
              </a:buClr>
            </a:pPr>
            <a:r>
              <a:rPr lang="ru-RU" altLang="ru-RU" sz="3200" kern="0" dirty="0">
                <a:solidFill>
                  <a:srgbClr val="FFFFFF"/>
                </a:solidFill>
                <a:latin typeface="Times New Roman"/>
              </a:rPr>
              <a:t> В случае ввода формулы в ячейке появляется вычисленное значение.</a:t>
            </a:r>
            <a:endParaRPr lang="en-US" altLang="ru-RU" sz="3200" kern="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8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82F3A-C9AD-46D6-9DD0-2677B3E3AFB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1811797"/>
            <a:ext cx="9144000" cy="24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200" b="1" dirty="0">
                <a:latin typeface="+mn-lt"/>
                <a:cs typeface="Arial" charset="0"/>
              </a:rPr>
              <a:t>Табличный процессор</a:t>
            </a:r>
            <a:r>
              <a:rPr lang="ru-RU" altLang="ru-RU" sz="3200" b="1" dirty="0">
                <a:latin typeface="+mn-lt"/>
                <a:cs typeface="Times New Roman" pitchFamily="18" charset="0"/>
              </a:rPr>
              <a:t> </a:t>
            </a:r>
            <a:r>
              <a:rPr lang="en-GB" altLang="ru-RU" sz="3200" b="1" dirty="0">
                <a:latin typeface="+mn-lt"/>
                <a:cs typeface="Times New Roman" pitchFamily="18" charset="0"/>
              </a:rPr>
              <a:t>MICROSOFT EXCEL</a:t>
            </a:r>
            <a:r>
              <a:rPr lang="en-GB" altLang="ru-RU" sz="3200" dirty="0">
                <a:latin typeface="+mn-lt"/>
                <a:cs typeface="Arial" charset="0"/>
              </a:rPr>
              <a:t> </a:t>
            </a:r>
            <a:r>
              <a:rPr lang="ru-RU" altLang="ru-RU" sz="3200" b="1" dirty="0">
                <a:latin typeface="+mn-lt"/>
                <a:cs typeface="Arial" charset="0"/>
              </a:rPr>
              <a:t>2007</a:t>
            </a:r>
            <a:r>
              <a:rPr lang="ru-RU" altLang="ru-RU" sz="3200" dirty="0">
                <a:latin typeface="+mn-lt"/>
                <a:cs typeface="Arial" charset="0"/>
              </a:rPr>
              <a:t>— это работающее в диалоговом режиме приложение, хранящее и обрабатывающее данные в прямоугольных таблицах.</a:t>
            </a:r>
            <a:endParaRPr lang="ru-RU" altLang="ru-RU" sz="3200" b="1" dirty="0">
              <a:latin typeface="+mn-lt"/>
              <a:cs typeface="Arial" charset="0"/>
            </a:endParaRPr>
          </a:p>
          <a:p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8" y="0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Назначение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57FEC-E6EE-411D-8FD2-470359ED02B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026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27646"/>
              </p:ext>
            </p:extLst>
          </p:nvPr>
        </p:nvGraphicFramePr>
        <p:xfrm>
          <a:off x="0" y="764704"/>
          <a:ext cx="9144000" cy="614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3" imgW="3745915" imgH="2810252" progId="PowerPoint.Show.12">
                  <p:embed/>
                </p:oleObj>
              </mc:Choice>
              <mc:Fallback>
                <p:oleObj name="Презентация" r:id="rId3" imgW="3745915" imgH="2810252" progId="PowerPoint.Show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144000" cy="6147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388" y="0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Граф – логическая структура темы</a:t>
            </a:r>
            <a:endParaRPr lang="en-US" sz="3600" b="1" cap="all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ahoma" pitchFamily="34" charset="0"/>
              </a:rPr>
              <a:t>ЭКРАННЫЙ ИНТЕРФЕЙС  ПРОГРАММЫ</a:t>
            </a:r>
            <a:r>
              <a:rPr lang="en-US" sz="3600" b="1" dirty="0" smtClean="0">
                <a:solidFill>
                  <a:schemeClr val="accent2"/>
                </a:solidFill>
                <a:latin typeface="+mn-lt"/>
                <a:cs typeface="Tahoma" pitchFamily="34" charset="0"/>
              </a:rPr>
              <a:t> MS EXCEL 2007</a:t>
            </a:r>
            <a:endParaRPr lang="ru-RU" sz="3600" b="1" dirty="0">
              <a:solidFill>
                <a:schemeClr val="accent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8" name="Содержимое 36" descr="ecx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>
          <a:xfrm>
            <a:off x="0" y="1268760"/>
            <a:ext cx="9144000" cy="54479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Структура документа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Excel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2007 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0" y="714375"/>
            <a:ext cx="9001125" cy="628650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</a:pPr>
            <a:r>
              <a:rPr lang="ru-RU" altLang="ru-RU" sz="3200" dirty="0" smtClean="0">
                <a:cs typeface="Times New Roman" pitchFamily="18" charset="0"/>
              </a:rPr>
              <a:t>Каждый документ представляет собой набор таблиц </a:t>
            </a:r>
            <a:r>
              <a:rPr lang="ru-RU" altLang="ru-RU" sz="3200" i="1" dirty="0" smtClean="0">
                <a:cs typeface="Times New Roman" pitchFamily="18" charset="0"/>
              </a:rPr>
              <a:t>—  </a:t>
            </a:r>
            <a:r>
              <a:rPr lang="ru-RU" altLang="ru-RU" sz="3200" i="1" u="sng" dirty="0" smtClean="0">
                <a:cs typeface="Times New Roman" pitchFamily="18" charset="0"/>
              </a:rPr>
              <a:t>книгу</a:t>
            </a:r>
            <a:r>
              <a:rPr lang="ru-RU" altLang="ru-RU" sz="3200" i="1" dirty="0" smtClean="0">
                <a:cs typeface="Times New Roman" pitchFamily="18" charset="0"/>
              </a:rPr>
              <a:t>, </a:t>
            </a:r>
            <a:r>
              <a:rPr lang="ru-RU" altLang="ru-RU" sz="3200" dirty="0" smtClean="0">
                <a:cs typeface="Times New Roman" pitchFamily="18" charset="0"/>
              </a:rPr>
              <a:t>которая состоит из одного или многих</a:t>
            </a:r>
            <a:r>
              <a:rPr lang="ru-RU" altLang="ru-RU" sz="3200" i="1" dirty="0" smtClean="0">
                <a:cs typeface="Times New Roman" pitchFamily="18" charset="0"/>
              </a:rPr>
              <a:t> листов.</a:t>
            </a:r>
            <a:endParaRPr lang="en-US" altLang="ru-RU" sz="3200" dirty="0" smtClean="0"/>
          </a:p>
          <a:p>
            <a:pPr algn="just">
              <a:spcBef>
                <a:spcPct val="0"/>
              </a:spcBef>
              <a:buClrTx/>
            </a:pPr>
            <a:r>
              <a:rPr lang="ru-RU" altLang="ru-RU" sz="3200" dirty="0" smtClean="0">
                <a:cs typeface="Times New Roman" pitchFamily="18" charset="0"/>
              </a:rPr>
              <a:t>Файлы </a:t>
            </a:r>
            <a:r>
              <a:rPr lang="en-US" altLang="ru-RU" sz="3200" dirty="0" smtClean="0">
                <a:cs typeface="Times New Roman" pitchFamily="18" charset="0"/>
              </a:rPr>
              <a:t>Excel</a:t>
            </a:r>
            <a:r>
              <a:rPr lang="ru-RU" altLang="ru-RU" sz="3200" dirty="0" smtClean="0">
                <a:cs typeface="Times New Roman" pitchFamily="18" charset="0"/>
              </a:rPr>
              <a:t> 2007  имеют расширение </a:t>
            </a:r>
            <a:r>
              <a:rPr lang="en-US" altLang="ru-RU" sz="3200" dirty="0" smtClean="0">
                <a:cs typeface="Times New Roman" pitchFamily="18" charset="0"/>
              </a:rPr>
              <a:t>XLSX</a:t>
            </a:r>
            <a:r>
              <a:rPr lang="ru-RU" altLang="ru-RU" sz="3200" dirty="0" smtClean="0">
                <a:cs typeface="Times New Roman" pitchFamily="18" charset="0"/>
              </a:rPr>
              <a:t>.</a:t>
            </a:r>
            <a:endParaRPr lang="en-US" altLang="ru-RU" sz="3200" dirty="0" smtClean="0"/>
          </a:p>
          <a:p>
            <a:pPr algn="just">
              <a:spcBef>
                <a:spcPct val="0"/>
              </a:spcBef>
              <a:buClrTx/>
            </a:pPr>
            <a:r>
              <a:rPr lang="ru-RU" altLang="ru-RU" sz="3200" i="1" u="sng" dirty="0" smtClean="0">
                <a:cs typeface="Times New Roman" pitchFamily="18" charset="0"/>
              </a:rPr>
              <a:t>Столбцы</a:t>
            </a:r>
            <a:r>
              <a:rPr lang="ru-RU" altLang="ru-RU" sz="3200" i="1" dirty="0" smtClean="0">
                <a:cs typeface="Times New Roman" pitchFamily="18" charset="0"/>
              </a:rPr>
              <a:t> </a:t>
            </a:r>
            <a:r>
              <a:rPr lang="ru-RU" altLang="ru-RU" sz="3200" dirty="0" smtClean="0">
                <a:cs typeface="Times New Roman" pitchFamily="18" charset="0"/>
              </a:rPr>
              <a:t>обозначаются латинскими буквами: А, В, С... Если букв не хватает, используют двухбуквенные АА, АВ</a:t>
            </a:r>
            <a:r>
              <a:rPr lang="en-US" altLang="ru-RU" sz="3200" dirty="0" smtClean="0">
                <a:cs typeface="Times New Roman" pitchFamily="18" charset="0"/>
              </a:rPr>
              <a:t> </a:t>
            </a:r>
            <a:r>
              <a:rPr lang="ru-RU" altLang="ru-RU" sz="3200" dirty="0" smtClean="0">
                <a:cs typeface="Times New Roman" pitchFamily="18" charset="0"/>
              </a:rPr>
              <a:t>или трехбуквенные обозначения </a:t>
            </a:r>
            <a:r>
              <a:rPr lang="en-US" altLang="ru-RU" sz="3200" dirty="0" smtClean="0">
                <a:cs typeface="Times New Roman" pitchFamily="18" charset="0"/>
              </a:rPr>
              <a:t>AAA</a:t>
            </a:r>
            <a:r>
              <a:rPr lang="ru-RU" altLang="ru-RU" sz="3200" dirty="0" smtClean="0">
                <a:cs typeface="Times New Roman" pitchFamily="18" charset="0"/>
              </a:rPr>
              <a:t>, </a:t>
            </a:r>
            <a:r>
              <a:rPr lang="en-US" altLang="ru-RU" sz="3200" dirty="0" smtClean="0">
                <a:cs typeface="Times New Roman" pitchFamily="18" charset="0"/>
              </a:rPr>
              <a:t>AAB</a:t>
            </a:r>
            <a:r>
              <a:rPr lang="ru-RU" altLang="ru-RU" sz="3200" dirty="0" smtClean="0">
                <a:cs typeface="Times New Roman" pitchFamily="18" charset="0"/>
              </a:rPr>
              <a:t> и т.д. Максимальное число столбцов в таблице — 16384.</a:t>
            </a:r>
            <a:endParaRPr lang="en-US" altLang="ru-RU" sz="3200" dirty="0" smtClean="0"/>
          </a:p>
          <a:p>
            <a:endParaRPr lang="en-US" alt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661A-7565-4D63-A2FC-D41B04E971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srgbClr val="FFFF00"/>
                </a:solidFill>
                <a:latin typeface="+mn-lt"/>
              </a:rPr>
              <a:t>Структура документа </a:t>
            </a:r>
            <a:r>
              <a:rPr lang="en-US" sz="3600" b="1" cap="all" dirty="0">
                <a:solidFill>
                  <a:srgbClr val="FFFF00"/>
                </a:solidFill>
                <a:latin typeface="+mn-lt"/>
              </a:rPr>
              <a:t>Excel</a:t>
            </a:r>
            <a:r>
              <a:rPr lang="ru-RU" sz="3600" b="1" cap="all" dirty="0">
                <a:solidFill>
                  <a:srgbClr val="FFFF00"/>
                </a:solidFill>
                <a:latin typeface="+mn-lt"/>
              </a:rPr>
              <a:t>2007 </a:t>
            </a:r>
            <a:endParaRPr lang="ru-RU" sz="3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F40F0-FE28-4A93-AEBC-E7D7663E39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36284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i="1" u="sng" dirty="0">
                <a:latin typeface="+mn-lt"/>
                <a:cs typeface="Times New Roman" pitchFamily="18" charset="0"/>
              </a:rPr>
              <a:t>Строки</a:t>
            </a:r>
            <a:r>
              <a:rPr lang="ru-RU" altLang="ru-RU" sz="3200" i="1" dirty="0">
                <a:latin typeface="+mn-lt"/>
                <a:cs typeface="Times New Roman" pitchFamily="18" charset="0"/>
              </a:rPr>
              <a:t> </a:t>
            </a:r>
            <a:r>
              <a:rPr lang="ru-RU" altLang="ru-RU" sz="3200" dirty="0">
                <a:latin typeface="+mn-lt"/>
                <a:cs typeface="Times New Roman" pitchFamily="18" charset="0"/>
              </a:rPr>
              <a:t>нумеруются целыми числами. Максимальное число строк</a:t>
            </a:r>
            <a:r>
              <a:rPr lang="en-US" altLang="ru-RU" sz="3200" dirty="0">
                <a:latin typeface="+mn-lt"/>
                <a:cs typeface="Times New Roman" pitchFamily="18" charset="0"/>
              </a:rPr>
              <a:t> </a:t>
            </a:r>
            <a:r>
              <a:rPr lang="ru-RU" altLang="ru-RU" sz="3200" dirty="0">
                <a:latin typeface="+mn-lt"/>
                <a:cs typeface="Times New Roman" pitchFamily="18" charset="0"/>
              </a:rPr>
              <a:t>в таблице — 1048576 (больше миллиона).</a:t>
            </a:r>
            <a:endParaRPr lang="en-US" altLang="ru-RU" sz="3200" dirty="0">
              <a:latin typeface="+mn-lt"/>
            </a:endParaRPr>
          </a:p>
          <a:p>
            <a:pPr algn="just"/>
            <a:r>
              <a:rPr lang="ru-RU" altLang="ru-RU" sz="3200" dirty="0">
                <a:latin typeface="+mn-lt"/>
                <a:cs typeface="Times New Roman" pitchFamily="18" charset="0"/>
              </a:rPr>
              <a:t>Таким образом, получается следующая структура: </a:t>
            </a:r>
            <a:r>
              <a:rPr lang="ru-RU" altLang="ru-RU" sz="3200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книга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, представляющая собой отдельный файл. </a:t>
            </a:r>
          </a:p>
          <a:p>
            <a:pPr algn="just"/>
            <a:r>
              <a:rPr lang="ru-RU" altLang="ru-RU" sz="3200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Книга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состоит из </a:t>
            </a:r>
            <a:r>
              <a:rPr lang="ru-RU" altLang="ru-RU" sz="3200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листов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, а каждый лист, в свою очередь, состоит из </a:t>
            </a:r>
            <a:r>
              <a:rPr lang="ru-RU" altLang="ru-RU" sz="3200" u="sng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ячеек.</a:t>
            </a:r>
            <a:endParaRPr lang="ru-RU" altLang="ru-RU" sz="3200" u="sng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4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Структура документа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Excel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2007 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0" y="1285875"/>
            <a:ext cx="9001125" cy="5143500"/>
          </a:xfrm>
        </p:spPr>
        <p:txBody>
          <a:bodyPr/>
          <a:lstStyle/>
          <a:p>
            <a:pPr algn="just"/>
            <a:r>
              <a:rPr lang="ru-RU" altLang="ru-RU" sz="3200" b="1" u="sng" dirty="0" smtClean="0"/>
              <a:t>Ячейка</a:t>
            </a:r>
            <a:r>
              <a:rPr lang="ru-RU" altLang="ru-RU" sz="3200" b="1" dirty="0" smtClean="0"/>
              <a:t> – основной элемент в </a:t>
            </a:r>
            <a:r>
              <a:rPr lang="en-US" altLang="ru-RU" sz="3200" b="1" dirty="0" smtClean="0"/>
              <a:t>Excel</a:t>
            </a:r>
            <a:r>
              <a:rPr lang="ru-RU" altLang="ru-RU" sz="3200" b="1" i="1" dirty="0" smtClean="0"/>
              <a:t>. Ячейки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в </a:t>
            </a:r>
            <a:r>
              <a:rPr lang="en-US" altLang="ru-RU" sz="3200" dirty="0" smtClean="0"/>
              <a:t>Excel</a:t>
            </a:r>
            <a:r>
              <a:rPr lang="ru-RU" altLang="ru-RU" sz="3200" dirty="0" smtClean="0"/>
              <a:t>  располагаются на пересечении столбцов и строк. </a:t>
            </a:r>
          </a:p>
          <a:p>
            <a:pPr algn="just"/>
            <a:r>
              <a:rPr lang="ru-RU" altLang="ru-RU" sz="3200" dirty="0" smtClean="0"/>
              <a:t>Каждая ячейка таблицы имеет свой собственный </a:t>
            </a:r>
            <a:r>
              <a:rPr lang="ru-RU" altLang="ru-RU" sz="3200" b="1" dirty="0" smtClean="0"/>
              <a:t>адрес</a:t>
            </a:r>
            <a:r>
              <a:rPr lang="ru-RU" altLang="ru-RU" sz="3200" dirty="0" smtClean="0"/>
              <a:t>. </a:t>
            </a:r>
            <a:r>
              <a:rPr lang="ru-RU" altLang="ru-RU" sz="3200" b="1" u="sng" dirty="0" smtClean="0"/>
              <a:t>Адрес</a:t>
            </a:r>
            <a:r>
              <a:rPr lang="ru-RU" altLang="ru-RU" sz="3200" b="1" dirty="0" smtClean="0"/>
              <a:t> ячейки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электронной таблицы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составляется </a:t>
            </a:r>
            <a:r>
              <a:rPr lang="ru-RU" altLang="ru-RU" sz="3200" b="1" dirty="0" smtClean="0"/>
              <a:t>из </a:t>
            </a:r>
            <a:r>
              <a:rPr lang="ru-RU" altLang="ru-RU" sz="3200" b="1" u="sng" dirty="0" smtClean="0"/>
              <a:t>заголовка столбца </a:t>
            </a:r>
            <a:r>
              <a:rPr lang="ru-RU" altLang="ru-RU" sz="3200" b="1" dirty="0" smtClean="0"/>
              <a:t>и </a:t>
            </a:r>
            <a:r>
              <a:rPr lang="ru-RU" altLang="ru-RU" sz="3200" b="1" u="sng" dirty="0" smtClean="0"/>
              <a:t>заголовка строки</a:t>
            </a:r>
            <a:r>
              <a:rPr lang="ru-RU" altLang="ru-RU" sz="3200" dirty="0" smtClean="0"/>
              <a:t>, например </a:t>
            </a:r>
            <a:r>
              <a:rPr lang="en-US" altLang="ru-RU" sz="3200" dirty="0" smtClean="0"/>
              <a:t>Al</a:t>
            </a:r>
            <a:r>
              <a:rPr lang="ru-RU" altLang="ru-RU" sz="3200" dirty="0" smtClean="0"/>
              <a:t>, </a:t>
            </a:r>
            <a:r>
              <a:rPr lang="en-US" altLang="ru-RU" sz="3200" dirty="0" smtClean="0"/>
              <a:t>B</a:t>
            </a:r>
            <a:r>
              <a:rPr lang="ru-RU" altLang="ru-RU" sz="3200" dirty="0" smtClean="0"/>
              <a:t>54, </a:t>
            </a:r>
            <a:r>
              <a:rPr lang="en-US" altLang="ru-RU" sz="3200" dirty="0" smtClean="0"/>
              <a:t>AD</a:t>
            </a:r>
            <a:r>
              <a:rPr lang="ru-RU" altLang="ru-RU" sz="3200" dirty="0" smtClean="0"/>
              <a:t>ЕЗ. </a:t>
            </a:r>
          </a:p>
          <a:p>
            <a:pPr algn="just"/>
            <a:r>
              <a:rPr lang="ru-RU" altLang="ru-RU" sz="3200" dirty="0" smtClean="0"/>
              <a:t>Ячейка, с которой производятся какие-то действия, выделяется рамкой и называется </a:t>
            </a:r>
            <a:r>
              <a:rPr lang="ru-RU" altLang="ru-RU" sz="3200" b="1" i="1" u="sng" dirty="0" smtClean="0"/>
              <a:t>активной</a:t>
            </a:r>
            <a:r>
              <a:rPr lang="ru-RU" altLang="ru-RU" sz="3200" b="1" i="1" dirty="0" smtClean="0"/>
              <a:t>.</a:t>
            </a:r>
            <a:r>
              <a:rPr lang="ru-RU" altLang="ru-RU" sz="3200" dirty="0" smtClean="0"/>
              <a:t> </a:t>
            </a:r>
            <a:endParaRPr lang="en-US" alt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C6A06-06A2-495F-AD0B-5FDF680369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12144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Основные типы и форматы данных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142875" y="1571625"/>
            <a:ext cx="9001125" cy="3571875"/>
          </a:xfrm>
        </p:spPr>
        <p:txBody>
          <a:bodyPr/>
          <a:lstStyle/>
          <a:p>
            <a:pPr algn="just"/>
            <a:r>
              <a:rPr lang="ru-RU" altLang="ru-RU" sz="3200" dirty="0" smtClean="0"/>
              <a:t>С точки зрения программы Excel2007 ячейка может содержать три типа данных:</a:t>
            </a:r>
            <a:endParaRPr lang="en-US" altLang="ru-RU" sz="3200" dirty="0" smtClean="0"/>
          </a:p>
          <a:p>
            <a:pPr algn="just">
              <a:buFontTx/>
              <a:buAutoNum type="arabicPeriod"/>
            </a:pPr>
            <a:r>
              <a:rPr lang="ru-RU" altLang="ru-RU" sz="3200" b="1" i="1" u="sng" dirty="0" smtClean="0"/>
              <a:t>Текстовые данные</a:t>
            </a:r>
            <a:r>
              <a:rPr lang="ru-RU" altLang="ru-RU" sz="3200" b="1" u="sng" dirty="0" smtClean="0"/>
              <a:t> </a:t>
            </a:r>
            <a:r>
              <a:rPr lang="ru-RU" altLang="ru-RU" sz="3200" dirty="0" smtClean="0"/>
              <a:t>представляют собой строку текста произвольной длины. </a:t>
            </a:r>
            <a:r>
              <a:rPr lang="ru-RU" altLang="ru-RU" sz="3200" b="1" dirty="0" smtClean="0"/>
              <a:t>Ячейка, содержащая текстовые данные, не может использоваться в вычислениях</a:t>
            </a:r>
            <a:r>
              <a:rPr lang="ru-RU" altLang="ru-RU" sz="3200" dirty="0" smtClean="0"/>
              <a:t>. Текстовые данные имеют </a:t>
            </a:r>
            <a:r>
              <a:rPr lang="ru-RU" altLang="ru-RU" sz="3200" b="1" i="1" u="sng" dirty="0" smtClean="0"/>
              <a:t>формат общий </a:t>
            </a:r>
            <a:r>
              <a:rPr lang="ru-RU" altLang="ru-RU" sz="3200" dirty="0" smtClean="0"/>
              <a:t>.</a:t>
            </a:r>
            <a:endParaRPr lang="en-US" alt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83773-AAF0-44DD-8E8E-16638B868B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12144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Основные типы и форматы данных.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0" y="2071688"/>
            <a:ext cx="9001125" cy="2357437"/>
          </a:xfrm>
        </p:spPr>
        <p:txBody>
          <a:bodyPr/>
          <a:lstStyle/>
          <a:p>
            <a:pPr marL="514350" indent="-514350" algn="just"/>
            <a:r>
              <a:rPr lang="ru-RU" altLang="ru-RU" sz="3200" b="1" i="1" dirty="0" smtClean="0"/>
              <a:t>2.  </a:t>
            </a:r>
            <a:r>
              <a:rPr lang="ru-RU" altLang="ru-RU" sz="3200" b="1" i="1" u="sng" dirty="0" smtClean="0"/>
              <a:t>Числовые данные</a:t>
            </a:r>
            <a:r>
              <a:rPr lang="ru-RU" altLang="ru-RU" sz="3200" u="sng" dirty="0" smtClean="0"/>
              <a:t> </a:t>
            </a:r>
            <a:r>
              <a:rPr lang="ru-RU" altLang="ru-RU" sz="3200" dirty="0" smtClean="0"/>
              <a:t>— это отдельное число, введенное в ячейку. </a:t>
            </a:r>
            <a:r>
              <a:rPr lang="ru-RU" altLang="ru-RU" sz="3200" dirty="0" err="1" smtClean="0"/>
              <a:t>Excel</a:t>
            </a:r>
            <a:r>
              <a:rPr lang="ru-RU" altLang="ru-RU" sz="3200" dirty="0" smtClean="0"/>
              <a:t>  рассматривает данные как число, если формат данных позволяет это сделать. Ячейки, содержащие числовые данные, могут использоваться в вычислениях.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743AE-F162-4B8F-AA7D-74A7DC3A658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theme/theme1.xml><?xml version="1.0" encoding="utf-8"?>
<a:theme xmlns:a="http://schemas.openxmlformats.org/drawingml/2006/main" name="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оформления «Взмывающий ввысь»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FFFF00"/>
    </a:accent2>
    <a:accent3>
      <a:srgbClr val="AAAAFF"/>
    </a:accent3>
    <a:accent4>
      <a:srgbClr val="DADADA"/>
    </a:accent4>
    <a:accent5>
      <a:srgbClr val="AAFFFF"/>
    </a:accent5>
    <a:accent6>
      <a:srgbClr val="E7E700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6  Табличный процессор Microsoft Excel</Template>
  <TotalTime>86</TotalTime>
  <Words>678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Tahoma</vt:lpstr>
      <vt:lpstr>Calibri</vt:lpstr>
      <vt:lpstr>тема 6  Табличный процессор Microsoft Excel</vt:lpstr>
      <vt:lpstr>Презентация Microsoft Office PowerPoint</vt:lpstr>
      <vt:lpstr>Табличный процессор Microsoft Excel 2007. </vt:lpstr>
      <vt:lpstr>Презентация PowerPoint</vt:lpstr>
      <vt:lpstr>Презентация PowerPoint</vt:lpstr>
      <vt:lpstr>ЭКРАННЫЙ ИНТЕРФЕЙС  ПРОГРАММЫ MS EXCEL 2007</vt:lpstr>
      <vt:lpstr>Структура документа Excel2007 </vt:lpstr>
      <vt:lpstr>Структура документа Excel2007 </vt:lpstr>
      <vt:lpstr>Структура документа Excel2007 </vt:lpstr>
      <vt:lpstr>Основные типы и форматы данных. </vt:lpstr>
      <vt:lpstr>Основные типы и форматы данных. </vt:lpstr>
      <vt:lpstr>Основные типы и форматы данных. </vt:lpstr>
      <vt:lpstr>Форматы числовых данных:</vt:lpstr>
      <vt:lpstr>Выбор формата данных </vt:lpstr>
      <vt:lpstr>Ввод информации на лист </vt:lpstr>
      <vt:lpstr>Ввод информации на лист </vt:lpstr>
      <vt:lpstr>Ввод информации на лист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Табличный процессор Microsoft Excel 2007.</dc:title>
  <dc:creator>Дом</dc:creator>
  <cp:lastModifiedBy>Дом</cp:lastModifiedBy>
  <cp:revision>4</cp:revision>
  <dcterms:created xsi:type="dcterms:W3CDTF">2018-03-22T08:00:39Z</dcterms:created>
  <dcterms:modified xsi:type="dcterms:W3CDTF">2018-03-22T09:27:33Z</dcterms:modified>
</cp:coreProperties>
</file>