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4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внутрикожной аллергической пробы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340788" y="6707776"/>
            <a:ext cx="1358153" cy="1502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3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188" y="470647"/>
            <a:ext cx="8027895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Подготовка пациента: </a:t>
            </a:r>
          </a:p>
          <a:p>
            <a:pPr marL="285115" indent="-273050">
              <a:lnSpc>
                <a:spcPct val="100000"/>
              </a:lnSpc>
              <a:spcBef>
                <a:spcPts val="1115"/>
              </a:spcBef>
              <a:buSzPct val="77611"/>
              <a:buFont typeface="Wingdings" pitchFamily="2" charset="2"/>
              <a:buChar char="§"/>
              <a:tabLst>
                <a:tab pos="285750" algn="l"/>
              </a:tabLst>
            </a:pPr>
            <a:r>
              <a:rPr lang="ru-RU" sz="2400" spc="-254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Поздороваться  </a:t>
            </a:r>
            <a:r>
              <a:rPr lang="ru-RU" sz="2400" spc="-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pc="-13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3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представиться;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1019"/>
              </a:spcBef>
              <a:buSzPct val="77611"/>
              <a:buFont typeface="Wingdings" pitchFamily="2" charset="2"/>
              <a:buChar char="§"/>
              <a:tabLst>
                <a:tab pos="285750" algn="l"/>
              </a:tabLst>
            </a:pPr>
            <a:r>
              <a:rPr lang="ru-RU" sz="2400" spc="-24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Идентифицировать</a:t>
            </a:r>
            <a:r>
              <a:rPr lang="ru-RU" sz="2400" spc="-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spc="-204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пациента;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1025"/>
              </a:spcBef>
              <a:buSzPct val="77611"/>
              <a:buFont typeface="Wingdings" pitchFamily="2" charset="2"/>
              <a:buChar char="§"/>
              <a:tabLst>
                <a:tab pos="285750" algn="l"/>
              </a:tabLst>
            </a:pPr>
            <a:r>
              <a:rPr lang="ru-RU" sz="2400" spc="-23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как  можно  к  нему  обращаться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доброжелательные </a:t>
            </a:r>
          </a:p>
          <a:p>
            <a:pPr marL="285750" indent="-28575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отношения с пациентом, получить </a:t>
            </a:r>
          </a:p>
          <a:p>
            <a:pPr marL="285750" indent="-28575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согласие на проведение манипуляции.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Объяснить пациенту цель и методику </a:t>
            </a:r>
          </a:p>
          <a:p>
            <a:pPr marL="285750" indent="-28575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процедуры.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Усадить пациента или уложить на</a:t>
            </a:r>
          </a:p>
          <a:p>
            <a:pPr marL="285750" indent="-28575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кушетку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036" y="2823882"/>
            <a:ext cx="5365376" cy="3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9714"/>
            <a:ext cx="10363826" cy="481148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диагностическая.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диагностика бруцеллёза, туляремии, сибирской язвы, туберкулёза и других инфекционных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заболеваний, аллергической реакции на препараты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аллергические заболевания и заболевания кожи в стадии обострения.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7264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8642" y="1136470"/>
            <a:ext cx="6528982" cy="572153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Подготовить: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1.Шприц туберкулиновый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иглой, шприц на 10,0 мл и дополнительная игла.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Диагностикум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флакон антибиотика)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0.9%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Флакон 200,0 мл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4.Стерильные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ватные шарики сухие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смоченные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70% спирте.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Лоток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стерильного и для    использованного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.Маску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.чистые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перчатки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59" y="279316"/>
            <a:ext cx="96415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www.medcareproducts.com/images/tb_syri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2776" y="688963"/>
            <a:ext cx="4769224" cy="1879425"/>
          </a:xfrm>
          <a:prstGeom prst="rect">
            <a:avLst/>
          </a:prstGeom>
          <a:noFill/>
        </p:spPr>
      </p:pic>
      <p:pic>
        <p:nvPicPr>
          <p:cNvPr id="4100" name="Picture 4" descr="https://cdn1.ozone.ru/s3/multimedia-3/6006375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5882" y="2432289"/>
            <a:ext cx="4796118" cy="2218764"/>
          </a:xfrm>
          <a:prstGeom prst="rect">
            <a:avLst/>
          </a:prstGeom>
          <a:noFill/>
        </p:spPr>
      </p:pic>
      <p:pic>
        <p:nvPicPr>
          <p:cNvPr id="4102" name="Picture 6" descr="https://pets-expert.ru/wp-content/uploads/2018/09/%D0%90%D0%BD%D1%82%D0%B8%D0%B1%D0%B8%D0%BE%D1%82%D0%B8%D0%BA-%D0%91%D0%B8%D1%86%D0%B8%D0%BB%D0%BB%D0%B8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0254" y="4851127"/>
            <a:ext cx="2161249" cy="2006873"/>
          </a:xfrm>
          <a:prstGeom prst="rect">
            <a:avLst/>
          </a:prstGeom>
          <a:noFill/>
        </p:spPr>
      </p:pic>
      <p:pic>
        <p:nvPicPr>
          <p:cNvPr id="2" name="Picture 2" descr="https://6030000.ru/upload/iblock/087/08782811991c06aa8e8f9bebfb830f9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117" y="3851564"/>
            <a:ext cx="3340483" cy="3006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91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412" y="0"/>
            <a:ext cx="11322423" cy="764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ПРОВЕРИТЬ: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СРОКИ  ГОДНОСТИ  И  ГЕРМЕТИЧНОСТЬ:  ШПРИЦОВ, СМЕННОЙ ИГЛЫ, СТЕРИЛЬНОГО МАТЕРИАЛА  И ФЛАКОНОВ.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ВСКРЫТЬ МЕТАЛЛИЧЕСКУЮ МЕМБРАНУ НА КРЫШКАХ ФЛАКОНОВ И ПРОТЕРЕТЬ СПИРТОМ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НАБРАТЬ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NACL 0.9%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ШПРИЦ И РАЗВЕСТИ АНТИБИОТИК, ТАК ЧТО БЫ В 1 МЛ ПОЛУЧИЛОСЬ 100 000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 (500000Ед антибиотика + 5,0мл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0.9% =100000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/мл)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ВЗЯТЬ ТУБЕРКУЛИНОВЫЙ ШПРИЦ , НАБРАТЬ 0,1 МЛ АНТИБИОТИКА И РАЗВЕСТИ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NACL 0.9%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1,0 МЛ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(= 10000Ед)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ЗАТЕМ ВЫПУСТИТЬ РАСТВОР В ВАТКУ ИЛИ ЛОТОК ДО 0,1 МЛ (1000 ЕД)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СМЕНИТЬ ИГЛУ ДЛЯ НАБОРА НА ИГЛУ ДЛЯ ВНУТРИКОЖНОЙ ИНЪЕКЦИИ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278" y="287383"/>
            <a:ext cx="10364451" cy="1136469"/>
          </a:xfrm>
        </p:spPr>
        <p:txBody>
          <a:bodyPr>
            <a:normAutofit/>
          </a:bodyPr>
          <a:lstStyle/>
          <a:p>
            <a:r>
              <a:rPr lang="ru-RU" b="1" dirty="0"/>
              <a:t>Техника выполнения: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2047" y="1214846"/>
            <a:ext cx="7342094" cy="54472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</a:t>
            </a:r>
            <a:r>
              <a:rPr lang="ru-RU" dirty="0"/>
              <a:t>. Выполнить гигиеническую обработку рук, надеть </a:t>
            </a:r>
            <a:r>
              <a:rPr lang="ru-RU" dirty="0" smtClean="0"/>
              <a:t>перчатки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Надеть маску. 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/>
              <a:t>Предложить пациенту сесть или удобно лечь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3</a:t>
            </a:r>
            <a:r>
              <a:rPr lang="ru-RU" dirty="0" smtClean="0"/>
              <a:t>.Обработать </a:t>
            </a:r>
            <a:r>
              <a:rPr lang="ru-RU" dirty="0"/>
              <a:t>двукратно место инъекции на средней трети ладонной </a:t>
            </a:r>
            <a:r>
              <a:rPr lang="ru-RU" dirty="0" smtClean="0"/>
              <a:t>поверхности предплечья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4.Подождать</a:t>
            </a:r>
            <a:r>
              <a:rPr lang="ru-RU" dirty="0" smtClean="0"/>
              <a:t>, чтобы спирт подсох.</a:t>
            </a:r>
            <a:endParaRPr lang="ru-RU" dirty="0" smtClean="0"/>
          </a:p>
          <a:p>
            <a:r>
              <a:rPr lang="ru-RU" dirty="0" smtClean="0"/>
              <a:t>5.Выпустить </a:t>
            </a:r>
            <a:r>
              <a:rPr lang="ru-RU" dirty="0" smtClean="0"/>
              <a:t>воздух, снять колпачок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6.Левой </a:t>
            </a:r>
            <a:r>
              <a:rPr lang="ru-RU" dirty="0" smtClean="0"/>
              <a:t>рукой обхватить предплечье снизу и растянуть кожу.</a:t>
            </a:r>
          </a:p>
          <a:p>
            <a:r>
              <a:rPr lang="ru-RU" dirty="0" smtClean="0"/>
              <a:t>7.Шприц  держать </a:t>
            </a:r>
            <a:r>
              <a:rPr lang="ru-RU" dirty="0" smtClean="0"/>
              <a:t>в правой руке срезом иглы вверх, второй палец на канюле, остальные держат цилиндр </a:t>
            </a:r>
            <a:r>
              <a:rPr lang="ru-RU" dirty="0" smtClean="0"/>
              <a:t>сверху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423852"/>
            <a:ext cx="5643155" cy="3762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479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059" y="591671"/>
            <a:ext cx="104752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8.</a:t>
            </a:r>
            <a:r>
              <a:rPr lang="ru-RU" sz="3200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Почти параллельно коже ввести иглу в кожу до тех пор, пока срез иглы не скроется в коже (примерно до 1мм).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Левую руку перенести на поршень шприца и ввести 0,1мл раствора антибиотика (1000ЕД)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внутрикожно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При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правильном введении на месте инъекции образуется белый плотный на ощупь пузырёк 5 мм, имеющий вид «лимонной корочки», который исчезает через 10-15 мин.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Извлечь иглу, придерживая её 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канюлю,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189" y="5082988"/>
            <a:ext cx="9937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прикладывая (!) на место прокола шарик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выдавить раствор.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592" y="726141"/>
            <a:ext cx="10363826" cy="5903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Последующие д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ействия: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1.Объяснить пациенту, что место постановки пробы нельзя мочить, чесать, лучше не одевать шерстяной, грубой и синтетической одежды.</a:t>
            </a:r>
          </a:p>
          <a:p>
            <a:r>
              <a:rPr lang="ru-RU" sz="2400" dirty="0"/>
              <a:t>2.Оценить реакцию соответственно </a:t>
            </a:r>
            <a:r>
              <a:rPr lang="ru-RU" sz="2400" dirty="0" smtClean="0"/>
              <a:t>требованиям: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Через</a:t>
            </a:r>
            <a:r>
              <a:rPr lang="ru-RU" sz="2400" dirty="0" smtClean="0"/>
              <a:t> </a:t>
            </a:r>
            <a:r>
              <a:rPr lang="ru-RU" sz="2400" b="1" dirty="0" smtClean="0"/>
              <a:t>30 </a:t>
            </a:r>
            <a:r>
              <a:rPr lang="ru-RU" sz="2400" b="1" dirty="0" smtClean="0"/>
              <a:t>мин</a:t>
            </a:r>
            <a:r>
              <a:rPr lang="ru-RU" sz="2400" dirty="0" smtClean="0"/>
              <a:t>,  </a:t>
            </a:r>
            <a:r>
              <a:rPr lang="ru-RU" sz="2400" dirty="0" smtClean="0"/>
              <a:t>Если на месте введения нет никакой реакции </a:t>
            </a:r>
            <a:r>
              <a:rPr lang="ru-RU" sz="2400" b="1" dirty="0" smtClean="0"/>
              <a:t>- проба отрицательная. 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Если </a:t>
            </a:r>
            <a:r>
              <a:rPr lang="ru-RU" sz="2400" dirty="0" smtClean="0"/>
              <a:t>имеется </a:t>
            </a:r>
            <a:r>
              <a:rPr lang="ru-RU" sz="2400" b="1" dirty="0" smtClean="0"/>
              <a:t>гиперемия</a:t>
            </a:r>
            <a:r>
              <a:rPr lang="ru-RU" sz="2400" b="1" dirty="0" smtClean="0"/>
              <a:t>, </a:t>
            </a:r>
            <a:r>
              <a:rPr lang="ru-RU" sz="2400" dirty="0" smtClean="0"/>
              <a:t>припухлость</a:t>
            </a:r>
            <a:r>
              <a:rPr lang="ru-RU" sz="2400" dirty="0" smtClean="0"/>
              <a:t> </a:t>
            </a:r>
            <a:r>
              <a:rPr lang="ru-RU" sz="2400" b="1" dirty="0" smtClean="0"/>
              <a:t>более </a:t>
            </a:r>
            <a:r>
              <a:rPr lang="ru-RU" sz="2400" b="1" dirty="0" smtClean="0"/>
              <a:t>0,5см </a:t>
            </a:r>
            <a:r>
              <a:rPr lang="ru-RU" sz="2400" dirty="0" smtClean="0"/>
              <a:t>при </a:t>
            </a:r>
            <a:r>
              <a:rPr lang="ru-RU" sz="2400" dirty="0" smtClean="0"/>
              <a:t>измерении линейкой, то </a:t>
            </a:r>
            <a:r>
              <a:rPr lang="ru-RU" sz="2400" b="1" dirty="0" smtClean="0"/>
              <a:t>проба  положительная.</a:t>
            </a:r>
            <a:r>
              <a:rPr lang="ru-RU" sz="2400" dirty="0" smtClean="0"/>
              <a:t>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антибиотик вводить нельзя!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635" y="900954"/>
            <a:ext cx="107576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положительной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пробе надо сообщить результат врачу!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местных проявлений пробы может быть общая реакция в виде тошноты, рвоты, головокружение, озноба и других симптомов, а также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развиться анафилактический шок.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081" y="4531659"/>
            <a:ext cx="10421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Отметить в медицинской карте о выполненной процедуре и о реакции пациента на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332</TotalTime>
  <Words>323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Постановка внутрикожной аллергической пробы</vt:lpstr>
      <vt:lpstr>Слайд 2</vt:lpstr>
      <vt:lpstr>Слайд 3</vt:lpstr>
      <vt:lpstr>Слайд 4</vt:lpstr>
      <vt:lpstr>Слайд 5</vt:lpstr>
      <vt:lpstr>Техника выполнения: 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внутрикожной аллергической пробы</dc:title>
  <dc:creator>Гудасова</dc:creator>
  <cp:lastModifiedBy>Мария</cp:lastModifiedBy>
  <cp:revision>35</cp:revision>
  <dcterms:created xsi:type="dcterms:W3CDTF">2020-03-23T16:34:15Z</dcterms:created>
  <dcterms:modified xsi:type="dcterms:W3CDTF">2020-04-20T11:22:53Z</dcterms:modified>
</cp:coreProperties>
</file>