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44" r:id="rId2"/>
    <p:sldId id="393" r:id="rId3"/>
    <p:sldId id="394" r:id="rId4"/>
    <p:sldId id="395" r:id="rId5"/>
    <p:sldId id="396" r:id="rId6"/>
    <p:sldId id="374" r:id="rId7"/>
    <p:sldId id="376" r:id="rId8"/>
    <p:sldId id="375" r:id="rId9"/>
    <p:sldId id="358" r:id="rId10"/>
    <p:sldId id="303" r:id="rId11"/>
    <p:sldId id="360" r:id="rId12"/>
    <p:sldId id="352" r:id="rId13"/>
    <p:sldId id="356" r:id="rId14"/>
    <p:sldId id="359" r:id="rId15"/>
    <p:sldId id="378" r:id="rId16"/>
    <p:sldId id="353" r:id="rId17"/>
    <p:sldId id="363" r:id="rId18"/>
    <p:sldId id="357" r:id="rId19"/>
    <p:sldId id="368" r:id="rId20"/>
    <p:sldId id="366" r:id="rId21"/>
    <p:sldId id="355" r:id="rId22"/>
    <p:sldId id="367" r:id="rId23"/>
    <p:sldId id="369" r:id="rId24"/>
    <p:sldId id="365" r:id="rId25"/>
    <p:sldId id="373" r:id="rId26"/>
    <p:sldId id="361" r:id="rId27"/>
    <p:sldId id="372" r:id="rId28"/>
    <p:sldId id="364" r:id="rId29"/>
    <p:sldId id="371" r:id="rId30"/>
    <p:sldId id="345" r:id="rId31"/>
    <p:sldId id="336" r:id="rId32"/>
    <p:sldId id="349" r:id="rId33"/>
    <p:sldId id="313" r:id="rId34"/>
    <p:sldId id="397" r:id="rId35"/>
    <p:sldId id="370" r:id="rId36"/>
    <p:sldId id="347" r:id="rId37"/>
    <p:sldId id="398" r:id="rId38"/>
    <p:sldId id="348" r:id="rId39"/>
    <p:sldId id="346" r:id="rId40"/>
    <p:sldId id="308" r:id="rId41"/>
    <p:sldId id="399" r:id="rId42"/>
    <p:sldId id="383" r:id="rId43"/>
    <p:sldId id="338" r:id="rId44"/>
    <p:sldId id="265" r:id="rId45"/>
    <p:sldId id="385" r:id="rId46"/>
    <p:sldId id="386" r:id="rId47"/>
    <p:sldId id="384" r:id="rId48"/>
    <p:sldId id="340" r:id="rId49"/>
    <p:sldId id="400" r:id="rId50"/>
    <p:sldId id="309" r:id="rId51"/>
    <p:sldId id="337" r:id="rId52"/>
    <p:sldId id="379" r:id="rId53"/>
    <p:sldId id="389" r:id="rId54"/>
    <p:sldId id="293" r:id="rId55"/>
    <p:sldId id="302" r:id="rId56"/>
    <p:sldId id="401" r:id="rId57"/>
    <p:sldId id="402" r:id="rId58"/>
    <p:sldId id="268" r:id="rId59"/>
    <p:sldId id="403" r:id="rId60"/>
    <p:sldId id="390" r:id="rId61"/>
    <p:sldId id="404" r:id="rId62"/>
    <p:sldId id="405" r:id="rId63"/>
    <p:sldId id="406" r:id="rId64"/>
    <p:sldId id="391" r:id="rId65"/>
    <p:sldId id="407" r:id="rId66"/>
    <p:sldId id="279" r:id="rId67"/>
    <p:sldId id="350" r:id="rId68"/>
    <p:sldId id="351" r:id="rId69"/>
    <p:sldId id="281" r:id="rId70"/>
    <p:sldId id="284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5D1"/>
    <a:srgbClr val="3399FF"/>
    <a:srgbClr val="DDDDDD"/>
    <a:srgbClr val="660033"/>
    <a:srgbClr val="FF0000"/>
    <a:srgbClr val="800000"/>
    <a:srgbClr val="94B8E4"/>
    <a:srgbClr val="225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3241" autoAdjust="0"/>
  </p:normalViewPr>
  <p:slideViewPr>
    <p:cSldViewPr>
      <p:cViewPr>
        <p:scale>
          <a:sx n="66" d="100"/>
          <a:sy n="66" d="100"/>
        </p:scale>
        <p:origin x="-150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1D8AD-338A-43F1-A639-3526DB8FC799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8D0BD2-BAFC-490F-9AA0-1D5AAACBC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6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9F77-7F86-47D1-A479-76747E2E813D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F5B6A-2EB0-4DF4-8C88-7AD964207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1D60-528A-4927-BCA9-EDD4213D5A1B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DA0F-60BE-4777-8D36-B31E875E7C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3023-CC33-49DD-8315-4E2B7019B625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3637-B650-4312-B0D9-0C90957D52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E265-26A2-4400-AC04-D17E29262283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0403-DB50-41F0-BE91-874B31E7B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4CCA-9303-4E36-91ED-E8FD9B01149E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612C5-276F-4C2E-9AF6-F7CDE0241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62AE-74F3-43EA-BEAD-7FE954541B81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69F0-E2DE-4493-B2D0-A5A6D3554A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12C2-21CB-4393-8A69-C99418FBA7E1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F28D-2871-4301-A8A2-B6C6A8FCE4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B0876-16F2-4B92-8E01-689DC51AF0E0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122-874F-4332-84D7-C9ADB8C5E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0EED-CEFD-460F-957F-39C64E1C6F39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53BB-B81F-4C22-B51B-5BACE33F4A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836C-E6E8-40F0-BC7F-10DBAF1EDDE7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C395-4280-40A6-881D-F0BF0E189A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B1B8-D4B4-4EC2-8004-05F8121AA5EF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F1C3-ABF7-4FD5-A722-45FB9C65BC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0BC3D9-F560-4D3C-8185-38FEF539E7F6}" type="datetimeFigureOut">
              <a:rPr lang="ru-RU"/>
              <a:pPr>
                <a:defRPr/>
              </a:pPr>
              <a:t>06.09.2018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4CFC37-441A-4744-AFF2-C2D224DCE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4%D0%BE%D1%82%D0%BE%20%D1%81%D0%BF%D0%B8%D0%BD%D0%BD%D0%BE%D0%BC%D0%BE%D0%B7%D0%B3%D0%BE%D0%B2%D0%BE%D0%B9%20%D0%B0%D0%BD%D0%B5%D1%81%D1%82%D0%B5%D0%B7%D0%B8%D0%B8&amp;noreask=1&amp;img_url=http://www.nysora.com/files/uploaded/regional_anesthesia/neuraxial_techniques/spinal-anesthesia/11.jpg&amp;pos=7&amp;rpt=simage&amp;lr=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1%84%D0%BE%D1%82%D0%BE%20%D1%81%D0%BF%D0%B8%D0%BD%D0%BD%D0%BE%D0%BC%D0%BE%D0%B7%D0%B3%D0%BE%D0%B2%D0%BE%D0%B9%20%D0%B0%D0%BD%D0%B5%D1%81%D1%82%D0%B5%D0%B7%D0%B8%D0%B8&amp;noreask=1&amp;img_url=http://www.nysora.com/files/uploaded/regional_anesthesia/neuraxial_techniques/spinal-anesthesia/14s.jpg&amp;pos=8&amp;rpt=simage&amp;lr=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1%84%D0%BE%D1%82%D0%BE%20%D1%81%D0%BF%D0%B8%D0%BD%D0%BD%D0%BE%D0%BC%D0%BE%D0%B7%D0%B3%D0%BE%D0%B2%D0%BE%D0%B9%20%D0%B0%D0%BD%D0%B5%D1%81%D1%82%D0%B5%D0%B7%D0%B8%D0%B8&amp;noreask=1&amp;img_url=http://viplab.org/wp-content/uploads/1302358439_likvor.jpg&amp;pos=13&amp;rpt=simage&amp;lr=2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asi.net/2008/09/10/istorija_narkoza_8_fototekst.html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2"/>
          <a:srcRect r="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93062" cy="10080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Обезболивание</a:t>
            </a:r>
            <a:r>
              <a:rPr lang="ru-RU" sz="3600" smtClean="0"/>
              <a:t> 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717925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«Нож хирурга и боль неотделимы друг от друга! Сделать операции безболезненными – это мечта, которая не осуществится никогда!» А. </a:t>
            </a:r>
            <a:r>
              <a:rPr lang="ru-RU" sz="4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Вельпо</a:t>
            </a:r>
            <a:r>
              <a:rPr lang="ru-RU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Боль</a:t>
            </a: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защитная реакция организма в ответ на сверхсильное или разрушающее воздействие травмирующего фактора.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Обезболивание </a:t>
            </a: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комплекс мероприятий направленный на  устранение болевых ощущений при выполнении медицинских манипуляций и операций.</a:t>
            </a:r>
            <a:b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Анестезиология </a:t>
            </a: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наука о защите организма от операционной травмы и её последствий.</a:t>
            </a:r>
            <a:r>
              <a:rPr lang="ru-RU" sz="3200" b="1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восприятии боли принимают участие таламус, гипоталамус, ретикулярная формация, </a:t>
            </a:r>
            <a:r>
              <a:rPr lang="ru-RU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лимбическая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система, затылочный и лобные участки коры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Система, которая проводит и воспринимает болевые ощущения, - </a:t>
            </a:r>
            <a:r>
              <a:rPr lang="ru-RU" sz="36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ноцицептивная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Система, которая противодействует болевым ощущениям,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антиноцицептивная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Висцеральная боль - от внутренних органов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Соматическая боль - кости, мышцы, суставы, зубы, связки, нервы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ОБЕЗБОЛИВАНИЯ</a:t>
            </a:r>
          </a:p>
        </p:txBody>
      </p:sp>
      <p:sp>
        <p:nvSpPr>
          <p:cNvPr id="67590" name="Rectangle 6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820150" cy="4679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обезболивание (наркоз,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 анестезия </a:t>
            </a: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выключается не только сознание, болевая чувствительность, но ещё условные и некоторые безусловные рефлексы</a:t>
            </a:r>
            <a:b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анестезия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когда болевые ощущения ликвидируют только в зоне операций или на участке тела (проводниковая анестезия, </a:t>
            </a:r>
            <a:r>
              <a:rPr lang="ru-RU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перидуральная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СМ анестезия)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1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комбинированные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формы анестезии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Нарко́з (др.-греч. νάρκωσις онемение, оцепенение)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93675" y="1989138"/>
            <a:ext cx="8950325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искусственно вызванное, обратимое состояние торможения ЦНС, при котором возникает потеря сознания, сон, амнезия, обезболивание, расслабление скелетных мышц и потеря контроля над некоторыми рефлексами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всё это возникает при введении одного или нескольких общих анестетиков, оптимальная доза и комбинация которых подбирается анестезиологом с учётом индивидуальных особенностей конкретного пациента и в зависимости от типа медицинской процедуры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наркоза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765175"/>
            <a:ext cx="9144000" cy="5876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Ингаляционный: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масочный (назо - и орофарингеальный)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эндотрахеальный (назо - или оротрахеальний)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через трахеостому</a:t>
            </a:r>
          </a:p>
          <a:p>
            <a:pPr>
              <a:buFont typeface="Arial" charset="0"/>
              <a:buNone/>
            </a:pPr>
            <a:r>
              <a:rPr lang="ru-RU" sz="36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Неингаляционный:</a:t>
            </a:r>
            <a:r>
              <a:rPr lang="ru-RU" sz="3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внутривенный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внутрикостный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ректальный </a:t>
            </a:r>
          </a:p>
          <a:p>
            <a:pPr lvl="2">
              <a:buFont typeface="Wingdings" pitchFamily="2" charset="2"/>
              <a:buChar char="Ø"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подкожный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 r="1006"/>
          <a:stretch>
            <a:fillRect/>
          </a:stretch>
        </p:blipFill>
        <p:spPr bwMode="auto">
          <a:xfrm>
            <a:off x="0" y="0"/>
            <a:ext cx="91440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59499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Масочный наркоз </a:t>
            </a:r>
            <a:r>
              <a:rPr lang="ru-RU" sz="4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(ингаляционный)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6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наркоза</a:t>
            </a: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9144000" cy="51863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длительности воздействия: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поверхностный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глубокий </a:t>
            </a:r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способу введения лекарственных веществ различают: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мононаркоз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чистый -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одним препаратом); 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полинаркоз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(комбинированный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многокомпонентный, смешанный, потенцированный)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наркоза: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323850" y="908050"/>
            <a:ext cx="8820150" cy="5949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І. Стадия анальгезии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(3-4минуты)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Потеря болевой чувствительности на фоне сохраненного либо помраченного сознания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Длится от момента начала ингаляции наркозного вещества и до момента потери больным сознания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Иногда во время нее проводят небольшие хирургические вмешательства (вскрытие абсцессов, экстракция зубов, снятие швов и тому подобное) 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ІІ. Стадия возбуждения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(7-15минут)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Длится от момента потери больным сознания и до стадии хирургического наркоза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Осложнения: речевое и двигательное возбуждение, повышается секреторная активность слюнных и бронхиальных желез, рвота, колебание артериального давления, изменение частоты дыхания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Тяжелые осложнения: ларингоспазм,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бронхоспазм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остановка дыхания, сердечные аритмии, остановка сердца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наркоза</a:t>
            </a:r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 r="2237"/>
          <a:stretch>
            <a:fillRect/>
          </a:stretch>
        </p:blipFill>
        <p:spPr bwMode="auto">
          <a:xfrm>
            <a:off x="971550" y="1196975"/>
            <a:ext cx="7056438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наркоза: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893175" cy="56165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ІІІ. Стадия хирургического наркоза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1-й уровень: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скелетная мускулатура не расслаблена, исчезают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коньюнктивальный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глоточный рефлексы (можно проводить интубацию)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2-й уровень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исчезает реакция частого дыхания в ответ на разрез кожи (глубокая анальгезия), рефлексы гортани (можно проводить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эндотрахеальную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интубацию); отмечается хорошая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миорелаксация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3-й уровень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снижается артериальное давление, полное расслабление мышц, постепенно выключаются межреберные мышцы, тип дыхания становится чревным; постепенно исчезают роговичный и зрачковый рефлексы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4-й уровень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тонус мышц низкий, полный паралич межреберных мышц; артериальное давление снижено; зрачки расширены, не реагируют на свет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История анестезиологии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Борьба с болью является одной из самых сложных задач медицины. Первые сведения об обезболивании при операциях, болезненных лечебных манипуляциях (с помощью вина, корня мандрагоры, опия, индийской конопли, белены и дурмана) обнаружены в папирусе </a:t>
            </a:r>
            <a:r>
              <a:rPr lang="ru-RU" dirty="0" err="1">
                <a:solidFill>
                  <a:srgbClr val="7030A0"/>
                </a:solidFill>
              </a:rPr>
              <a:t>Эберса</a:t>
            </a:r>
            <a:r>
              <a:rPr lang="ru-RU" dirty="0">
                <a:solidFill>
                  <a:srgbClr val="7030A0"/>
                </a:solidFill>
              </a:rPr>
              <a:t> (3-2 тыс. лет до н.э.)</a:t>
            </a:r>
          </a:p>
        </p:txBody>
      </p:sp>
    </p:spTree>
    <p:extLst>
      <p:ext uri="{BB962C8B-B14F-4D97-AF65-F5344CB8AC3E}">
        <p14:creationId xmlns:p14="http://schemas.microsoft.com/office/powerpoint/2010/main" val="44253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Интубация трахеи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 r="2544"/>
          <a:stretch>
            <a:fillRect/>
          </a:stretch>
        </p:blipFill>
        <p:spPr bwMode="auto">
          <a:xfrm>
            <a:off x="755650" y="871538"/>
            <a:ext cx="7777163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2"/>
          <a:srcRect r="2281"/>
          <a:stretch>
            <a:fillRect/>
          </a:stretch>
        </p:blipFill>
        <p:spPr bwMode="auto">
          <a:xfrm>
            <a:off x="0" y="0"/>
            <a:ext cx="502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Анестезиолог выполняет интубацию трахеи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/>
          <a:srcRect l="6848" r="5600"/>
          <a:stretch>
            <a:fillRect/>
          </a:stretch>
        </p:blipFill>
        <p:spPr bwMode="auto">
          <a:xfrm>
            <a:off x="5076825" y="1916113"/>
            <a:ext cx="40671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076825" y="5516563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Интубационная трубка - надежность дыхания при наркозе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/>
          <p:cNvPicPr>
            <a:picLocks noChangeAspect="1" noChangeArrowheads="1"/>
          </p:cNvPicPr>
          <p:nvPr/>
        </p:nvPicPr>
        <p:blipFill>
          <a:blip r:embed="rId2"/>
          <a:srcRect r="2383"/>
          <a:stretch>
            <a:fillRect/>
          </a:stretch>
        </p:blipFill>
        <p:spPr bwMode="auto">
          <a:xfrm>
            <a:off x="755650" y="1214438"/>
            <a:ext cx="73453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913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Наркозный аппарат – легкие пациента во время общей анестезии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 наркоза: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0" y="1412875"/>
            <a:ext cx="9144000" cy="496887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IV. Агональная стадия (наблюдается при передозировке наркозных веществ)</a:t>
            </a: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Характеризуется угнетением дыхательного и сосудодвигательного центров продолговатого мозга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Развиваются полный паралич дыхательной мускулатуры, остановка дыхания, коллапс, остановка сердца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2400" b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Хирургические вмешательства проводят на 1, 2 уровнях, приблизительно до середины третьего уровня третьей стадии наркоза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Комбинированный наркоз складывается из: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0" y="1385888"/>
            <a:ext cx="9144000" cy="54721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вводный наркоз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применяют для быстрого введения больного в состояние сна, без фазы возбуждения (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тиопентал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-натрия,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калипсол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ардуан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введение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миорелаксантов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для устранения двигательной активности.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главный (поддерживающий) наркоз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проводят на всем этапе операции (фторотан,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флюотан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этран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трилен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дополнительный наркоз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используют для углубления главного (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кетамин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пропофол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этомидат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оксибутират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натрия и др.).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базисный наркоз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при котором в начале или одновременно с главным, применяют другой вид обезболивания (ингаляционный наркоз + нейролептаналгезия).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Рациональное сочетание лекарственных средств при применении многокомпонентной анестезии, дает возможность быстро вызывать общее обезболивание, уменьшить их дозы, и максимально снизить их негативное влияние на основные </a:t>
            </a:r>
            <a:r>
              <a:rPr lang="ru-RU" sz="20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жизненноважные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функции организма, при достаточной глубине наркоза.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ДЛЯ НАРКОЗА</a:t>
            </a:r>
            <a:endParaRPr lang="ru-RU" sz="1600" smtClean="0"/>
          </a:p>
        </p:txBody>
      </p:sp>
      <p:sp>
        <p:nvSpPr>
          <p:cNvPr id="94213" name="Rectangle 5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8893175" cy="2520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ИНГАЛЯЦИОННОГО НАРКОЗА </a:t>
            </a:r>
            <a:endParaRPr lang="ru-RU" sz="14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Летучие жидкости –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этиловый эфир, фторотан,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энфлуран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изофлуран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метоксифлуран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Газы – 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закись азота, ксенон, циклопропан </a:t>
            </a:r>
          </a:p>
        </p:txBody>
      </p:sp>
      <p:sp>
        <p:nvSpPr>
          <p:cNvPr id="94214" name="Rectangle 6"/>
          <p:cNvSpPr>
            <a:spLocks noGrp="1"/>
          </p:cNvSpPr>
          <p:nvPr>
            <p:ph type="body" sz="half" idx="2"/>
          </p:nvPr>
        </p:nvSpPr>
        <p:spPr>
          <a:xfrm>
            <a:off x="179388" y="3500438"/>
            <a:ext cx="8964612" cy="335756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ru-RU" sz="32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НЕИНГАЛЯЦИОННОГО НАРКОЗА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Препараты краткого действия –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пропанидид, пропофол, предион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Препараты средней длительности действия–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кетамин, барбитураты</a:t>
            </a: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(гексанал, тиопентал натрия)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32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Препараты длительного действия –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натрия оксибутират, </a:t>
            </a:r>
            <a:r>
              <a:rPr lang="ru-RU" sz="600" smtClean="0"/>
              <a:t>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мидазолам, этомидат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некоторых наркотических анальгетиков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324975" cy="5661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Промедол</a:t>
            </a: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расслабляет гладкую мускулатуру мочеточников, ЖКТ и шейки матки, а тонус тела матки повышает, расширяет зрачки глаз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Пентазоцин, кодеин, трамадол, эстоцин, промедол</a:t>
            </a: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практически не угнетают дыхание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Дипидолор</a:t>
            </a: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имеет коронарорасширяющий эффект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Эстоцин</a:t>
            </a: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обладает противовоспалительным эффектом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Кодеин, этилморфин, гидрокодон</a:t>
            </a:r>
            <a:r>
              <a:rPr lang="ru-RU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имеют наиболее выраженное противокашлевое 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Ненаркотические анальгетики </a:t>
            </a:r>
            <a:b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908175" y="1268413"/>
            <a:ext cx="6851650" cy="5073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Метамизол натрия (анальгин)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Кетопрофен (кетонал)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Декскетопрофен (дексалгин)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 Кеторолак (кетанов)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 Нефопам (акупан)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 Парекоксиб (династат)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7. Лорноксикам (ксефокам)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8. Диклофенак калия (катафаст)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9. Этодолак (Этол форт)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10. Метоксифлуран (пентрокс)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74863"/>
          </a:xfrm>
        </p:spPr>
        <p:txBody>
          <a:bodyPr/>
          <a:lstStyle/>
          <a:p>
            <a:pPr>
              <a:defRPr/>
            </a:pPr>
            <a:r>
              <a:rPr lang="ru-RU" sz="32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Нейролептанальгезия – метод общего обезболивания с использованием комбинации нейролептика (дроперидол) с наркотическим анальгетиком (фентанил)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675687" cy="46799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Комбинированный препарат – таламонал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900" b="1" i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нейролептанальгезии: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900" b="1" i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незначительная токсичность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большая терапевтическая широта,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глубокая анальгезия,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противошоковое действие,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значительный противорвотный эффект,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стабильность гемодинамики,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быстрое наступление наркоза,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быстрый выход из него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362200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Атаральгезия - комбинированное использование наркотического анальгетика и транквилизатора (диазепама или мидазолама)</a:t>
            </a:r>
          </a:p>
        </p:txBody>
      </p:sp>
      <p:sp>
        <p:nvSpPr>
          <p:cNvPr id="92162" name="Rectangle 2"/>
          <p:cNvSpPr>
            <a:spLocks noGrp="1"/>
          </p:cNvSpPr>
          <p:nvPr>
            <p:ph type="body" idx="1"/>
          </p:nvPr>
        </p:nvSpPr>
        <p:spPr>
          <a:xfrm>
            <a:off x="539750" y="2492375"/>
            <a:ext cx="8604250" cy="43656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Преимущества: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ru-RU" sz="9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транквилизирующее действие ( до полного выключения сознания под влиянием мидазолама)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антероградная амнезия (больной не помнит события, которые происходили после введения препарата),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расслабление мышц,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противосудорожый эффект,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минимальное влияние на кровообращение</a:t>
            </a:r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История анестезиологии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Попытки добиться обезболивания на определенных участках тела также осуществлялись еще в древние времена. Вначале для этой цели пережимали сосуды конечности, позже начали использовать холод.</a:t>
            </a:r>
          </a:p>
        </p:txBody>
      </p:sp>
    </p:spTree>
    <p:extLst>
      <p:ext uri="{BB962C8B-B14F-4D97-AF65-F5344CB8AC3E}">
        <p14:creationId xmlns:p14="http://schemas.microsoft.com/office/powerpoint/2010/main" val="3086321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88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Местное обезболивание</a:t>
            </a:r>
            <a:endParaRPr lang="ru-RU" sz="8000" b="1" i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Местное обезболивание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обратимая и намеренно вызванная потеря болевой чувствительности в определенной части тела при полном сохранении сознания. При этом другие виды чувствительности (тактильная, </a:t>
            </a:r>
            <a:r>
              <a:rPr lang="ru-RU" dirty="0" err="1" smtClean="0">
                <a:solidFill>
                  <a:srgbClr val="7030A0"/>
                </a:solidFill>
              </a:rPr>
              <a:t>проприоцептивная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smtClean="0">
                <a:solidFill>
                  <a:srgbClr val="7030A0"/>
                </a:solidFill>
              </a:rPr>
              <a:t>температурная</a:t>
            </a:r>
            <a:r>
              <a:rPr lang="ru-RU" dirty="0">
                <a:solidFill>
                  <a:srgbClr val="7030A0"/>
                </a:solidFill>
              </a:rPr>
              <a:t>) снижены, но сохранены. Местное обезболивание используется для проведения хирургических манипуляций и небольших операций, а также для лечения болевых синдромов.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675687" cy="5218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Непереносимость применяемых препаратов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до 10 лет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Нарушение психики, нервно-возбудимые люди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Наличие воспалительных и рубцовых изменений в тканях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Внутреннее кровотечение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Большой объём вмешательства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требуется хорошая релаксация мышц</a:t>
            </a:r>
            <a:endParaRPr 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Противопоказания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0"/>
            <a:ext cx="8820150" cy="6858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Показания для местной анестезии: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пожилой возраст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выраженная сердечнососудистая недостаточность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ru-RU" sz="32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истощённые больные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Преимущества:</a:t>
            </a:r>
            <a:endParaRPr lang="ru-RU" sz="36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нужна специальная длительная предоперационная подготовка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требует постоянного п/о наблюдения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Можно выполнять в амбулаторных условиях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Сознание сохранено, возможен контакт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Относительная простота и доступность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u="sng" dirty="0" smtClean="0">
                <a:solidFill>
                  <a:srgbClr val="FF0000"/>
                </a:solidFill>
              </a:rPr>
              <a:t>Недостатки местной анестезии</a:t>
            </a:r>
            <a:endParaRPr lang="ru-RU" sz="4000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возможные аллергические реакции; психоэмоциональное напряжение пациента при длительных операциях; невозможность использования при обширных и </a:t>
            </a:r>
            <a:r>
              <a:rPr lang="ru-RU" dirty="0" err="1">
                <a:solidFill>
                  <a:srgbClr val="7030A0"/>
                </a:solidFill>
              </a:rPr>
              <a:t>травматичных</a:t>
            </a:r>
            <a:r>
              <a:rPr lang="ru-RU" dirty="0">
                <a:solidFill>
                  <a:srgbClr val="7030A0"/>
                </a:solidFill>
              </a:rPr>
              <a:t> операциях, когда требуется полная мышечная релаксация (расслабление), и у пациентов с нарушениями функции жизненно важных органов, когда требуются ИВЛ и другие методы зашиты от операционной травмы.</a:t>
            </a:r>
          </a:p>
        </p:txBody>
      </p:sp>
    </p:spTree>
    <p:extLst>
      <p:ext uri="{BB962C8B-B14F-4D97-AF65-F5344CB8AC3E}">
        <p14:creationId xmlns:p14="http://schemas.microsoft.com/office/powerpoint/2010/main" val="4185662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ДЛЯ МЕСТНОЙ АНЕСТЕЗИИ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0" y="1341438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для поверхностной анестезии - </a:t>
            </a: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кокаин, тетракаин, анестезин, бумекаин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преимущественно для инфильтрационной и проводниковой анестезии - </a:t>
            </a: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новокаин, тримекаин, артикаин</a:t>
            </a: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для спинномозговой анестезии - </a:t>
            </a: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бупивакаин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для всех видов анестезии - </a:t>
            </a: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лидокаин</a:t>
            </a:r>
            <a:r>
              <a:rPr lang="ru-RU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Используют: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Дикаин (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пантокаин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0,25, 0,5%, 1- 2% (слизистые)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Новокаин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0,25 и 0,5% - 1- 2%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Лидокаин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ксилокаин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проводниковая 0,5 - 2%,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инфильтрационная 0,25 - 0,5%: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слизистые 4-10%  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глаза  2%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Тримекаин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мезокаин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0,25-0,5%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проводниковая - 2%,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эпидуральная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- 3%,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спиномозговая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5%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Бупивакаин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маркаин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3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инфильтрационная - 0,25%,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эпидуральная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- 0,5%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u="sng" dirty="0">
                <a:solidFill>
                  <a:srgbClr val="FF0000"/>
                </a:solidFill>
              </a:rPr>
              <a:t>Механизм действия местных анестетиков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основан на их способности проникать через мембраны клеток, </a:t>
            </a:r>
            <a:r>
              <a:rPr lang="ru-RU" dirty="0" smtClean="0">
                <a:solidFill>
                  <a:srgbClr val="7030A0"/>
                </a:solidFill>
              </a:rPr>
              <a:t>нарушать </a:t>
            </a:r>
            <a:r>
              <a:rPr lang="ru-RU" dirty="0" err="1">
                <a:solidFill>
                  <a:srgbClr val="7030A0"/>
                </a:solidFill>
              </a:rPr>
              <a:t>окислительно</a:t>
            </a:r>
            <a:r>
              <a:rPr lang="ru-RU" dirty="0">
                <a:solidFill>
                  <a:srgbClr val="7030A0"/>
                </a:solidFill>
              </a:rPr>
              <a:t>-восстановительные реакции в клетке и в результате этого блокировать проведение нервного импульса в центральную нервную систему.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479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Стадии</a:t>
            </a:r>
            <a:r>
              <a:rPr lang="ru-RU" sz="5400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местной анестезии:</a:t>
            </a:r>
          </a:p>
        </p:txBody>
      </p:sp>
      <p:sp>
        <p:nvSpPr>
          <p:cNvPr id="6656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55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 введения анестетика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 воздействия анестетика на рецепторы или проводящие пути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 полной анестезии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Стадия восстановления болевой чувствительности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Специальной подготовки к местной анестезии не требуется, однако у эмоционально лабильных людей используют </a:t>
            </a:r>
            <a:r>
              <a:rPr lang="ru-RU" sz="36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премедикацию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 30-40 минут до операции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468313" y="2852936"/>
            <a:ext cx="8675687" cy="360025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Седативные препараты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седуксен,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реланиум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Нейролептики: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дроперидол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Наркотический анальгетик: </a:t>
            </a:r>
            <a:r>
              <a:rPr lang="ru-RU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промедол</a:t>
            </a:r>
            <a:endParaRPr lang="ru-RU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Антигистаминные препараты: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димедрол, супрастин, тавегил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История анестезиологии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Эфир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клинике </a:t>
            </a:r>
            <a:r>
              <a:rPr lang="ru-RU" dirty="0">
                <a:solidFill>
                  <a:srgbClr val="7030A0"/>
                </a:solidFill>
              </a:rPr>
              <a:t>был впервые применен Лонгом, когда тот в январе 1842 года экстрагировал у больной зуб, а 30 марта 1842 года, применив эфир удалил опухоль, расположенную в затылочной </a:t>
            </a:r>
            <a:r>
              <a:rPr lang="ru-RU" dirty="0" smtClean="0">
                <a:solidFill>
                  <a:srgbClr val="7030A0"/>
                </a:solidFill>
              </a:rPr>
              <a:t>области. Однако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smtClean="0">
                <a:solidFill>
                  <a:srgbClr val="7030A0"/>
                </a:solidFill>
              </a:rPr>
              <a:t>печати </a:t>
            </a:r>
            <a:r>
              <a:rPr lang="ru-RU" dirty="0">
                <a:solidFill>
                  <a:srgbClr val="7030A0"/>
                </a:solidFill>
              </a:rPr>
              <a:t>это было опубликовано только в 1852 году.</a:t>
            </a:r>
          </a:p>
        </p:txBody>
      </p:sp>
    </p:spTree>
    <p:extLst>
      <p:ext uri="{BB962C8B-B14F-4D97-AF65-F5344CB8AC3E}">
        <p14:creationId xmlns:p14="http://schemas.microsoft.com/office/powerpoint/2010/main" val="3333798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местной анестезии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81300"/>
            <a:ext cx="4495800" cy="31670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Поверхностная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(терминальная</a:t>
            </a:r>
            <a:r>
              <a:rPr lang="ru-RU" sz="4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смазывание,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орошение, охлаждение кожи и   слизистых оболочек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219700" y="2852738"/>
            <a:ext cx="3635375" cy="15113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Глубокая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0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анестезия</a:t>
            </a:r>
          </a:p>
          <a:p>
            <a:pPr>
              <a:defRPr/>
            </a:pPr>
            <a:endParaRPr lang="ru-RU" sz="3600" smtClean="0">
              <a:solidFill>
                <a:schemeClr val="tx2"/>
              </a:solidFill>
            </a:endParaRPr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5003800" y="1125538"/>
            <a:ext cx="647700" cy="2590800"/>
          </a:xfrm>
          <a:prstGeom prst="curvedRigh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4211638" y="1196975"/>
            <a:ext cx="588962" cy="2592388"/>
          </a:xfrm>
          <a:prstGeom prst="curvedLeftArrow">
            <a:avLst>
              <a:gd name="adj1" fmla="val 88032"/>
              <a:gd name="adj2" fmla="val 1760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Поверхностная, или терминальная, анестезия.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Данная анестезия развивается, когда анестетик непосредственно контактирует с нервными окончаниями, проникая через кожу или слизистые оболочки. Иногда применяют метод охлаждения для достижения терминальной анестезии за счет быстрого испарения с поверхности кожи летучих жидкостей (хлорэтила).</a:t>
            </a:r>
          </a:p>
        </p:txBody>
      </p:sp>
    </p:spTree>
    <p:extLst>
      <p:ext uri="{BB962C8B-B14F-4D97-AF65-F5344CB8AC3E}">
        <p14:creationId xmlns:p14="http://schemas.microsoft.com/office/powerpoint/2010/main" val="194054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/>
          <p:cNvPicPr>
            <a:picLocks noChangeAspect="1" noChangeArrowheads="1"/>
          </p:cNvPicPr>
          <p:nvPr/>
        </p:nvPicPr>
        <p:blipFill>
          <a:blip r:embed="rId2"/>
          <a:srcRect l="12343" t="50391" r="56233"/>
          <a:stretch>
            <a:fillRect/>
          </a:stretch>
        </p:blipFill>
        <p:spPr bwMode="auto">
          <a:xfrm>
            <a:off x="6715125" y="2924175"/>
            <a:ext cx="24288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 b="51373"/>
          <a:stretch>
            <a:fillRect/>
          </a:stretch>
        </p:blipFill>
        <p:spPr bwMode="auto">
          <a:xfrm>
            <a:off x="107504" y="3173636"/>
            <a:ext cx="640873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36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Глубокая анестезия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9144000" cy="2591817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7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инфильтрационная </a:t>
            </a: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тугое пропитывание тканей строго послойно раствором анестетика и заполнение им </a:t>
            </a:r>
            <a:r>
              <a:rPr lang="ru-RU" sz="67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межфасциальных</a:t>
            </a: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межмышечных пространств, брыжейки и брюшины. Метод известен во всем мире как метод </a:t>
            </a:r>
            <a:r>
              <a:rPr lang="en-US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ползучего инфильтрата</a:t>
            </a:r>
            <a:r>
              <a:rPr lang="en-US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6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разработанный русским хирургом А.В. Вишневским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nedug.r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438" b="6438"/>
          <a:stretch>
            <a:fillRect/>
          </a:stretch>
        </p:blipFill>
        <p:spPr>
          <a:xfrm>
            <a:off x="323850" y="512763"/>
            <a:ext cx="8459788" cy="6345237"/>
          </a:xfrm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7888" cy="1149350"/>
          </a:xfrm>
        </p:spPr>
        <p:txBody>
          <a:bodyPr/>
          <a:lstStyle/>
          <a:p>
            <a:pPr eaLnBrk="1" hangingPunct="1"/>
            <a:r>
              <a:rPr lang="ru-RU" sz="4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Местная инфильтрационная </a:t>
            </a:r>
            <a:br>
              <a:rPr lang="ru-RU" sz="4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анестезия</a:t>
            </a:r>
            <a:r>
              <a:rPr lang="ru-RU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nedug.r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437" b="8437"/>
          <a:stretch>
            <a:fillRect/>
          </a:stretch>
        </p:blipFill>
        <p:spPr>
          <a:xfrm>
            <a:off x="1187450" y="1295400"/>
            <a:ext cx="7416800" cy="5562600"/>
          </a:xfrm>
        </p:spPr>
      </p:pic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75688" cy="1368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/>
              <a:t>  </a:t>
            </a:r>
            <a:r>
              <a:rPr lang="ru-RU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инфильтрационная</a:t>
            </a:r>
            <a:br>
              <a:rPr lang="ru-RU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анестезия по Вишневскому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844675"/>
            <a:ext cx="4067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Послойность введения: внутрикожно – подкожно – субфасциально </a:t>
            </a:r>
          </a:p>
          <a:p>
            <a:pPr>
              <a:defRPr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Скальпель следует за иглой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 r="1898"/>
          <a:stretch>
            <a:fillRect/>
          </a:stretch>
        </p:blipFill>
        <p:spPr bwMode="auto">
          <a:xfrm>
            <a:off x="0" y="333375"/>
            <a:ext cx="91440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95288" y="5157788"/>
            <a:ext cx="8288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Лимонная корочка при</a:t>
            </a:r>
            <a:b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инфильтрационной анестезии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Местная анестезия ше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7056437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468313" y="5546725"/>
            <a:ext cx="8288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Лимонная корочка при</a:t>
            </a:r>
            <a:b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инфильтрационной анестезии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nedug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645024"/>
            <a:ext cx="777716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-459431"/>
            <a:ext cx="822960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Глубокая анестезия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672"/>
            <a:ext cx="9144000" cy="288032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б) проводниковая (регионарная)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блокада анестетиком проводящих нервных стволов, сплетений или корешков спинного мозга. При такой анестезии утрачивается болевая чувствительность в зоне (регионе) иннервации проводящих путей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250825" y="6338888"/>
            <a:ext cx="8715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Проводниковая анестезия  по Оберсту - Лукашевичу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nnadesign.com/2124/hirurgiya/image066.jpg"/>
          <p:cNvPicPr>
            <a:picLocks noChangeAspect="1" noChangeArrowheads="1"/>
          </p:cNvPicPr>
          <p:nvPr/>
        </p:nvPicPr>
        <p:blipFill>
          <a:blip r:embed="rId2"/>
          <a:srcRect l="845" r="-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Разновидности </a:t>
            </a:r>
            <a:r>
              <a:rPr lang="ru-RU" i="1" u="sng" dirty="0">
                <a:solidFill>
                  <a:srgbClr val="FF0000"/>
                </a:solidFill>
              </a:rPr>
              <a:t>проводниковой анестезии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74035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</a:rPr>
              <a:t>спинномозговая </a:t>
            </a:r>
            <a:r>
              <a:rPr lang="ru-RU" sz="2800" dirty="0">
                <a:solidFill>
                  <a:srgbClr val="7030A0"/>
                </a:solidFill>
              </a:rPr>
              <a:t>и </a:t>
            </a:r>
            <a:r>
              <a:rPr lang="ru-RU" sz="2800" dirty="0" err="1">
                <a:solidFill>
                  <a:srgbClr val="7030A0"/>
                </a:solidFill>
              </a:rPr>
              <a:t>эпидуральная</a:t>
            </a:r>
            <a:r>
              <a:rPr lang="ru-RU" sz="2800" dirty="0">
                <a:solidFill>
                  <a:srgbClr val="7030A0"/>
                </a:solidFill>
              </a:rPr>
              <a:t> анестезия. При спинномозговой анестезии анестетик вводится в субарахноидальное пространство, а при </a:t>
            </a:r>
            <a:r>
              <a:rPr lang="ru-RU" sz="2800" dirty="0" err="1">
                <a:solidFill>
                  <a:srgbClr val="7030A0"/>
                </a:solidFill>
              </a:rPr>
              <a:t>перидуральной</a:t>
            </a:r>
            <a:r>
              <a:rPr lang="ru-RU" sz="2800" dirty="0">
                <a:solidFill>
                  <a:srgbClr val="7030A0"/>
                </a:solidFill>
              </a:rPr>
              <a:t> (</a:t>
            </a:r>
            <a:r>
              <a:rPr lang="ru-RU" sz="2800" dirty="0" err="1">
                <a:solidFill>
                  <a:srgbClr val="7030A0"/>
                </a:solidFill>
              </a:rPr>
              <a:t>эпидуральной</a:t>
            </a:r>
            <a:r>
              <a:rPr lang="ru-RU" sz="2800" dirty="0">
                <a:solidFill>
                  <a:srgbClr val="7030A0"/>
                </a:solidFill>
              </a:rPr>
              <a:t>) — в </a:t>
            </a:r>
            <a:r>
              <a:rPr lang="ru-RU" sz="2800" dirty="0" err="1">
                <a:solidFill>
                  <a:srgbClr val="7030A0"/>
                </a:solidFill>
              </a:rPr>
              <a:t>перидуральное</a:t>
            </a:r>
            <a:r>
              <a:rPr lang="ru-RU" sz="2800" dirty="0">
                <a:solidFill>
                  <a:srgbClr val="7030A0"/>
                </a:solidFill>
              </a:rPr>
              <a:t> пространство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Анестетик действует на чувствительные и двигательные корешки и вызывает обезболивание и релаксацию (расслабление) всей иннервируемой области. Данный вид анестезии используется при операциях на органах малого таза, нижних </a:t>
            </a:r>
            <a:r>
              <a:rPr lang="ru-RU" sz="2800" dirty="0" smtClean="0">
                <a:solidFill>
                  <a:srgbClr val="7030A0"/>
                </a:solidFill>
              </a:rPr>
              <a:t>конечностях.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7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История анестезиологии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Почти одновременно с введением наркоза эфиром было открыто действие закиси азота («веселящего газа»). 11 декабря 1844 года зубной врач </a:t>
            </a:r>
            <a:r>
              <a:rPr lang="ru-RU" dirty="0" smtClean="0">
                <a:solidFill>
                  <a:srgbClr val="7030A0"/>
                </a:solidFill>
              </a:rPr>
              <a:t>Уэллс </a:t>
            </a:r>
            <a:r>
              <a:rPr lang="ru-RU" dirty="0">
                <a:solidFill>
                  <a:srgbClr val="7030A0"/>
                </a:solidFill>
              </a:rPr>
              <a:t>испытал его действие на себе при удалении больного зуба. Так как в это время закись азота применяли без кислорода, она могла быть использована только при кратковременных (1-2 минуты) манипуляциях.</a:t>
            </a:r>
          </a:p>
        </p:txBody>
      </p:sp>
    </p:spTree>
    <p:extLst>
      <p:ext uri="{BB962C8B-B14F-4D97-AF65-F5344CB8AC3E}">
        <p14:creationId xmlns:p14="http://schemas.microsoft.com/office/powerpoint/2010/main" val="3949064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 noChangeArrowheads="1"/>
          </p:cNvPicPr>
          <p:nvPr/>
        </p:nvPicPr>
        <p:blipFill>
          <a:blip r:embed="rId2"/>
          <a:srcRect r="2122" b="4260"/>
          <a:stretch>
            <a:fillRect/>
          </a:stretch>
        </p:blipFill>
        <p:spPr bwMode="auto">
          <a:xfrm>
            <a:off x="323850" y="2246313"/>
            <a:ext cx="7235825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613" cy="27082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Спинномозговая (синонимы: люмбальная,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эпидуральная, субдуральная анестезия,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субарахноидальная анестезия)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 анестетика соответственно в спинно-мозговой канал, эпидуральное, субдуральное и субарахноидальное пространства спинного мозга.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спинномозговой анестезии</a:t>
            </a:r>
          </a:p>
        </p:txBody>
      </p:sp>
      <p:pic>
        <p:nvPicPr>
          <p:cNvPr id="61442" name="Picture 2" descr="http://i014.radikal.ru/0712/bc/8874a09fe63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42963"/>
            <a:ext cx="7200900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 noChangeArrowheads="1"/>
          </p:cNvPicPr>
          <p:nvPr/>
        </p:nvPicPr>
        <p:blipFill>
          <a:blip r:embed="rId2"/>
          <a:srcRect r="2499"/>
          <a:stretch>
            <a:fillRect/>
          </a:stretch>
        </p:blipFill>
        <p:spPr bwMode="auto">
          <a:xfrm>
            <a:off x="0" y="0"/>
            <a:ext cx="4500563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2565400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спинномозговой анестезии</a:t>
            </a:r>
          </a:p>
        </p:txBody>
      </p:sp>
      <p:pic>
        <p:nvPicPr>
          <p:cNvPr id="63491" name="Picture 2" descr="http://www.agrisizdogum.com/spinal%20anestezi/spinaligne.JPG"/>
          <p:cNvPicPr>
            <a:picLocks noChangeAspect="1" noChangeArrowheads="1"/>
          </p:cNvPicPr>
          <p:nvPr/>
        </p:nvPicPr>
        <p:blipFill>
          <a:blip r:embed="rId3"/>
          <a:srcRect l="14569"/>
          <a:stretch>
            <a:fillRect/>
          </a:stretch>
        </p:blipFill>
        <p:spPr bwMode="auto">
          <a:xfrm>
            <a:off x="3779838" y="2349500"/>
            <a:ext cx="52197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3995738" y="0"/>
            <a:ext cx="5148262" cy="3213100"/>
          </a:xfrm>
        </p:spPr>
        <p:txBody>
          <a:bodyPr/>
          <a:lstStyle/>
          <a:p>
            <a:pPr>
              <a:defRPr/>
            </a:pPr>
            <a:r>
              <a:rPr lang="ru-RU" sz="40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пациента при проведении спиномозговой анестезии</a:t>
            </a:r>
          </a:p>
        </p:txBody>
      </p:sp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2"/>
          <a:srcRect r="2667"/>
          <a:stretch>
            <a:fillRect/>
          </a:stretch>
        </p:blipFill>
        <p:spPr bwMode="auto">
          <a:xfrm>
            <a:off x="0" y="0"/>
            <a:ext cx="444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http://im7-tub-ru.yandex.net/i?id=131339139-5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10019" r="6380" b="14771"/>
          <a:stretch>
            <a:fillRect/>
          </a:stretch>
        </p:blipFill>
        <p:spPr bwMode="auto">
          <a:xfrm>
            <a:off x="4391025" y="3500438"/>
            <a:ext cx="4752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825" cy="2708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спинномозговой анестезии</a:t>
            </a:r>
          </a:p>
        </p:txBody>
      </p:sp>
      <p:pic>
        <p:nvPicPr>
          <p:cNvPr id="65538" name="Picture 2" descr="http://im3-tub-ru.yandex.net/i?id=136846772-4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4327" b="7234"/>
          <a:stretch>
            <a:fillRect/>
          </a:stretch>
        </p:blipFill>
        <p:spPr bwMode="auto">
          <a:xfrm>
            <a:off x="0" y="2781300"/>
            <a:ext cx="52927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" descr="http://www.baby.ru/storage/4/3/e/2/11997452.542737.jpeg"/>
          <p:cNvPicPr>
            <a:picLocks noChangeAspect="1" noChangeArrowheads="1"/>
          </p:cNvPicPr>
          <p:nvPr/>
        </p:nvPicPr>
        <p:blipFill>
          <a:blip r:embed="rId4"/>
          <a:srcRect r="7822" b="4861"/>
          <a:stretch>
            <a:fillRect/>
          </a:stretch>
        </p:blipFill>
        <p:spPr bwMode="auto">
          <a:xfrm>
            <a:off x="5076825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im7-tub-ru.yandex.net/i?id=495230853-1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1513"/>
          <a:stretch>
            <a:fillRect/>
          </a:stretch>
        </p:blipFill>
        <p:spPr bwMode="auto">
          <a:xfrm>
            <a:off x="0" y="0"/>
            <a:ext cx="45339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4"/>
          <a:srcRect r="2222"/>
          <a:stretch>
            <a:fillRect/>
          </a:stretch>
        </p:blipFill>
        <p:spPr bwMode="auto">
          <a:xfrm>
            <a:off x="3779838" y="2813050"/>
            <a:ext cx="53641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Новокаиновые блокады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/>
          <a:lstStyle/>
          <a:p>
            <a:r>
              <a:rPr lang="ru-RU" sz="2800" u="sng" dirty="0">
                <a:solidFill>
                  <a:srgbClr val="7030A0"/>
                </a:solidFill>
              </a:rPr>
              <a:t>Блокада </a:t>
            </a:r>
            <a:r>
              <a:rPr lang="ru-RU" sz="2800" dirty="0">
                <a:solidFill>
                  <a:srgbClr val="7030A0"/>
                </a:solidFill>
              </a:rPr>
              <a:t>— это локальное введение </a:t>
            </a:r>
            <a:r>
              <a:rPr lang="ru-RU" sz="2800" dirty="0" smtClean="0">
                <a:solidFill>
                  <a:srgbClr val="7030A0"/>
                </a:solidFill>
              </a:rPr>
              <a:t>новокаина </a:t>
            </a:r>
            <a:r>
              <a:rPr lang="ru-RU" sz="2800" dirty="0">
                <a:solidFill>
                  <a:srgbClr val="7030A0"/>
                </a:solidFill>
              </a:rPr>
              <a:t>разных концентраций и количеств иногда в сочетании с другими веществами для получения лечебного эффекта. Блокады применяют при некоторых заболеваниях и травмах для уменьшения боли, профилактики шока и улучшения состояния </a:t>
            </a:r>
            <a:r>
              <a:rPr lang="ru-RU" sz="2800" dirty="0" smtClean="0">
                <a:solidFill>
                  <a:srgbClr val="7030A0"/>
                </a:solidFill>
              </a:rPr>
              <a:t>больного.</a:t>
            </a:r>
          </a:p>
          <a:p>
            <a:r>
              <a:rPr lang="ru-RU" sz="2800" dirty="0">
                <a:solidFill>
                  <a:srgbClr val="7030A0"/>
                </a:solidFill>
              </a:rPr>
              <a:t>Осуществлять </a:t>
            </a:r>
            <a:r>
              <a:rPr lang="ru-RU" sz="2800" dirty="0" smtClean="0">
                <a:solidFill>
                  <a:srgbClr val="7030A0"/>
                </a:solidFill>
              </a:rPr>
              <a:t>блокады </a:t>
            </a:r>
            <a:r>
              <a:rPr lang="ru-RU" sz="2800" dirty="0">
                <a:solidFill>
                  <a:srgbClr val="7030A0"/>
                </a:solidFill>
              </a:rPr>
              <a:t>надо при строгом соблюдении правил асептики в положении больного, удобном для выполнения блокады. После блокады больной в течение 2 ч должен находиться в постели.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89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15262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0" y="116632"/>
            <a:ext cx="8599107" cy="6719912"/>
          </a:xfrm>
        </p:spPr>
        <p:txBody>
          <a:bodyPr/>
          <a:lstStyle/>
          <a:p>
            <a:r>
              <a:rPr lang="ru-RU" sz="2800" u="sng" dirty="0">
                <a:solidFill>
                  <a:srgbClr val="7030A0"/>
                </a:solidFill>
              </a:rPr>
              <a:t>Блокада места перелома </a:t>
            </a:r>
            <a:r>
              <a:rPr lang="ru-RU" sz="2800" dirty="0">
                <a:solidFill>
                  <a:srgbClr val="7030A0"/>
                </a:solidFill>
              </a:rPr>
              <a:t>— один из наиболее простых и эффективных методов обезболивания при переломе кости. При этом обеспечивается блокада нервных рецепторов непосредственно в очаге повреждения.</a:t>
            </a:r>
          </a:p>
          <a:p>
            <a:r>
              <a:rPr lang="ru-RU" sz="2800" u="sng" dirty="0">
                <a:solidFill>
                  <a:srgbClr val="7030A0"/>
                </a:solidFill>
              </a:rPr>
              <a:t>Циркулярную (футлярную) новокаиновую блокаду </a:t>
            </a:r>
            <a:r>
              <a:rPr lang="ru-RU" sz="2800" dirty="0">
                <a:solidFill>
                  <a:srgbClr val="7030A0"/>
                </a:solidFill>
              </a:rPr>
              <a:t>поперечного сечения конечности проводят при значительных повреждениях тканей конечности, а также перед снятием длительно находившегося на конечности жгута с целью профилактики «турникетного» шока и синдрома длительного </a:t>
            </a:r>
            <a:r>
              <a:rPr lang="ru-RU" sz="2800" dirty="0" smtClean="0">
                <a:solidFill>
                  <a:srgbClr val="7030A0"/>
                </a:solidFill>
              </a:rPr>
              <a:t>сдавления. </a:t>
            </a:r>
            <a:r>
              <a:rPr lang="ru-RU" sz="2800" dirty="0">
                <a:solidFill>
                  <a:srgbClr val="7030A0"/>
                </a:solidFill>
              </a:rPr>
              <a:t>Выше участка повреждения конечности (места расположения жгута) </a:t>
            </a:r>
            <a:r>
              <a:rPr lang="ru-RU" sz="2800" dirty="0" err="1">
                <a:solidFill>
                  <a:srgbClr val="7030A0"/>
                </a:solidFill>
              </a:rPr>
              <a:t>циркулярно</a:t>
            </a:r>
            <a:r>
              <a:rPr lang="ru-RU" sz="2800" dirty="0">
                <a:solidFill>
                  <a:srgbClr val="7030A0"/>
                </a:solidFill>
              </a:rPr>
              <a:t> из разных точек в мягкие ткани на всю глубину до кости вводят до 250 — 300 мл 0,25 % раствора новокаина.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46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Рис. 4. Анестезия поперечного сечения конечности. Стрелками показаны направления введения раствора новокаи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745432"/>
            <a:ext cx="69834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Глубокая анестезия</a:t>
            </a:r>
          </a:p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циркулярная (футлярная) </a:t>
            </a:r>
            <a:r>
              <a:rPr lang="ru-RU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поперечного сечения конечности</a:t>
            </a:r>
            <a:endParaRPr lang="ru-RU" sz="3600" b="1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3"/>
          <a:srcRect l="52710" t="59984" r="6598"/>
          <a:stretch>
            <a:fillRect/>
          </a:stretch>
        </p:blipFill>
        <p:spPr bwMode="auto">
          <a:xfrm>
            <a:off x="0" y="4581128"/>
            <a:ext cx="25781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Новокаиновые блокады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err="1">
                <a:solidFill>
                  <a:srgbClr val="7030A0"/>
                </a:solidFill>
              </a:rPr>
              <a:t>Паравертебральная</a:t>
            </a:r>
            <a:r>
              <a:rPr lang="ru-RU" sz="2800" u="sng" dirty="0">
                <a:solidFill>
                  <a:srgbClr val="7030A0"/>
                </a:solidFill>
              </a:rPr>
              <a:t> блокада </a:t>
            </a:r>
            <a:r>
              <a:rPr lang="ru-RU" sz="2800" dirty="0">
                <a:solidFill>
                  <a:srgbClr val="7030A0"/>
                </a:solidFill>
              </a:rPr>
              <a:t>межреберных нервов показана при множественных переломах ребер. Для блокады межреберных нервов раствор новокаина вводится в точки, расположенные несколько </a:t>
            </a:r>
            <a:r>
              <a:rPr lang="ru-RU" sz="2800" dirty="0" err="1">
                <a:solidFill>
                  <a:srgbClr val="7030A0"/>
                </a:solidFill>
              </a:rPr>
              <a:t>латеральнее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паравертебральной</a:t>
            </a:r>
            <a:r>
              <a:rPr lang="ru-RU" sz="2800" dirty="0">
                <a:solidFill>
                  <a:srgbClr val="7030A0"/>
                </a:solidFill>
              </a:rPr>
              <a:t> линии под каждое поврежденное ребро, а также под вышележащие и нижележащие ребра. Используется 1 % раствор новокаина в количестве 6 —8 мл для каждой инъекции.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478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/>
          <a:srcRect r="1978"/>
          <a:stretch>
            <a:fillRect/>
          </a:stretch>
        </p:blipFill>
        <p:spPr bwMode="auto">
          <a:xfrm>
            <a:off x="0" y="0"/>
            <a:ext cx="91440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79388" y="5303838"/>
            <a:ext cx="89646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Химик Колтон проводит наркоз Уэллсу, которому зубной врач Риггс удаляет зуб. Первый наркоз закисью азота (1844г.)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6"/>
          <p:cNvPicPr>
            <a:picLocks noChangeAspect="1" noChangeArrowheads="1"/>
          </p:cNvPicPr>
          <p:nvPr/>
        </p:nvPicPr>
        <p:blipFill>
          <a:blip r:embed="rId2"/>
          <a:srcRect l="4613" t="15672" r="68274" b="28560"/>
          <a:stretch>
            <a:fillRect/>
          </a:stretch>
        </p:blipFill>
        <p:spPr bwMode="auto">
          <a:xfrm>
            <a:off x="2555875" y="476250"/>
            <a:ext cx="399573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755650" y="0"/>
            <a:ext cx="838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4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Паравертебральная  (межрёберная)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Новокаиновые блокады</a:t>
            </a:r>
            <a:r>
              <a:rPr lang="ru-RU" i="1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err="1">
                <a:solidFill>
                  <a:srgbClr val="7030A0"/>
                </a:solidFill>
              </a:rPr>
              <a:t>Внутритазовая</a:t>
            </a:r>
            <a:r>
              <a:rPr lang="ru-RU" dirty="0">
                <a:solidFill>
                  <a:srgbClr val="7030A0"/>
                </a:solidFill>
              </a:rPr>
              <a:t> блокада по </a:t>
            </a:r>
            <a:r>
              <a:rPr lang="ru-RU" dirty="0" err="1">
                <a:solidFill>
                  <a:srgbClr val="7030A0"/>
                </a:solidFill>
              </a:rPr>
              <a:t>Школьникову</a:t>
            </a:r>
            <a:r>
              <a:rPr lang="ru-RU" dirty="0">
                <a:solidFill>
                  <a:srgbClr val="7030A0"/>
                </a:solidFill>
              </a:rPr>
              <a:t> — Селиванову показана при переломах костей таза. В положении больного на спине игла вводится в мягкие ткани брюшной стенки в точку, расположенную на расстоянии 1 см </a:t>
            </a:r>
            <a:r>
              <a:rPr lang="ru-RU" dirty="0" smtClean="0">
                <a:solidFill>
                  <a:srgbClr val="7030A0"/>
                </a:solidFill>
              </a:rPr>
              <a:t>внутрь </a:t>
            </a:r>
            <a:r>
              <a:rPr lang="ru-RU" dirty="0">
                <a:solidFill>
                  <a:srgbClr val="7030A0"/>
                </a:solidFill>
              </a:rPr>
              <a:t>от передней верхней ости подвздошной кости. При двусторонней </a:t>
            </a:r>
            <a:r>
              <a:rPr lang="ru-RU" dirty="0" err="1" smtClean="0">
                <a:solidFill>
                  <a:srgbClr val="7030A0"/>
                </a:solidFill>
              </a:rPr>
              <a:t>внутритазовой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блокаде с каждой стороны вводят по 200 мл 0,25 % раствора новокаина.</a:t>
            </a:r>
          </a:p>
        </p:txBody>
      </p:sp>
    </p:spTree>
    <p:extLst>
      <p:ext uri="{BB962C8B-B14F-4D97-AF65-F5344CB8AC3E}">
        <p14:creationId xmlns:p14="http://schemas.microsoft.com/office/powerpoint/2010/main" val="2853712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Блокада по </a:t>
            </a:r>
            <a:r>
              <a:rPr lang="ru-RU" i="1" u="sng" dirty="0" err="1" smtClean="0">
                <a:solidFill>
                  <a:srgbClr val="FF0000"/>
                </a:solidFill>
              </a:rPr>
              <a:t>Школьникову</a:t>
            </a:r>
            <a:r>
              <a:rPr lang="ru-RU" i="1" u="sng" dirty="0" smtClean="0">
                <a:solidFill>
                  <a:srgbClr val="FF0000"/>
                </a:solidFill>
              </a:rPr>
              <a:t> -Селиванову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имир\Desktop\_БЛОКАДА ПО ШКОЛЬНИКОВУ-СЕЛИВАНО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2588"/>
            <a:ext cx="7992888" cy="49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08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rgbClr val="FF0000"/>
                </a:solidFill>
              </a:rPr>
              <a:t>Шейная вагосимпатическая блокада </a:t>
            </a:r>
            <a:r>
              <a:rPr lang="ru-RU" i="1" u="sng" dirty="0" smtClean="0">
                <a:solidFill>
                  <a:srgbClr val="FF0000"/>
                </a:solidFill>
              </a:rPr>
              <a:t>по Вишневскому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проводится при травмах грудной клетки с повреждением органов грудной полости. Раствор новокаина вводят через точку, расположенную по заднему краю середины грудино-ключично-сосцевидной (</a:t>
            </a:r>
            <a:r>
              <a:rPr lang="ru-RU" dirty="0" err="1">
                <a:solidFill>
                  <a:srgbClr val="7030A0"/>
                </a:solidFill>
              </a:rPr>
              <a:t>кивательной</a:t>
            </a:r>
            <a:r>
              <a:rPr lang="ru-RU" dirty="0">
                <a:solidFill>
                  <a:srgbClr val="7030A0"/>
                </a:solidFill>
              </a:rPr>
              <a:t>) мышцы.</a:t>
            </a:r>
          </a:p>
        </p:txBody>
      </p:sp>
    </p:spTree>
    <p:extLst>
      <p:ext uri="{BB962C8B-B14F-4D97-AF65-F5344CB8AC3E}">
        <p14:creationId xmlns:p14="http://schemas.microsoft.com/office/powerpoint/2010/main" val="309273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46585" t="50154" r="31024" b="17934"/>
          <a:stretch>
            <a:fillRect/>
          </a:stretch>
        </p:blipFill>
        <p:spPr bwMode="auto">
          <a:xfrm>
            <a:off x="5976938" y="0"/>
            <a:ext cx="31670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6227763" cy="263683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Шейная вагосимпатическая блокада по А.В. Вишневскому</a:t>
            </a:r>
          </a:p>
        </p:txBody>
      </p:sp>
      <p:pic>
        <p:nvPicPr>
          <p:cNvPr id="69635" name="Picture 6"/>
          <p:cNvPicPr>
            <a:picLocks noChangeAspect="1" noChangeArrowheads="1"/>
          </p:cNvPicPr>
          <p:nvPr/>
        </p:nvPicPr>
        <p:blipFill>
          <a:blip r:embed="rId3"/>
          <a:srcRect l="11273" t="38919" r="8913" b="5061"/>
          <a:stretch>
            <a:fillRect/>
          </a:stretch>
        </p:blipFill>
        <p:spPr bwMode="auto">
          <a:xfrm>
            <a:off x="0" y="2822575"/>
            <a:ext cx="7667625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i="1" u="sng" dirty="0" err="1">
                <a:solidFill>
                  <a:srgbClr val="FF0000"/>
                </a:solidFill>
              </a:rPr>
              <a:t>Паранефральная</a:t>
            </a:r>
            <a:r>
              <a:rPr lang="ru-RU" i="1" u="sng" dirty="0">
                <a:solidFill>
                  <a:srgbClr val="FF0000"/>
                </a:solidFill>
              </a:rPr>
              <a:t> блокада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</a:rPr>
              <a:t>показана при некоторых заболеваниях органов брюшной полости (острый панкреатит, парез кишечника), травме живота и забрюшинного пространства, синдроме длительного сдавления. Больной должен лежать на </a:t>
            </a:r>
            <a:r>
              <a:rPr lang="ru-RU" sz="2800" dirty="0" smtClean="0">
                <a:solidFill>
                  <a:srgbClr val="7030A0"/>
                </a:solidFill>
              </a:rPr>
              <a:t>противоположном зоне </a:t>
            </a:r>
            <a:r>
              <a:rPr lang="ru-RU" sz="2800" dirty="0">
                <a:solidFill>
                  <a:srgbClr val="7030A0"/>
                </a:solidFill>
              </a:rPr>
              <a:t>блокады боку на валике, расположенном между XII ребром и крылом подвздошной кости. Указательным пальцем врач определяет место пересечения XII ребра с наружным краем длинной мышцы спины и вводит в него иглу, конец которой постепенно продвигает в сторону </a:t>
            </a:r>
            <a:r>
              <a:rPr lang="ru-RU" sz="2800" dirty="0" err="1">
                <a:solidFill>
                  <a:srgbClr val="7030A0"/>
                </a:solidFill>
              </a:rPr>
              <a:t>паранефрального</a:t>
            </a:r>
            <a:r>
              <a:rPr lang="ru-RU" sz="2800" dirty="0">
                <a:solidFill>
                  <a:srgbClr val="7030A0"/>
                </a:solidFill>
              </a:rPr>
              <a:t> пространства, одновременно вводя новокаин.</a:t>
            </a:r>
          </a:p>
        </p:txBody>
      </p:sp>
    </p:spTree>
    <p:extLst>
      <p:ext uri="{BB962C8B-B14F-4D97-AF65-F5344CB8AC3E}">
        <p14:creationId xmlns:p14="http://schemas.microsoft.com/office/powerpoint/2010/main" val="30266876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Недостатки местной анестезии:</a:t>
            </a:r>
          </a:p>
        </p:txBody>
      </p:sp>
      <p:sp>
        <p:nvSpPr>
          <p:cNvPr id="87042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748712" cy="4968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rgbClr val="2251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 аллергические реакции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rgbClr val="2251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 присутствия на собственной операции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rgbClr val="2251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Невозможно применять при обширных и травматичных  операциях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600" b="1" i="1" smtClean="0">
                <a:solidFill>
                  <a:srgbClr val="2251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применять у пациентов с нарушениями функций жизненно важных органов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осложнения:</a:t>
            </a:r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611188" y="1268413"/>
            <a:ext cx="8532812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Беспокойство, возбуждение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Слабость, головокружение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Потливость, сыпь или розовые пятна на коже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Тремор пальцев рук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Судороги, потеря сознания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Кома с нарушением сердечной деятельности</a:t>
            </a:r>
            <a:r>
              <a:rPr lang="ru-RU" smtClean="0"/>
              <a:t> </a:t>
            </a: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mtClean="0"/>
              <a:t> </a:t>
            </a: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3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Местные  осложнения:</a:t>
            </a:r>
          </a:p>
        </p:txBody>
      </p:sp>
      <p:sp>
        <p:nvSpPr>
          <p:cNvPr id="74754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3276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40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Повреждения кровеносных сосудов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Травмирование  нервов и сплетений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Травма близко расположенных органов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Воздушная эмболия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40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 Инфицирование при нарушении правил асептики и антисептики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Профилактика осложнений:</a:t>
            </a:r>
          </a:p>
        </p:txBody>
      </p:sp>
      <p:sp>
        <p:nvSpPr>
          <p:cNvPr id="75778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686800" cy="609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В премедикацию включать димедрол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Следить за состоянием во время проведения анестезии и в раннем п/о периоде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Не превышать максимально допустимых доз анестетика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Пользоваться раствором анестетика, к которому добавлен адреналин, замедляющий всасывание.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i="1" smtClean="0">
                <a:solidFill>
                  <a:srgbClr val="22518A"/>
                </a:solidFill>
                <a:latin typeface="Times New Roman" pitchFamily="18" charset="0"/>
                <a:cs typeface="Times New Roman" pitchFamily="18" charset="0"/>
              </a:rPr>
              <a:t>Перед введением  анестетика проверять не попали ли в сосуд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vasi.net/uploads/posts/2008-09/1220909848_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" contrast="-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4940300"/>
            <a:ext cx="9144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94B8E4"/>
                </a:solidFill>
                <a:latin typeface="Times New Roman" pitchFamily="18" charset="0"/>
                <a:cs typeface="Times New Roman" pitchFamily="18" charset="0"/>
              </a:rPr>
              <a:t>Иллюстрация Р. Хинкли из журнала "Р. М." (Германия). Изображена первая публичная операция под эфирным наркозом. Бостон (США), 16 октября 1846 года удаление опухоли подчелюстной  области,</a:t>
            </a:r>
            <a:r>
              <a:rPr lang="ru-RU" sz="2400" b="1">
                <a:solidFill>
                  <a:srgbClr val="94B8E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94B8E4"/>
                </a:solidFill>
                <a:latin typeface="Times New Roman" pitchFamily="18" charset="0"/>
                <a:cs typeface="Times New Roman" pitchFamily="18" charset="0"/>
              </a:rPr>
              <a:t>хирург Джон Уоррен, усыпление больного обеспечил зубной врач Томас Мортон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836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Неотложная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675688" cy="5689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передозировке анестетиков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ватку </a:t>
            </a: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 капель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антидота –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АМИЛНИТРИТА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чтобы пациент вдыхал его пары</a:t>
            </a:r>
            <a:endParaRPr lang="ru-RU" b="1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необходимости применять: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противошоковые препараты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глюкокортикоиды (преднизолон)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адреналин, норадреналин, допамин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противосудорожная терапия: седуксен, реланиум, тиопентал</a:t>
            </a:r>
            <a:r>
              <a:rPr lang="en-US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оксибутират </a:t>
            </a:r>
            <a:r>
              <a:rPr lang="en-US" b="1" i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ru-RU" b="1" i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неэффективности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релаксанты и ИВЛ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клинической смерти: </a:t>
            </a: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сердечно-лёгочная реанимация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 l="35" t="7628"/>
          <a:stretch>
            <a:fillRect/>
          </a:stretch>
        </p:blipFill>
        <p:spPr bwMode="auto">
          <a:xfrm>
            <a:off x="5935663" y="3068638"/>
            <a:ext cx="32083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 r="2986"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356100" y="0"/>
            <a:ext cx="4787900" cy="3357563"/>
          </a:xfrm>
        </p:spPr>
        <p:txBody>
          <a:bodyPr/>
          <a:lstStyle/>
          <a:p>
            <a:pPr>
              <a:defRPr/>
            </a:pPr>
            <a:r>
              <a:rPr lang="ru-RU" sz="3600" b="1" i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стоматолог - ортопед Вильям Томас Грин Мортон, Массачусетская общая больница, г. Бостон, США.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328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2539</Words>
  <Application>Microsoft Office PowerPoint</Application>
  <PresentationFormat>Экран (4:3)</PresentationFormat>
  <Paragraphs>261</Paragraphs>
  <Slides>70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     Обезболивание    </vt:lpstr>
      <vt:lpstr>История анестезиологии</vt:lpstr>
      <vt:lpstr>История анестезиологии</vt:lpstr>
      <vt:lpstr>История анестезиологии</vt:lpstr>
      <vt:lpstr>История анестезиологии</vt:lpstr>
      <vt:lpstr>Презентация PowerPoint</vt:lpstr>
      <vt:lpstr>Презентация PowerPoint</vt:lpstr>
      <vt:lpstr>Врач стоматолог - ортопед Вильям Томас Грин Мортон, Массачусетская общая больница, г. Бостон, США. </vt:lpstr>
      <vt:lpstr>Презентация PowerPoint</vt:lpstr>
      <vt:lpstr>Боль - защитная реакция организма в ответ на сверхсильное или разрушающее воздействие травмирующего фактора.  Обезболивание - комплекс мероприятий направленный на  устранение болевых ощущений при выполнении медицинских манипуляций и операций.  Анестезиология - наука о защите организма от операционной травмы и её последствий.  </vt:lpstr>
      <vt:lpstr>Презентация PowerPoint</vt:lpstr>
      <vt:lpstr>ВИДЫ ОБЕЗБОЛИВАНИЯ</vt:lpstr>
      <vt:lpstr>Нарко́з (др.-греч. νάρκωσις онемение, оцепенение)</vt:lpstr>
      <vt:lpstr>Виды наркоза</vt:lpstr>
      <vt:lpstr>Презентация PowerPoint</vt:lpstr>
      <vt:lpstr>Виды наркоза : </vt:lpstr>
      <vt:lpstr>Стадии наркоза:</vt:lpstr>
      <vt:lpstr>Начало наркоза</vt:lpstr>
      <vt:lpstr>Стадии наркоза:</vt:lpstr>
      <vt:lpstr>Интубация трахеи</vt:lpstr>
      <vt:lpstr>Анестезиолог выполняет интубацию трахеи</vt:lpstr>
      <vt:lpstr>Наркозный аппарат – легкие пациента во время общей анестезии</vt:lpstr>
      <vt:lpstr>Стадии наркоза:</vt:lpstr>
      <vt:lpstr>Комбинированный наркоз складывается из:</vt:lpstr>
      <vt:lpstr>СРЕДСТВА ДЛЯ НАРКОЗА</vt:lpstr>
      <vt:lpstr>Особенности некоторых наркотических анальгетиков</vt:lpstr>
      <vt:lpstr>Ненаркотические анальгетики  </vt:lpstr>
      <vt:lpstr>Нейролептанальгезия – метод общего обезболивания с использованием комбинации нейролептика (дроперидол) с наркотическим анальгетиком (фентанил)</vt:lpstr>
      <vt:lpstr>Атаральгезия - комбинированное использование наркотического анальгетика и транквилизатора (диазепама или мидазолама)</vt:lpstr>
      <vt:lpstr>Местное обезболивание</vt:lpstr>
      <vt:lpstr>Местное обезболивание</vt:lpstr>
      <vt:lpstr>Противопоказания</vt:lpstr>
      <vt:lpstr>Презентация PowerPoint</vt:lpstr>
      <vt:lpstr>Недостатки местной анестезии</vt:lpstr>
      <vt:lpstr>СРЕДСТВА ДЛЯ МЕСТНОЙ АНЕСТЕЗИИ</vt:lpstr>
      <vt:lpstr>Используют:</vt:lpstr>
      <vt:lpstr>Механизм действия местных анестетиков</vt:lpstr>
      <vt:lpstr>Стадии местной анестезии:</vt:lpstr>
      <vt:lpstr>Специальной подготовки к местной анестезии не требуется, однако у эмоционально лабильных людей используют премедикацию за 30-40 минут до операции</vt:lpstr>
      <vt:lpstr>Виды местной анестезии</vt:lpstr>
      <vt:lpstr>Поверхностная, или терминальная, анестезия.</vt:lpstr>
      <vt:lpstr>Глубокая анестезия</vt:lpstr>
      <vt:lpstr>Местная инфильтрационная                   анестезия </vt:lpstr>
      <vt:lpstr>  Местная инфильтрационная    анестезия по Вишневскому</vt:lpstr>
      <vt:lpstr>Презентация PowerPoint</vt:lpstr>
      <vt:lpstr>Презентация PowerPoint</vt:lpstr>
      <vt:lpstr>Глубокая анестезия</vt:lpstr>
      <vt:lpstr>Презентация PowerPoint</vt:lpstr>
      <vt:lpstr>Разновидности проводниковой анестезии</vt:lpstr>
      <vt:lpstr>Презентация PowerPoint</vt:lpstr>
      <vt:lpstr>Схема спинномозговой анестезии</vt:lpstr>
      <vt:lpstr>Техника спинномозговой анестезии</vt:lpstr>
      <vt:lpstr>Положение пациента при проведении спиномозговой анестезии</vt:lpstr>
      <vt:lpstr>Техника спинномозговой анестезии</vt:lpstr>
      <vt:lpstr>Презентация PowerPoint</vt:lpstr>
      <vt:lpstr>Новокаиновые блокады.</vt:lpstr>
      <vt:lpstr>Презентация PowerPoint</vt:lpstr>
      <vt:lpstr>Презентация PowerPoint</vt:lpstr>
      <vt:lpstr>Новокаиновые блокады.</vt:lpstr>
      <vt:lpstr>Презентация PowerPoint</vt:lpstr>
      <vt:lpstr>Новокаиновые блокады.</vt:lpstr>
      <vt:lpstr>Блокада по Школьникову -Селиванову</vt:lpstr>
      <vt:lpstr>Шейная вагосимпатическая блокада по Вишневскому</vt:lpstr>
      <vt:lpstr>Презентация PowerPoint</vt:lpstr>
      <vt:lpstr>Паранефральная блокада </vt:lpstr>
      <vt:lpstr>Недостатки местной анестезии:</vt:lpstr>
      <vt:lpstr>Общие осложнения:</vt:lpstr>
      <vt:lpstr> Местные  осложнения:</vt:lpstr>
      <vt:lpstr>Профилактика осложнений:</vt:lpstr>
      <vt:lpstr>Неотложная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Владимир</cp:lastModifiedBy>
  <cp:revision>79</cp:revision>
  <dcterms:created xsi:type="dcterms:W3CDTF">2013-02-03T18:25:16Z</dcterms:created>
  <dcterms:modified xsi:type="dcterms:W3CDTF">2018-09-06T20:38:20Z</dcterms:modified>
</cp:coreProperties>
</file>